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0"/>
  </p:notesMasterIdLst>
  <p:handoutMasterIdLst>
    <p:handoutMasterId r:id="rId61"/>
  </p:handoutMasterIdLst>
  <p:sldIdLst>
    <p:sldId id="1732" r:id="rId2"/>
    <p:sldId id="1482" r:id="rId3"/>
    <p:sldId id="2088" r:id="rId4"/>
    <p:sldId id="1904" r:id="rId5"/>
    <p:sldId id="2116" r:id="rId6"/>
    <p:sldId id="2090" r:id="rId7"/>
    <p:sldId id="2117" r:id="rId8"/>
    <p:sldId id="2089" r:id="rId9"/>
    <p:sldId id="2118" r:id="rId10"/>
    <p:sldId id="2092" r:id="rId11"/>
    <p:sldId id="2099" r:id="rId12"/>
    <p:sldId id="2096" r:id="rId13"/>
    <p:sldId id="2120" r:id="rId14"/>
    <p:sldId id="2121" r:id="rId15"/>
    <p:sldId id="2100" r:id="rId16"/>
    <p:sldId id="2101" r:id="rId17"/>
    <p:sldId id="2106" r:id="rId18"/>
    <p:sldId id="2122" r:id="rId19"/>
    <p:sldId id="2123" r:id="rId20"/>
    <p:sldId id="2124" r:id="rId21"/>
    <p:sldId id="2125" r:id="rId22"/>
    <p:sldId id="2108" r:id="rId23"/>
    <p:sldId id="2126" r:id="rId24"/>
    <p:sldId id="2127" r:id="rId25"/>
    <p:sldId id="2128" r:id="rId26"/>
    <p:sldId id="2129" r:id="rId27"/>
    <p:sldId id="2130" r:id="rId28"/>
    <p:sldId id="2131" r:id="rId29"/>
    <p:sldId id="2102" r:id="rId30"/>
    <p:sldId id="2104" r:id="rId31"/>
    <p:sldId id="2109" r:id="rId32"/>
    <p:sldId id="2111" r:id="rId33"/>
    <p:sldId id="2132" r:id="rId34"/>
    <p:sldId id="2134" r:id="rId35"/>
    <p:sldId id="2110" r:id="rId36"/>
    <p:sldId id="2138" r:id="rId37"/>
    <p:sldId id="2137" r:id="rId38"/>
    <p:sldId id="2136" r:id="rId39"/>
    <p:sldId id="2103" r:id="rId40"/>
    <p:sldId id="2105" r:id="rId41"/>
    <p:sldId id="2113" r:id="rId42"/>
    <p:sldId id="2152" r:id="rId43"/>
    <p:sldId id="2153" r:id="rId44"/>
    <p:sldId id="2114" r:id="rId45"/>
    <p:sldId id="2141" r:id="rId46"/>
    <p:sldId id="2112" r:id="rId47"/>
    <p:sldId id="2142" r:id="rId48"/>
    <p:sldId id="2154" r:id="rId49"/>
    <p:sldId id="2155" r:id="rId50"/>
    <p:sldId id="2156" r:id="rId51"/>
    <p:sldId id="2146" r:id="rId52"/>
    <p:sldId id="2157" r:id="rId53"/>
    <p:sldId id="2158" r:id="rId54"/>
    <p:sldId id="2159" r:id="rId55"/>
    <p:sldId id="2160" r:id="rId56"/>
    <p:sldId id="2161" r:id="rId57"/>
    <p:sldId id="2162" r:id="rId58"/>
    <p:sldId id="1835" r:id="rId59"/>
  </p:sldIdLst>
  <p:sldSz cx="9144000" cy="6858000" type="screen4x3"/>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0">
          <p15:clr>
            <a:srgbClr val="A4A3A4"/>
          </p15:clr>
        </p15:guide>
        <p15:guide id="2" pos="2899">
          <p15:clr>
            <a:srgbClr val="A4A3A4"/>
          </p15:clr>
        </p15:guide>
      </p15:sldGuideLst>
    </p:ext>
    <p:ext uri="{2D200454-40CA-4A62-9FC3-DE9A4176ACB9}">
      <p15:notesGuideLst xmlns:p15="http://schemas.microsoft.com/office/powerpoint/2012/main">
        <p15:guide id="1" orient="horz" pos="3254">
          <p15:clr>
            <a:srgbClr val="A4A3A4"/>
          </p15:clr>
        </p15:guide>
        <p15:guide id="2" pos="225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nfeng Xiao" initials="JX"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FF"/>
    <a:srgbClr val="0000CC"/>
    <a:srgbClr val="BFBFBF"/>
    <a:srgbClr val="7030A0"/>
    <a:srgbClr val="006600"/>
    <a:srgbClr val="1F497D"/>
    <a:srgbClr val="B66D31"/>
    <a:srgbClr val="385D8A"/>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91" autoAdjust="0"/>
    <p:restoredTop sz="84691" autoAdjust="0"/>
  </p:normalViewPr>
  <p:slideViewPr>
    <p:cSldViewPr>
      <p:cViewPr>
        <p:scale>
          <a:sx n="100" d="100"/>
          <a:sy n="100" d="100"/>
        </p:scale>
        <p:origin x="1554" y="30"/>
      </p:cViewPr>
      <p:guideLst>
        <p:guide orient="horz" pos="2180"/>
        <p:guide pos="2899"/>
      </p:guideLst>
    </p:cSldViewPr>
  </p:slideViewPr>
  <p:outlineViewPr>
    <p:cViewPr>
      <p:scale>
        <a:sx n="33" d="100"/>
        <a:sy n="33" d="100"/>
      </p:scale>
      <p:origin x="0" y="-6102"/>
    </p:cViewPr>
  </p:outlineViewPr>
  <p:notesTextViewPr>
    <p:cViewPr>
      <p:scale>
        <a:sx n="3" d="2"/>
        <a:sy n="3" d="2"/>
      </p:scale>
      <p:origin x="0" y="0"/>
    </p:cViewPr>
  </p:notesTextViewPr>
  <p:sorterViewPr>
    <p:cViewPr>
      <p:scale>
        <a:sx n="100" d="100"/>
        <a:sy n="100" d="100"/>
      </p:scale>
      <p:origin x="0" y="-6144"/>
    </p:cViewPr>
  </p:sorterViewPr>
  <p:notesViewPr>
    <p:cSldViewPr>
      <p:cViewPr varScale="1">
        <p:scale>
          <a:sx n="54" d="100"/>
          <a:sy n="54" d="100"/>
        </p:scale>
        <p:origin x="-1902" y="-102"/>
      </p:cViewPr>
      <p:guideLst>
        <p:guide orient="horz" pos="3254"/>
        <p:guide pos="2252"/>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3.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image" Target="../media/image5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 Id="rId6" Type="http://schemas.openxmlformats.org/officeDocument/2006/relationships/image" Target="../media/image37.wmf"/><Relationship Id="rId5" Type="http://schemas.openxmlformats.org/officeDocument/2006/relationships/image" Target="../media/image36.wmf"/><Relationship Id="rId4" Type="http://schemas.openxmlformats.org/officeDocument/2006/relationships/image" Target="../media/image35.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 Id="rId5" Type="http://schemas.openxmlformats.org/officeDocument/2006/relationships/image" Target="../media/image42.wmf"/><Relationship Id="rId4" Type="http://schemas.openxmlformats.org/officeDocument/2006/relationships/image" Target="../media/image41.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3078427" cy="511731"/>
          </a:xfrm>
          <a:prstGeom prst="rect">
            <a:avLst/>
          </a:prstGeom>
        </p:spPr>
        <p:txBody>
          <a:bodyPr vert="horz" lIns="94677" tIns="47338" rIns="94677" bIns="47338" rtlCol="0"/>
          <a:lstStyle>
            <a:lvl1pPr algn="l">
              <a:defRPr sz="1200"/>
            </a:lvl1pPr>
          </a:lstStyle>
          <a:p>
            <a:endParaRPr lang="zh-CN" altLang="en-US"/>
          </a:p>
        </p:txBody>
      </p:sp>
      <p:sp>
        <p:nvSpPr>
          <p:cNvPr id="3" name="日期占位符 2"/>
          <p:cNvSpPr>
            <a:spLocks noGrp="1"/>
          </p:cNvSpPr>
          <p:nvPr>
            <p:ph type="dt" idx="1"/>
          </p:nvPr>
        </p:nvSpPr>
        <p:spPr>
          <a:xfrm>
            <a:off x="4023992" y="0"/>
            <a:ext cx="3078427" cy="511731"/>
          </a:xfrm>
          <a:prstGeom prst="rect">
            <a:avLst/>
          </a:prstGeom>
        </p:spPr>
        <p:txBody>
          <a:bodyPr vert="horz" lIns="94677" tIns="47338" rIns="94677" bIns="47338" rtlCol="0"/>
          <a:lstStyle>
            <a:lvl1pPr algn="r">
              <a:defRPr sz="1200"/>
            </a:lvl1pPr>
          </a:lstStyle>
          <a:p>
            <a:fld id="{16AA5312-2439-477D-BB34-22EF0149249B}" type="datetimeFigureOut">
              <a:rPr lang="zh-CN" altLang="en-US" smtClean="0"/>
              <a:t>2024/9/23</a:t>
            </a:fld>
            <a:endParaRPr lang="zh-CN" altLang="en-US"/>
          </a:p>
        </p:txBody>
      </p:sp>
      <p:sp>
        <p:nvSpPr>
          <p:cNvPr id="4" name="幻灯片图像占位符 3"/>
          <p:cNvSpPr>
            <a:spLocks noGrp="1" noRot="1" noChangeAspect="1"/>
          </p:cNvSpPr>
          <p:nvPr>
            <p:ph type="sldImg" idx="2"/>
          </p:nvPr>
        </p:nvSpPr>
        <p:spPr>
          <a:xfrm>
            <a:off x="995363" y="768350"/>
            <a:ext cx="5114925" cy="3836988"/>
          </a:xfrm>
          <a:prstGeom prst="rect">
            <a:avLst/>
          </a:prstGeom>
          <a:noFill/>
          <a:ln w="12700">
            <a:solidFill>
              <a:prstClr val="black"/>
            </a:solidFill>
          </a:ln>
        </p:spPr>
        <p:txBody>
          <a:bodyPr vert="horz" lIns="94677" tIns="47338" rIns="94677" bIns="47338" rtlCol="0" anchor="ctr"/>
          <a:lstStyle/>
          <a:p>
            <a:endParaRPr lang="zh-CN" altLang="en-US"/>
          </a:p>
        </p:txBody>
      </p:sp>
      <p:sp>
        <p:nvSpPr>
          <p:cNvPr id="5" name="备注占位符 4"/>
          <p:cNvSpPr>
            <a:spLocks noGrp="1"/>
          </p:cNvSpPr>
          <p:nvPr>
            <p:ph type="body" sz="quarter" idx="3"/>
          </p:nvPr>
        </p:nvSpPr>
        <p:spPr>
          <a:xfrm>
            <a:off x="710407" y="4861442"/>
            <a:ext cx="5683250" cy="4605576"/>
          </a:xfrm>
          <a:prstGeom prst="rect">
            <a:avLst/>
          </a:prstGeom>
        </p:spPr>
        <p:txBody>
          <a:bodyPr vert="horz" lIns="94677" tIns="47338" rIns="94677" bIns="47338"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1" y="9721106"/>
            <a:ext cx="3078427" cy="511731"/>
          </a:xfrm>
          <a:prstGeom prst="rect">
            <a:avLst/>
          </a:prstGeom>
        </p:spPr>
        <p:txBody>
          <a:bodyPr vert="horz" lIns="94677" tIns="47338" rIns="94677" bIns="47338"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992" y="9721106"/>
            <a:ext cx="3078427" cy="511731"/>
          </a:xfrm>
          <a:prstGeom prst="rect">
            <a:avLst/>
          </a:prstGeom>
        </p:spPr>
        <p:txBody>
          <a:bodyPr vert="horz" lIns="94677" tIns="47338" rIns="94677" bIns="47338" rtlCol="0" anchor="b"/>
          <a:lstStyle>
            <a:lvl1pPr algn="r">
              <a:defRPr sz="1200"/>
            </a:lvl1pPr>
          </a:lstStyle>
          <a:p>
            <a:fld id="{F9DD50E4-955D-4DCB-BBD5-D8B013A12F10}"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5488" y="511175"/>
            <a:ext cx="3398837" cy="2547938"/>
          </a:xfrm>
        </p:spPr>
      </p:sp>
      <p:sp>
        <p:nvSpPr>
          <p:cNvPr id="3" name="备注占位符 2"/>
          <p:cNvSpPr>
            <a:spLocks noGrp="1"/>
          </p:cNvSpPr>
          <p:nvPr>
            <p:ph type="body" idx="1"/>
          </p:nvPr>
        </p:nvSpPr>
        <p:spPr/>
        <p:txBody>
          <a:bodyPr/>
          <a:lstStyle/>
          <a:p>
            <a:r>
              <a:rPr lang="zh-CN" altLang="en-US" dirty="0"/>
              <a:t>参考自</a:t>
            </a:r>
            <a:r>
              <a:rPr lang="en-US" altLang="zh-CN" dirty="0"/>
              <a:t>《</a:t>
            </a:r>
            <a:r>
              <a:rPr lang="zh-CN" altLang="en-US" dirty="0"/>
              <a:t>人工智能导论：模型与算法</a:t>
            </a:r>
            <a:r>
              <a:rPr lang="en-US" altLang="zh-CN" dirty="0"/>
              <a:t>》3.1.2</a:t>
            </a:r>
            <a:r>
              <a:rPr lang="zh-CN" altLang="en-US" dirty="0"/>
              <a:t>节，</a:t>
            </a:r>
            <a:r>
              <a:rPr lang="en-US" altLang="zh-CN" dirty="0"/>
              <a:t>P66</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02707E8-E830-40EB-B6E1-AFDA3732E73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736448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78238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5488" y="511175"/>
            <a:ext cx="3398837" cy="2547938"/>
          </a:xfrm>
        </p:spPr>
      </p:sp>
      <p:sp>
        <p:nvSpPr>
          <p:cNvPr id="3" name="备注占位符 2"/>
          <p:cNvSpPr>
            <a:spLocks noGrp="1"/>
          </p:cNvSpPr>
          <p:nvPr>
            <p:ph type="body" idx="1"/>
          </p:nvPr>
        </p:nvSpPr>
        <p:spPr/>
        <p:txBody>
          <a:bodyPr/>
          <a:lstStyle/>
          <a:p>
            <a:r>
              <a:rPr lang="zh-CN" altLang="en-US" dirty="0"/>
              <a:t>参考自</a:t>
            </a:r>
            <a:r>
              <a:rPr lang="en-US" altLang="zh-CN" dirty="0"/>
              <a:t>《</a:t>
            </a:r>
            <a:r>
              <a:rPr lang="zh-CN" altLang="en-US" dirty="0"/>
              <a:t>人工智能：一种现代的方法</a:t>
            </a:r>
            <a:r>
              <a:rPr lang="en-US" altLang="zh-CN" dirty="0"/>
              <a:t>》pdf</a:t>
            </a:r>
            <a:r>
              <a:rPr lang="zh-CN" altLang="en-US" dirty="0"/>
              <a:t>第</a:t>
            </a:r>
            <a:r>
              <a:rPr lang="en-US" altLang="zh-CN" dirty="0"/>
              <a:t>3.4</a:t>
            </a:r>
            <a:r>
              <a:rPr lang="zh-CN" altLang="en-US" dirty="0"/>
              <a:t>。</a:t>
            </a:r>
            <a:r>
              <a:rPr lang="en-US" altLang="zh-CN" dirty="0"/>
              <a:t>1</a:t>
            </a:r>
            <a:r>
              <a:rPr lang="zh-CN" altLang="en-US" dirty="0"/>
              <a:t>节，对应</a:t>
            </a:r>
            <a:r>
              <a:rPr lang="en-US" altLang="zh-CN" dirty="0"/>
              <a:t>pdf</a:t>
            </a:r>
            <a:r>
              <a:rPr lang="zh-CN" altLang="en-US" dirty="0"/>
              <a:t>页码</a:t>
            </a:r>
            <a:r>
              <a:rPr lang="en-US" altLang="zh-CN" dirty="0"/>
              <a:t>92</a:t>
            </a:r>
            <a:r>
              <a:rPr lang="zh-CN" altLang="en-US" dirty="0"/>
              <a:t>页，书本页码</a:t>
            </a:r>
            <a:r>
              <a:rPr lang="en-US" altLang="zh-CN" dirty="0"/>
              <a:t>73</a:t>
            </a:r>
            <a:r>
              <a:rPr lang="zh-CN" altLang="en-US" dirty="0"/>
              <a:t>页</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02707E8-E830-40EB-B6E1-AFDA3732E73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345131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5488" y="511175"/>
            <a:ext cx="3398837" cy="2547938"/>
          </a:xfrm>
        </p:spPr>
      </p:sp>
      <p:sp>
        <p:nvSpPr>
          <p:cNvPr id="3" name="备注占位符 2"/>
          <p:cNvSpPr>
            <a:spLocks noGrp="1"/>
          </p:cNvSpPr>
          <p:nvPr>
            <p:ph type="body" idx="1"/>
          </p:nvPr>
        </p:nvSpPr>
        <p:spPr/>
        <p:txBody>
          <a:bodyPr/>
          <a:lstStyle/>
          <a:p>
            <a:r>
              <a:rPr lang="zh-CN" altLang="en-US" dirty="0"/>
              <a:t>参考自</a:t>
            </a:r>
            <a:r>
              <a:rPr lang="en-US" altLang="zh-CN" dirty="0"/>
              <a:t>《</a:t>
            </a:r>
            <a:r>
              <a:rPr lang="zh-CN" altLang="en-US" dirty="0"/>
              <a:t>人工智能：一种现代的方法</a:t>
            </a:r>
            <a:r>
              <a:rPr lang="en-US" altLang="zh-CN" dirty="0"/>
              <a:t>》pdf</a:t>
            </a:r>
            <a:r>
              <a:rPr lang="zh-CN" altLang="en-US" dirty="0"/>
              <a:t>第</a:t>
            </a:r>
            <a:r>
              <a:rPr lang="en-US" altLang="zh-CN" dirty="0"/>
              <a:t>3.4</a:t>
            </a:r>
            <a:r>
              <a:rPr lang="zh-CN" altLang="en-US" dirty="0"/>
              <a:t>节，对应</a:t>
            </a:r>
            <a:r>
              <a:rPr lang="en-US" altLang="zh-CN" dirty="0"/>
              <a:t>pdf</a:t>
            </a:r>
            <a:r>
              <a:rPr lang="zh-CN" altLang="en-US" dirty="0"/>
              <a:t>页码</a:t>
            </a:r>
            <a:r>
              <a:rPr lang="en-US" altLang="zh-CN" dirty="0"/>
              <a:t>95</a:t>
            </a:r>
            <a:r>
              <a:rPr lang="zh-CN" altLang="en-US" dirty="0"/>
              <a:t>页，书本页码</a:t>
            </a:r>
            <a:r>
              <a:rPr lang="en-US" altLang="zh-CN" dirty="0"/>
              <a:t>76</a:t>
            </a:r>
            <a:r>
              <a:rPr lang="zh-CN" altLang="en-US" dirty="0"/>
              <a:t>页</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02707E8-E830-40EB-B6E1-AFDA3732E73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903675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5488" y="511175"/>
            <a:ext cx="3398837" cy="2547938"/>
          </a:xfrm>
        </p:spPr>
      </p:sp>
      <p:sp>
        <p:nvSpPr>
          <p:cNvPr id="3" name="备注占位符 2"/>
          <p:cNvSpPr>
            <a:spLocks noGrp="1"/>
          </p:cNvSpPr>
          <p:nvPr>
            <p:ph type="body" idx="1"/>
          </p:nvPr>
        </p:nvSpPr>
        <p:spPr/>
        <p:txBody>
          <a:bodyPr/>
          <a:lstStyle/>
          <a:p>
            <a:r>
              <a:rPr lang="zh-CN" altLang="en-US" dirty="0"/>
              <a:t>参考自</a:t>
            </a:r>
            <a:r>
              <a:rPr lang="en-US" altLang="zh-CN" dirty="0"/>
              <a:t>《</a:t>
            </a:r>
            <a:r>
              <a:rPr lang="zh-CN" altLang="en-US" dirty="0"/>
              <a:t>人工智能：一种现代的方法</a:t>
            </a:r>
            <a:r>
              <a:rPr lang="en-US" altLang="zh-CN" dirty="0"/>
              <a:t>》pdf</a:t>
            </a:r>
            <a:r>
              <a:rPr lang="zh-CN" altLang="en-US" dirty="0"/>
              <a:t>第</a:t>
            </a:r>
            <a:r>
              <a:rPr lang="en-US" altLang="zh-CN" dirty="0"/>
              <a:t>3.4</a:t>
            </a:r>
            <a:r>
              <a:rPr lang="zh-CN" altLang="en-US" dirty="0"/>
              <a:t>节，对应</a:t>
            </a:r>
            <a:r>
              <a:rPr lang="en-US" altLang="zh-CN" dirty="0"/>
              <a:t>pdf</a:t>
            </a:r>
            <a:r>
              <a:rPr lang="zh-CN" altLang="en-US" dirty="0"/>
              <a:t>页码</a:t>
            </a:r>
            <a:r>
              <a:rPr lang="en-US" altLang="zh-CN" dirty="0"/>
              <a:t>100</a:t>
            </a:r>
            <a:r>
              <a:rPr lang="zh-CN" altLang="en-US" dirty="0"/>
              <a:t>页，书本页码</a:t>
            </a:r>
            <a:r>
              <a:rPr lang="en-US" altLang="zh-CN" dirty="0"/>
              <a:t>80</a:t>
            </a:r>
            <a:r>
              <a:rPr lang="zh-CN" altLang="en-US" dirty="0"/>
              <a:t>页</a:t>
            </a:r>
            <a:endParaRPr lang="en-US" altLang="zh-CN" dirty="0"/>
          </a:p>
          <a:p>
            <a:endParaRPr lang="en-US" altLang="zh-CN" dirty="0"/>
          </a:p>
          <a:p>
            <a:r>
              <a:rPr lang="zh-CN" altLang="en-US" b="1"/>
              <a:t>减少搜索空间</a:t>
            </a:r>
            <a:r>
              <a:rPr lang="zh-CN" altLang="en-US"/>
              <a:t>：通过从两边同时搜索，双向搜索大幅减少了需要遍历的节点数，提升了搜索效率。</a:t>
            </a:r>
            <a:r>
              <a:rPr lang="zh-CN" altLang="en-US" b="1"/>
              <a:t>适用于有明确目标的场景</a:t>
            </a:r>
            <a:r>
              <a:rPr lang="zh-CN" altLang="en-US"/>
              <a:t>：在问题中有明确的目标状态时，双向搜索可以有效加速路径搜索。</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02707E8-E830-40EB-B6E1-AFDA3732E73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607147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396956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5488" y="511175"/>
            <a:ext cx="3398837" cy="2547938"/>
          </a:xfrm>
        </p:spPr>
      </p:sp>
      <p:sp>
        <p:nvSpPr>
          <p:cNvPr id="3" name="备注占位符 2"/>
          <p:cNvSpPr>
            <a:spLocks noGrp="1"/>
          </p:cNvSpPr>
          <p:nvPr>
            <p:ph type="body" idx="1"/>
          </p:nvPr>
        </p:nvSpPr>
        <p:spPr/>
        <p:txBody>
          <a:bodyPr/>
          <a:lstStyle/>
          <a:p>
            <a:r>
              <a:rPr lang="zh-CN" altLang="en-US" dirty="0"/>
              <a:t>参考自</a:t>
            </a:r>
            <a:r>
              <a:rPr lang="en-US" altLang="zh-CN" dirty="0"/>
              <a:t>《</a:t>
            </a:r>
            <a:r>
              <a:rPr lang="zh-CN" altLang="en-US" dirty="0"/>
              <a:t>人工智能导论：模型与算法</a:t>
            </a:r>
            <a:r>
              <a:rPr lang="en-US" altLang="zh-CN" dirty="0"/>
              <a:t>》3.2</a:t>
            </a:r>
            <a:r>
              <a:rPr lang="zh-CN" altLang="en-US" dirty="0"/>
              <a:t>节，</a:t>
            </a:r>
            <a:r>
              <a:rPr lang="en-US" altLang="zh-CN" dirty="0"/>
              <a:t>P71</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罗马尼亚：从阿拉德到布加勒斯特</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02707E8-E830-40EB-B6E1-AFDA3732E73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257031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5488" y="511175"/>
            <a:ext cx="3398837" cy="2547938"/>
          </a:xfrm>
        </p:spPr>
      </p:sp>
      <p:sp>
        <p:nvSpPr>
          <p:cNvPr id="3" name="备注占位符 2"/>
          <p:cNvSpPr>
            <a:spLocks noGrp="1"/>
          </p:cNvSpPr>
          <p:nvPr>
            <p:ph type="body" idx="1"/>
          </p:nvPr>
        </p:nvSpPr>
        <p:spPr/>
        <p:txBody>
          <a:bodyPr/>
          <a:lstStyle/>
          <a:p>
            <a:r>
              <a:rPr lang="zh-CN" altLang="en-US" dirty="0"/>
              <a:t>参考自</a:t>
            </a:r>
            <a:r>
              <a:rPr lang="en-US" altLang="zh-CN" dirty="0"/>
              <a:t>《</a:t>
            </a:r>
            <a:r>
              <a:rPr lang="zh-CN" altLang="en-US" dirty="0"/>
              <a:t>人工智能导论：模型与算法</a:t>
            </a:r>
            <a:r>
              <a:rPr lang="en-US" altLang="zh-CN" dirty="0"/>
              <a:t>》3.2.1</a:t>
            </a:r>
            <a:r>
              <a:rPr lang="zh-CN" altLang="en-US" dirty="0"/>
              <a:t>节，</a:t>
            </a:r>
            <a:r>
              <a:rPr lang="en-US" altLang="zh-CN" dirty="0"/>
              <a:t>P71</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02707E8-E830-40EB-B6E1-AFDA3732E73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900344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5488" y="511175"/>
            <a:ext cx="3398837" cy="2547938"/>
          </a:xfrm>
        </p:spPr>
      </p:sp>
      <p:sp>
        <p:nvSpPr>
          <p:cNvPr id="3" name="备注占位符 2"/>
          <p:cNvSpPr>
            <a:spLocks noGrp="1"/>
          </p:cNvSpPr>
          <p:nvPr>
            <p:ph type="body" idx="1"/>
          </p:nvPr>
        </p:nvSpPr>
        <p:spPr/>
        <p:txBody>
          <a:bodyPr/>
          <a:lstStyle/>
          <a:p>
            <a:r>
              <a:rPr lang="zh-CN" altLang="en-US" dirty="0"/>
              <a:t>参考自浙江大学</a:t>
            </a:r>
            <a:r>
              <a:rPr lang="en-US" altLang="zh-CN" dirty="0"/>
              <a:t>2020</a:t>
            </a:r>
            <a:r>
              <a:rPr lang="zh-CN" altLang="en-US" dirty="0"/>
              <a:t>公开课</a:t>
            </a:r>
            <a:r>
              <a:rPr lang="en-US" altLang="zh-CN" dirty="0"/>
              <a:t>【</a:t>
            </a:r>
            <a:r>
              <a:rPr lang="zh-CN" altLang="en-US" dirty="0"/>
              <a:t>人工智能：模型与算法</a:t>
            </a:r>
            <a:r>
              <a:rPr lang="en-US" altLang="zh-CN" dirty="0"/>
              <a:t>】2.1</a:t>
            </a:r>
            <a:r>
              <a:rPr lang="zh-CN" altLang="en-US" dirty="0"/>
              <a:t>节</a:t>
            </a:r>
            <a:r>
              <a:rPr lang="en-US" altLang="zh-CN" dirty="0"/>
              <a:t>9</a:t>
            </a:r>
            <a:r>
              <a:rPr lang="zh-CN" altLang="en-US" dirty="0"/>
              <a:t>分</a:t>
            </a:r>
            <a:r>
              <a:rPr lang="en-US" altLang="zh-CN" dirty="0"/>
              <a:t>59</a:t>
            </a:r>
            <a:r>
              <a:rPr lang="zh-CN" altLang="en-US" dirty="0"/>
              <a:t>秒。课程链接：</a:t>
            </a:r>
            <a:r>
              <a:rPr lang="en-US" altLang="zh-CN" dirty="0"/>
              <a:t>https://www.bilibili.com/video/BV1c7411n7EY?p=4</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02707E8-E830-40EB-B6E1-AFDA3732E73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704438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5488" y="511175"/>
            <a:ext cx="3398837" cy="2547938"/>
          </a:xfrm>
        </p:spPr>
      </p:sp>
      <p:sp>
        <p:nvSpPr>
          <p:cNvPr id="3" name="备注占位符 2"/>
          <p:cNvSpPr>
            <a:spLocks noGrp="1"/>
          </p:cNvSpPr>
          <p:nvPr>
            <p:ph type="body" idx="1"/>
          </p:nvPr>
        </p:nvSpPr>
        <p:spPr/>
        <p:txBody>
          <a:bodyPr/>
          <a:lstStyle/>
          <a:p>
            <a:r>
              <a:rPr lang="zh-CN" altLang="en-US" dirty="0"/>
              <a:t>参考自浙江大学</a:t>
            </a:r>
            <a:r>
              <a:rPr lang="en-US" altLang="zh-CN" dirty="0"/>
              <a:t>2020</a:t>
            </a:r>
            <a:r>
              <a:rPr lang="zh-CN" altLang="en-US" dirty="0"/>
              <a:t>公开课</a:t>
            </a:r>
            <a:r>
              <a:rPr lang="en-US" altLang="zh-CN" dirty="0"/>
              <a:t>【</a:t>
            </a:r>
            <a:r>
              <a:rPr lang="zh-CN" altLang="en-US" dirty="0"/>
              <a:t>人工智能：模型与算法</a:t>
            </a:r>
            <a:r>
              <a:rPr lang="en-US" altLang="zh-CN" dirty="0"/>
              <a:t>】2.1</a:t>
            </a:r>
            <a:r>
              <a:rPr lang="zh-CN" altLang="en-US" dirty="0"/>
              <a:t>节。课程链接：</a:t>
            </a:r>
            <a:r>
              <a:rPr lang="en-US" altLang="zh-CN" dirty="0"/>
              <a:t>https://www.bilibili.com/video/BV1c7411n7EY?p=4</a:t>
            </a:r>
          </a:p>
          <a:p>
            <a:r>
              <a:rPr lang="en-US" altLang="zh-CN" sz="1200" dirty="0" err="1">
                <a:latin typeface="微软雅黑" panose="020B0503020204020204" pitchFamily="34" charset="-122"/>
                <a:ea typeface="微软雅黑" panose="020B0503020204020204" pitchFamily="34" charset="-122"/>
              </a:rPr>
              <a:t>Fagaras</a:t>
            </a:r>
            <a:r>
              <a:rPr lang="zh-CN" altLang="en-US" sz="1200" dirty="0">
                <a:latin typeface="微软雅黑" panose="020B0503020204020204" pitchFamily="34" charset="-122"/>
                <a:ea typeface="微软雅黑" panose="020B0503020204020204" pitchFamily="34" charset="-122"/>
              </a:rPr>
              <a:t>：弗格拉什，罗马尼亚地名</a:t>
            </a:r>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Sibiu</a:t>
            </a:r>
            <a:r>
              <a:rPr lang="zh-CN" altLang="en-US" sz="1200">
                <a:latin typeface="微软雅黑" panose="020B0503020204020204" pitchFamily="34" charset="-122"/>
                <a:ea typeface="微软雅黑" panose="020B0503020204020204" pitchFamily="34" charset="-122"/>
              </a:rPr>
              <a:t>：</a:t>
            </a:r>
            <a:r>
              <a:rPr lang="zh-CN" altLang="en-US"/>
              <a:t>锡比乌</a:t>
            </a:r>
            <a:r>
              <a:rPr lang="zh-CN" altLang="en-US" sz="1200">
                <a:latin typeface="微软雅黑" panose="020B0503020204020204" pitchFamily="34" charset="-122"/>
                <a:ea typeface="微软雅黑" panose="020B0503020204020204" pitchFamily="34" charset="-122"/>
              </a:rPr>
              <a:t>，罗马尼亚地名</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02707E8-E830-40EB-B6E1-AFDA3732E73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918015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5488" y="511175"/>
            <a:ext cx="3398837" cy="2547938"/>
          </a:xfrm>
        </p:spPr>
      </p:sp>
      <p:sp>
        <p:nvSpPr>
          <p:cNvPr id="3" name="备注占位符 2"/>
          <p:cNvSpPr>
            <a:spLocks noGrp="1"/>
          </p:cNvSpPr>
          <p:nvPr>
            <p:ph type="body" idx="1"/>
          </p:nvPr>
        </p:nvSpPr>
        <p:spPr/>
        <p:txBody>
          <a:bodyPr/>
          <a:lstStyle/>
          <a:p>
            <a:r>
              <a:rPr lang="zh-CN" altLang="en-US" dirty="0"/>
              <a:t>参考自浙江大学</a:t>
            </a:r>
            <a:r>
              <a:rPr lang="en-US" altLang="zh-CN" dirty="0"/>
              <a:t>2020</a:t>
            </a:r>
            <a:r>
              <a:rPr lang="zh-CN" altLang="en-US" dirty="0"/>
              <a:t>公开课</a:t>
            </a:r>
            <a:r>
              <a:rPr lang="en-US" altLang="zh-CN" dirty="0"/>
              <a:t>【</a:t>
            </a:r>
            <a:r>
              <a:rPr lang="zh-CN" altLang="en-US" dirty="0"/>
              <a:t>人工智能：模型与算法</a:t>
            </a:r>
            <a:r>
              <a:rPr lang="en-US" altLang="zh-CN" dirty="0"/>
              <a:t>】2.1</a:t>
            </a:r>
            <a:r>
              <a:rPr lang="zh-CN" altLang="en-US" dirty="0"/>
              <a:t>节。课程链接：</a:t>
            </a:r>
            <a:r>
              <a:rPr lang="en-US" altLang="zh-CN" dirty="0"/>
              <a:t>https://www.bilibili.com/video/BV1c7411n7EY?p=4</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02707E8-E830-40EB-B6E1-AFDA3732E73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0940130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5488" y="511175"/>
            <a:ext cx="3398837" cy="2547938"/>
          </a:xfrm>
        </p:spPr>
      </p:sp>
      <p:sp>
        <p:nvSpPr>
          <p:cNvPr id="3" name="备注占位符 2"/>
          <p:cNvSpPr>
            <a:spLocks noGrp="1"/>
          </p:cNvSpPr>
          <p:nvPr>
            <p:ph type="body" idx="1"/>
          </p:nvPr>
        </p:nvSpPr>
        <p:spPr/>
        <p:txBody>
          <a:bodyPr/>
          <a:lstStyle/>
          <a:p>
            <a:r>
              <a:rPr lang="zh-CN" altLang="en-US" dirty="0"/>
              <a:t>参考自浙江大学</a:t>
            </a:r>
            <a:r>
              <a:rPr lang="en-US" altLang="zh-CN" dirty="0"/>
              <a:t>2020</a:t>
            </a:r>
            <a:r>
              <a:rPr lang="zh-CN" altLang="en-US" dirty="0"/>
              <a:t>公开课</a:t>
            </a:r>
            <a:r>
              <a:rPr lang="en-US" altLang="zh-CN" dirty="0"/>
              <a:t>【</a:t>
            </a:r>
            <a:r>
              <a:rPr lang="zh-CN" altLang="en-US" dirty="0"/>
              <a:t>人工智能：模型与算法</a:t>
            </a:r>
            <a:r>
              <a:rPr lang="en-US" altLang="zh-CN" dirty="0"/>
              <a:t>】2.1</a:t>
            </a:r>
            <a:r>
              <a:rPr lang="zh-CN" altLang="en-US" dirty="0"/>
              <a:t>节。课程链接：</a:t>
            </a:r>
            <a:r>
              <a:rPr lang="en-US" altLang="zh-CN" dirty="0"/>
              <a:t>https://www.bilibili.com/video/BV1c7411n7EY?p=4</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02707E8-E830-40EB-B6E1-AFDA3732E73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8489424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5488" y="511175"/>
            <a:ext cx="3398837" cy="2547938"/>
          </a:xfrm>
        </p:spPr>
      </p:sp>
      <p:sp>
        <p:nvSpPr>
          <p:cNvPr id="3" name="备注占位符 2"/>
          <p:cNvSpPr>
            <a:spLocks noGrp="1"/>
          </p:cNvSpPr>
          <p:nvPr>
            <p:ph type="body" idx="1"/>
          </p:nvPr>
        </p:nvSpPr>
        <p:spPr/>
        <p:txBody>
          <a:bodyPr/>
          <a:lstStyle/>
          <a:p>
            <a:r>
              <a:rPr lang="zh-CN" altLang="en-US" dirty="0"/>
              <a:t>参考自</a:t>
            </a:r>
            <a:r>
              <a:rPr lang="en-US" altLang="zh-CN" dirty="0"/>
              <a:t>《</a:t>
            </a:r>
            <a:r>
              <a:rPr lang="zh-CN" altLang="en-US" dirty="0"/>
              <a:t>人工智能导论：模型与算法</a:t>
            </a:r>
            <a:r>
              <a:rPr lang="en-US" altLang="zh-CN" dirty="0"/>
              <a:t>》3.2.3</a:t>
            </a:r>
            <a:r>
              <a:rPr lang="zh-CN" altLang="en-US" dirty="0"/>
              <a:t>节，</a:t>
            </a:r>
            <a:r>
              <a:rPr lang="en-US" altLang="zh-CN" dirty="0"/>
              <a:t>P73</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02707E8-E830-40EB-B6E1-AFDA3732E73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8924310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5488" y="511175"/>
            <a:ext cx="3398837" cy="2547938"/>
          </a:xfrm>
        </p:spPr>
      </p:sp>
      <p:sp>
        <p:nvSpPr>
          <p:cNvPr id="3" name="备注占位符 2"/>
          <p:cNvSpPr>
            <a:spLocks noGrp="1"/>
          </p:cNvSpPr>
          <p:nvPr>
            <p:ph type="body" idx="1"/>
          </p:nvPr>
        </p:nvSpPr>
        <p:spPr/>
        <p:txBody>
          <a:bodyPr/>
          <a:lstStyle/>
          <a:p>
            <a:r>
              <a:rPr lang="zh-CN" altLang="en-US" dirty="0"/>
              <a:t>参考自浙江大学</a:t>
            </a:r>
            <a:r>
              <a:rPr lang="en-US" altLang="zh-CN" dirty="0"/>
              <a:t>2020</a:t>
            </a:r>
            <a:r>
              <a:rPr lang="zh-CN" altLang="en-US" dirty="0"/>
              <a:t>公开课</a:t>
            </a:r>
            <a:r>
              <a:rPr lang="en-US" altLang="zh-CN" dirty="0"/>
              <a:t>【</a:t>
            </a:r>
            <a:r>
              <a:rPr lang="zh-CN" altLang="en-US" dirty="0"/>
              <a:t>人工智能：模型与算法</a:t>
            </a:r>
            <a:r>
              <a:rPr lang="en-US" altLang="zh-CN" dirty="0"/>
              <a:t>】2.1</a:t>
            </a:r>
            <a:r>
              <a:rPr lang="zh-CN" altLang="en-US" dirty="0"/>
              <a:t>节</a:t>
            </a:r>
            <a:r>
              <a:rPr lang="en-US" altLang="zh-CN" dirty="0"/>
              <a:t>16</a:t>
            </a:r>
            <a:r>
              <a:rPr lang="zh-CN" altLang="en-US" dirty="0"/>
              <a:t>分</a:t>
            </a:r>
            <a:r>
              <a:rPr lang="en-US" altLang="zh-CN" dirty="0"/>
              <a:t>16</a:t>
            </a:r>
            <a:r>
              <a:rPr lang="zh-CN" altLang="en-US" dirty="0"/>
              <a:t>秒。课程链接：</a:t>
            </a:r>
            <a:r>
              <a:rPr lang="en-US" altLang="zh-CN" dirty="0"/>
              <a:t>https://www.bilibili.com/video/BV1c7411n7EY?p=4</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02707E8-E830-40EB-B6E1-AFDA3732E73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754280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5488" y="511175"/>
            <a:ext cx="3398837" cy="2547938"/>
          </a:xfrm>
        </p:spPr>
      </p:sp>
      <p:sp>
        <p:nvSpPr>
          <p:cNvPr id="3" name="备注占位符 2"/>
          <p:cNvSpPr>
            <a:spLocks noGrp="1"/>
          </p:cNvSpPr>
          <p:nvPr>
            <p:ph type="body" idx="1"/>
          </p:nvPr>
        </p:nvSpPr>
        <p:spPr/>
        <p:txBody>
          <a:bodyPr/>
          <a:lstStyle/>
          <a:p>
            <a:r>
              <a:rPr lang="zh-CN" altLang="en-US" dirty="0"/>
              <a:t>参考自浙江大学</a:t>
            </a:r>
            <a:r>
              <a:rPr lang="en-US" altLang="zh-CN" dirty="0"/>
              <a:t>2020</a:t>
            </a:r>
            <a:r>
              <a:rPr lang="zh-CN" altLang="en-US" dirty="0"/>
              <a:t>公开课</a:t>
            </a:r>
            <a:r>
              <a:rPr lang="en-US" altLang="zh-CN" dirty="0"/>
              <a:t>【</a:t>
            </a:r>
            <a:r>
              <a:rPr lang="zh-CN" altLang="en-US" dirty="0"/>
              <a:t>人工智能：模型与算法</a:t>
            </a:r>
            <a:r>
              <a:rPr lang="en-US" altLang="zh-CN" dirty="0"/>
              <a:t>】2.1</a:t>
            </a:r>
            <a:r>
              <a:rPr lang="zh-CN" altLang="en-US" dirty="0"/>
              <a:t>节。课程链接：</a:t>
            </a:r>
            <a:r>
              <a:rPr lang="en-US" altLang="zh-CN" dirty="0"/>
              <a:t>https://www.bilibili.com/video/BV1c7411n7EY?p=4</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02707E8-E830-40EB-B6E1-AFDA3732E73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6922724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5488" y="511175"/>
            <a:ext cx="3398837" cy="2547938"/>
          </a:xfrm>
        </p:spPr>
      </p:sp>
      <p:sp>
        <p:nvSpPr>
          <p:cNvPr id="3" name="备注占位符 2"/>
          <p:cNvSpPr>
            <a:spLocks noGrp="1"/>
          </p:cNvSpPr>
          <p:nvPr>
            <p:ph type="body" idx="1"/>
          </p:nvPr>
        </p:nvSpPr>
        <p:spPr/>
        <p:txBody>
          <a:bodyPr/>
          <a:lstStyle/>
          <a:p>
            <a:r>
              <a:rPr lang="zh-CN" altLang="en-US" dirty="0"/>
              <a:t>参考自浙江大学</a:t>
            </a:r>
            <a:r>
              <a:rPr lang="en-US" altLang="zh-CN" dirty="0"/>
              <a:t>2020</a:t>
            </a:r>
            <a:r>
              <a:rPr lang="zh-CN" altLang="en-US" dirty="0"/>
              <a:t>公开课</a:t>
            </a:r>
            <a:r>
              <a:rPr lang="en-US" altLang="zh-CN" dirty="0"/>
              <a:t>【</a:t>
            </a:r>
            <a:r>
              <a:rPr lang="zh-CN" altLang="en-US" dirty="0"/>
              <a:t>人工智能：模型与算法</a:t>
            </a:r>
            <a:r>
              <a:rPr lang="en-US" altLang="zh-CN" dirty="0"/>
              <a:t>】2.1</a:t>
            </a:r>
            <a:r>
              <a:rPr lang="zh-CN" altLang="en-US" dirty="0"/>
              <a:t>节。课程链接：</a:t>
            </a:r>
            <a:r>
              <a:rPr lang="en-US" altLang="zh-CN" dirty="0"/>
              <a:t>https://www.bilibili.com/video/BV1c7411n7EY?p=4</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02707E8-E830-40EB-B6E1-AFDA3732E73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8539268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5488" y="511175"/>
            <a:ext cx="3398837" cy="2547938"/>
          </a:xfrm>
        </p:spPr>
      </p:sp>
      <p:sp>
        <p:nvSpPr>
          <p:cNvPr id="3" name="备注占位符 2"/>
          <p:cNvSpPr>
            <a:spLocks noGrp="1"/>
          </p:cNvSpPr>
          <p:nvPr>
            <p:ph type="body" idx="1"/>
          </p:nvPr>
        </p:nvSpPr>
        <p:spPr/>
        <p:txBody>
          <a:bodyPr/>
          <a:lstStyle/>
          <a:p>
            <a:r>
              <a:rPr lang="zh-CN" altLang="en-US" dirty="0"/>
              <a:t>参考自</a:t>
            </a:r>
            <a:r>
              <a:rPr lang="en-US" altLang="zh-CN" dirty="0"/>
              <a:t>《</a:t>
            </a:r>
            <a:r>
              <a:rPr lang="zh-CN" altLang="en-US" dirty="0"/>
              <a:t>人工智能导论：模型与算法</a:t>
            </a:r>
            <a:r>
              <a:rPr lang="en-US" altLang="zh-CN" dirty="0"/>
              <a:t>》3.2.4</a:t>
            </a:r>
            <a:r>
              <a:rPr lang="zh-CN" altLang="en-US" dirty="0"/>
              <a:t>节，</a:t>
            </a:r>
            <a:r>
              <a:rPr lang="en-US" altLang="zh-CN" dirty="0"/>
              <a:t>P75</a:t>
            </a:r>
          </a:p>
          <a:p>
            <a:r>
              <a:rPr lang="zh-CN" altLang="en-US" dirty="0"/>
              <a:t>参考自浙江大学</a:t>
            </a:r>
            <a:r>
              <a:rPr lang="en-US" altLang="zh-CN" dirty="0"/>
              <a:t>2020</a:t>
            </a:r>
            <a:r>
              <a:rPr lang="zh-CN" altLang="en-US" dirty="0"/>
              <a:t>公开课</a:t>
            </a:r>
            <a:r>
              <a:rPr lang="en-US" altLang="zh-CN" dirty="0"/>
              <a:t>【</a:t>
            </a:r>
            <a:r>
              <a:rPr lang="zh-CN" altLang="en-US" dirty="0"/>
              <a:t>人工智能：模型与算法</a:t>
            </a:r>
            <a:r>
              <a:rPr lang="en-US" altLang="zh-CN" dirty="0"/>
              <a:t>】2.1</a:t>
            </a:r>
            <a:r>
              <a:rPr lang="zh-CN" altLang="en-US" dirty="0"/>
              <a:t>节</a:t>
            </a:r>
            <a:r>
              <a:rPr lang="en-US" altLang="zh-CN" dirty="0"/>
              <a:t>17</a:t>
            </a:r>
            <a:r>
              <a:rPr lang="zh-CN" altLang="en-US" dirty="0"/>
              <a:t>分</a:t>
            </a:r>
            <a:r>
              <a:rPr lang="en-US" altLang="zh-CN" dirty="0"/>
              <a:t>26</a:t>
            </a:r>
            <a:r>
              <a:rPr lang="zh-CN" altLang="en-US" dirty="0"/>
              <a:t>秒。课程链接：</a:t>
            </a:r>
            <a:r>
              <a:rPr lang="en-US" altLang="zh-CN" dirty="0"/>
              <a:t>https://www.bilibili.com/video/BV1c7411n7EY?p=4</a:t>
            </a:r>
          </a:p>
          <a:p>
            <a:endParaRPr lang="en-US" altLang="zh-CN" dirty="0"/>
          </a:p>
          <a:p>
            <a:r>
              <a:rPr lang="zh-CN" altLang="en-US" dirty="0"/>
              <a:t>两者的区别：</a:t>
            </a:r>
          </a:p>
          <a:p>
            <a:endParaRPr lang="zh-CN" altLang="en-US" dirty="0"/>
          </a:p>
          <a:p>
            <a:r>
              <a:rPr lang="zh-CN" altLang="en-US" dirty="0"/>
              <a:t>    可容性：启发式函数永远不会高估到目标节点的代价。可容性保证了 </a:t>
            </a:r>
            <a:r>
              <a:rPr lang="en-US" altLang="zh-CN" dirty="0"/>
              <a:t>A* </a:t>
            </a:r>
            <a:r>
              <a:rPr lang="zh-CN" altLang="en-US" dirty="0"/>
              <a:t>算法能找到最优解，但不一定保证算法的效率。</a:t>
            </a:r>
          </a:p>
          <a:p>
            <a:r>
              <a:rPr lang="zh-CN" altLang="en-US" dirty="0"/>
              <a:t>    一致性：启发式函数不仅可容，而且从任意节点 </a:t>
            </a:r>
            <a:r>
              <a:rPr lang="en-US" altLang="zh-CN" dirty="0" err="1"/>
              <a:t>nn</a:t>
            </a:r>
            <a:r>
              <a:rPr lang="en-US" altLang="zh-CN" dirty="0"/>
              <a:t> </a:t>
            </a:r>
            <a:r>
              <a:rPr lang="zh-CN" altLang="en-US" dirty="0"/>
              <a:t>到其相邻节点 </a:t>
            </a:r>
            <a:r>
              <a:rPr lang="en-US" altLang="zh-CN" dirty="0" err="1"/>
              <a:t>n′n</a:t>
            </a:r>
            <a:r>
              <a:rPr lang="en-US" altLang="zh-CN" dirty="0"/>
              <a:t>′ </a:t>
            </a:r>
            <a:r>
              <a:rPr lang="zh-CN" altLang="en-US" dirty="0"/>
              <a:t>的启发式估计不会违反三角不等式。这样 </a:t>
            </a:r>
            <a:r>
              <a:rPr lang="en-US" altLang="zh-CN" dirty="0"/>
              <a:t>A* </a:t>
            </a:r>
            <a:r>
              <a:rPr lang="zh-CN" altLang="en-US" dirty="0"/>
              <a:t>可以更高效地运行，无需回溯。</a:t>
            </a:r>
          </a:p>
          <a:p>
            <a:endParaRPr lang="zh-CN" altLang="en-US" dirty="0"/>
          </a:p>
          <a:p>
            <a:r>
              <a:rPr lang="zh-CN" altLang="en-US" dirty="0"/>
              <a:t>直观理解：</a:t>
            </a:r>
          </a:p>
          <a:p>
            <a:endParaRPr lang="zh-CN" altLang="en-US" dirty="0"/>
          </a:p>
          <a:p>
            <a:r>
              <a:rPr lang="zh-CN" altLang="en-US" dirty="0"/>
              <a:t>    可容：启发式总是低估（或等于）实际代价，所以启发是“乐观”的。</a:t>
            </a:r>
          </a:p>
          <a:p>
            <a:r>
              <a:rPr lang="zh-CN" altLang="en-US" dirty="0"/>
              <a:t>    一致：启发式估计沿着路径的变化是平滑的，不会跳跃，遵循三角不等式。</a:t>
            </a:r>
          </a:p>
          <a:p>
            <a:endParaRPr lang="zh-CN" altLang="en-US" dirty="0"/>
          </a:p>
          <a:p>
            <a:r>
              <a:rPr lang="zh-CN" altLang="en-US" dirty="0"/>
              <a:t>总结</a:t>
            </a:r>
          </a:p>
          <a:p>
            <a:endParaRPr lang="zh-CN" altLang="en-US" dirty="0"/>
          </a:p>
          <a:p>
            <a:r>
              <a:rPr lang="zh-CN" altLang="en-US" dirty="0"/>
              <a:t>    可容性保证了 </a:t>
            </a:r>
            <a:r>
              <a:rPr lang="en-US" altLang="zh-CN" dirty="0"/>
              <a:t>A* </a:t>
            </a:r>
            <a:r>
              <a:rPr lang="zh-CN" altLang="en-US" dirty="0"/>
              <a:t>找到的解是最优解。</a:t>
            </a:r>
          </a:p>
          <a:p>
            <a:r>
              <a:rPr lang="zh-CN" altLang="en-US" dirty="0"/>
              <a:t>    一致性保证了 </a:t>
            </a:r>
            <a:r>
              <a:rPr lang="en-US" altLang="zh-CN" dirty="0"/>
              <a:t>A* </a:t>
            </a:r>
            <a:r>
              <a:rPr lang="zh-CN" altLang="en-US" dirty="0"/>
              <a:t>的效率，因为它能避免重复访问已扩展的节点。</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02707E8-E830-40EB-B6E1-AFDA3732E73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2985320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5488" y="511175"/>
            <a:ext cx="3398837" cy="2547938"/>
          </a:xfrm>
        </p:spPr>
      </p:sp>
      <p:sp>
        <p:nvSpPr>
          <p:cNvPr id="3" name="备注占位符 2"/>
          <p:cNvSpPr>
            <a:spLocks noGrp="1"/>
          </p:cNvSpPr>
          <p:nvPr>
            <p:ph type="body" idx="1"/>
          </p:nvPr>
        </p:nvSpPr>
        <p:spPr/>
        <p:txBody>
          <a:bodyPr/>
          <a:lstStyle/>
          <a:p>
            <a:r>
              <a:rPr lang="zh-CN" altLang="en-US" dirty="0"/>
              <a:t>参考自浙江大学</a:t>
            </a:r>
            <a:r>
              <a:rPr lang="en-US" altLang="zh-CN" dirty="0"/>
              <a:t>2020</a:t>
            </a:r>
            <a:r>
              <a:rPr lang="zh-CN" altLang="en-US" dirty="0"/>
              <a:t>公开课</a:t>
            </a:r>
            <a:r>
              <a:rPr lang="en-US" altLang="zh-CN" dirty="0"/>
              <a:t>【</a:t>
            </a:r>
            <a:r>
              <a:rPr lang="zh-CN" altLang="en-US" dirty="0"/>
              <a:t>人工智能：模型与算法</a:t>
            </a:r>
            <a:r>
              <a:rPr lang="en-US" altLang="zh-CN" dirty="0"/>
              <a:t>】2.1</a:t>
            </a:r>
            <a:r>
              <a:rPr lang="zh-CN" altLang="en-US" dirty="0"/>
              <a:t>节。课程链接：</a:t>
            </a:r>
            <a:r>
              <a:rPr lang="en-US" altLang="zh-CN" dirty="0"/>
              <a:t>https://www.bilibili.com/video/BV1c7411n7EY?p=4</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02707E8-E830-40EB-B6E1-AFDA3732E73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2530141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5488" y="511175"/>
            <a:ext cx="3398837" cy="2547938"/>
          </a:xfrm>
        </p:spPr>
      </p:sp>
      <p:sp>
        <p:nvSpPr>
          <p:cNvPr id="3" name="备注占位符 2"/>
          <p:cNvSpPr>
            <a:spLocks noGrp="1"/>
          </p:cNvSpPr>
          <p:nvPr>
            <p:ph type="body" idx="1"/>
          </p:nvPr>
        </p:nvSpPr>
        <p:spPr/>
        <p:txBody>
          <a:bodyPr/>
          <a:lstStyle/>
          <a:p>
            <a:r>
              <a:rPr lang="zh-CN" altLang="en-US" dirty="0"/>
              <a:t>参考自浙江大学</a:t>
            </a:r>
            <a:r>
              <a:rPr lang="en-US" altLang="zh-CN" dirty="0"/>
              <a:t>2020</a:t>
            </a:r>
            <a:r>
              <a:rPr lang="zh-CN" altLang="en-US" dirty="0"/>
              <a:t>公开课</a:t>
            </a:r>
            <a:r>
              <a:rPr lang="en-US" altLang="zh-CN" dirty="0"/>
              <a:t>【</a:t>
            </a:r>
            <a:r>
              <a:rPr lang="zh-CN" altLang="en-US" dirty="0"/>
              <a:t>人工智能：模型与算法</a:t>
            </a:r>
            <a:r>
              <a:rPr lang="en-US" altLang="zh-CN" dirty="0"/>
              <a:t>】2.1</a:t>
            </a:r>
            <a:r>
              <a:rPr lang="zh-CN" altLang="en-US" dirty="0"/>
              <a:t>节。课程链接：</a:t>
            </a:r>
            <a:r>
              <a:rPr lang="en-US" altLang="zh-CN" dirty="0"/>
              <a:t>https://www.bilibili.com/video/BV1c7411n7EY?p=4</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02707E8-E830-40EB-B6E1-AFDA3732E73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7532509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56441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944383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5488" y="511175"/>
            <a:ext cx="3398837" cy="2547938"/>
          </a:xfrm>
        </p:spPr>
      </p:sp>
      <p:sp>
        <p:nvSpPr>
          <p:cNvPr id="3" name="备注占位符 2"/>
          <p:cNvSpPr>
            <a:spLocks noGrp="1"/>
          </p:cNvSpPr>
          <p:nvPr>
            <p:ph type="body" idx="1"/>
          </p:nvPr>
        </p:nvSpPr>
        <p:spPr/>
        <p:txBody>
          <a:bodyPr/>
          <a:lstStyle/>
          <a:p>
            <a:r>
              <a:rPr lang="zh-CN" altLang="en-US" dirty="0"/>
              <a:t>前两节介绍的算法是智能体根据环境提供的信息来进行问题求解，然而现实中智能体往往不是孤立存在的，它进行问题求解时不可避免与其他智能体打交道，本节介绍一种特殊情况下的多智能体搜索问题，即在信息确定、全局可观察、竞争对手轮流行动、输赢收益零和的两人博弈问题。求解该问题的算法称为对抗搜索。</a:t>
            </a:r>
            <a:endParaRPr lang="en-US" altLang="zh-CN" dirty="0"/>
          </a:p>
          <a:p>
            <a:r>
              <a:rPr lang="zh-CN" altLang="en-US" dirty="0"/>
              <a:t>参考自</a:t>
            </a:r>
            <a:r>
              <a:rPr lang="en-US" altLang="zh-CN" dirty="0"/>
              <a:t>《</a:t>
            </a:r>
            <a:r>
              <a:rPr lang="zh-CN" altLang="en-US" dirty="0"/>
              <a:t>人工智能导论：模型与算法</a:t>
            </a:r>
            <a:r>
              <a:rPr lang="en-US" altLang="zh-CN" dirty="0"/>
              <a:t>》3.3</a:t>
            </a:r>
            <a:r>
              <a:rPr lang="zh-CN" altLang="en-US" dirty="0"/>
              <a:t>节，</a:t>
            </a:r>
            <a:r>
              <a:rPr lang="en-US" altLang="zh-CN" dirty="0"/>
              <a:t>P81</a:t>
            </a:r>
          </a:p>
          <a:p>
            <a:r>
              <a:rPr lang="zh-CN" altLang="en-US" dirty="0"/>
              <a:t>参考自浙江大学</a:t>
            </a:r>
            <a:r>
              <a:rPr lang="en-US" altLang="zh-CN" dirty="0"/>
              <a:t>2020</a:t>
            </a:r>
            <a:r>
              <a:rPr lang="zh-CN" altLang="en-US" dirty="0"/>
              <a:t>公开课</a:t>
            </a:r>
            <a:r>
              <a:rPr lang="en-US" altLang="zh-CN" dirty="0"/>
              <a:t>【</a:t>
            </a:r>
            <a:r>
              <a:rPr lang="zh-CN" altLang="en-US" dirty="0"/>
              <a:t>人工智能：模型与算法</a:t>
            </a:r>
            <a:r>
              <a:rPr lang="en-US" altLang="zh-CN" dirty="0"/>
              <a:t>】2.2</a:t>
            </a:r>
            <a:r>
              <a:rPr lang="zh-CN" altLang="en-US" dirty="0"/>
              <a:t>节</a:t>
            </a:r>
            <a:r>
              <a:rPr lang="en-US" altLang="zh-CN" dirty="0"/>
              <a:t>00</a:t>
            </a:r>
            <a:r>
              <a:rPr lang="zh-CN" altLang="en-US" dirty="0"/>
              <a:t>分</a:t>
            </a:r>
            <a:r>
              <a:rPr lang="en-US" altLang="zh-CN" dirty="0"/>
              <a:t>16</a:t>
            </a:r>
            <a:r>
              <a:rPr lang="zh-CN" altLang="en-US" dirty="0"/>
              <a:t>秒。课程链接：</a:t>
            </a:r>
            <a:r>
              <a:rPr lang="en-US" altLang="zh-CN" dirty="0"/>
              <a:t>https://www.bilibili.com/video/BV1c7411n7EY?p=4</a:t>
            </a:r>
          </a:p>
          <a:p>
            <a:endParaRPr lang="en-US" altLang="zh-CN" dirty="0"/>
          </a:p>
          <a:p>
            <a:r>
              <a:rPr lang="en-US" altLang="zh-CN" dirty="0"/>
              <a:t>1. Minimax </a:t>
            </a:r>
            <a:r>
              <a:rPr lang="zh-CN" altLang="en-US" dirty="0"/>
              <a:t>算法</a:t>
            </a:r>
          </a:p>
          <a:p>
            <a:endParaRPr lang="zh-CN" altLang="en-US" dirty="0"/>
          </a:p>
          <a:p>
            <a:r>
              <a:rPr lang="en-US" altLang="zh-CN" dirty="0"/>
              <a:t>Minimax </a:t>
            </a:r>
            <a:r>
              <a:rPr lang="zh-CN" altLang="en-US" dirty="0"/>
              <a:t>是对抗搜索的基本算法，其核心思想是通过模拟双方的博弈过程，评估不同选择的结果，并为自己找到最大化胜利机会的策略。</a:t>
            </a:r>
          </a:p>
          <a:p>
            <a:r>
              <a:rPr lang="zh-CN" altLang="en-US" dirty="0"/>
              <a:t>算法过程：</a:t>
            </a:r>
          </a:p>
          <a:p>
            <a:endParaRPr lang="zh-CN" altLang="en-US" dirty="0"/>
          </a:p>
          <a:p>
            <a:r>
              <a:rPr lang="zh-CN" altLang="en-US" dirty="0"/>
              <a:t>    游戏中的两个玩家分别称为“最大化玩家（</a:t>
            </a:r>
            <a:r>
              <a:rPr lang="en-US" altLang="zh-CN" dirty="0"/>
              <a:t>Max Player</a:t>
            </a:r>
            <a:r>
              <a:rPr lang="zh-CN" altLang="en-US" dirty="0"/>
              <a:t>）”和“最小化玩家（</a:t>
            </a:r>
            <a:r>
              <a:rPr lang="en-US" altLang="zh-CN" dirty="0"/>
              <a:t>Min Player</a:t>
            </a:r>
            <a:r>
              <a:rPr lang="zh-CN" altLang="en-US" dirty="0"/>
              <a:t>）”。最大化玩家试图最大化自己的得分，而最小化玩家试图最小化最大化玩家的得分。</a:t>
            </a:r>
          </a:p>
          <a:p>
            <a:r>
              <a:rPr lang="zh-CN" altLang="en-US" dirty="0"/>
              <a:t>    在搜索过程中，构建一个博弈树，每个节点表示游戏中的一个状态，每个边表示从一个状态到下一个状态的一个行动。</a:t>
            </a:r>
          </a:p>
          <a:p>
            <a:r>
              <a:rPr lang="zh-CN" altLang="en-US" dirty="0"/>
              <a:t>    最大化玩家选择一个能使自己的得分最大的行动，最小化玩家则选择一个能使最大化玩家得分最小的行动。</a:t>
            </a:r>
            <a:endParaRPr lang="en-US" altLang="zh-CN" dirty="0"/>
          </a:p>
          <a:p>
            <a:endParaRPr lang="en-US" altLang="zh-CN" dirty="0"/>
          </a:p>
          <a:p>
            <a:r>
              <a:rPr lang="en-US" altLang="zh-CN" b="1" dirty="0"/>
              <a:t>2. Alpha-Beta </a:t>
            </a:r>
            <a:r>
              <a:rPr lang="zh-CN" altLang="en-US" b="1" dirty="0"/>
              <a:t>剪枝</a:t>
            </a:r>
          </a:p>
          <a:p>
            <a:r>
              <a:rPr lang="en-US" altLang="zh-CN" dirty="0"/>
              <a:t>Minimax </a:t>
            </a:r>
            <a:r>
              <a:rPr lang="zh-CN" altLang="en-US" dirty="0"/>
              <a:t>算法在博弈树非常大的情况下计算效率低下，因为需要遍历每一个节点。</a:t>
            </a:r>
            <a:r>
              <a:rPr lang="en-US" altLang="zh-CN" b="1" dirty="0"/>
              <a:t>Alpha-Beta </a:t>
            </a:r>
            <a:r>
              <a:rPr lang="zh-CN" altLang="en-US" b="1" dirty="0"/>
              <a:t>剪枝</a:t>
            </a:r>
            <a:r>
              <a:rPr lang="zh-CN" altLang="en-US" dirty="0"/>
              <a:t>是一种优化 </a:t>
            </a:r>
            <a:r>
              <a:rPr lang="en-US" altLang="zh-CN" dirty="0"/>
              <a:t>Minimax </a:t>
            </a:r>
            <a:r>
              <a:rPr lang="zh-CN" altLang="en-US" dirty="0"/>
              <a:t>算法的技术，它通过</a:t>
            </a:r>
            <a:r>
              <a:rPr lang="zh-CN" altLang="en-US" b="1" dirty="0"/>
              <a:t>剪枝不必要的分支</a:t>
            </a:r>
            <a:r>
              <a:rPr lang="zh-CN" altLang="en-US" dirty="0"/>
              <a:t>来减少搜索空间，同时保持最优解不变。</a:t>
            </a:r>
          </a:p>
          <a:p>
            <a:r>
              <a:rPr lang="zh-CN" altLang="en-US" b="1" dirty="0"/>
              <a:t>核心思想：</a:t>
            </a:r>
          </a:p>
          <a:p>
            <a:r>
              <a:rPr lang="zh-CN" altLang="en-US" dirty="0"/>
              <a:t>通过记录当前已知的最好选择，用两个参数来约束搜索：</a:t>
            </a:r>
          </a:p>
          <a:p>
            <a:pPr lvl="1"/>
            <a:r>
              <a:rPr lang="en-US" altLang="zh-CN" b="1" dirty="0"/>
              <a:t>α</a:t>
            </a:r>
            <a:r>
              <a:rPr lang="zh-CN" altLang="en-US" b="1" dirty="0"/>
              <a:t>（</a:t>
            </a:r>
            <a:r>
              <a:rPr lang="en-US" altLang="zh-CN" b="1" dirty="0"/>
              <a:t>Alpha</a:t>
            </a:r>
            <a:r>
              <a:rPr lang="zh-CN" altLang="en-US" b="1" dirty="0"/>
              <a:t>）</a:t>
            </a:r>
            <a:r>
              <a:rPr lang="zh-CN" altLang="en-US" dirty="0"/>
              <a:t>：当前最大化玩家已经找到的最佳分数的下限（即不低于这个值）。</a:t>
            </a:r>
          </a:p>
          <a:p>
            <a:pPr lvl="1"/>
            <a:r>
              <a:rPr lang="en-US" altLang="zh-CN" b="1" dirty="0"/>
              <a:t>β</a:t>
            </a:r>
            <a:r>
              <a:rPr lang="zh-CN" altLang="en-US" b="1" dirty="0"/>
              <a:t>（</a:t>
            </a:r>
            <a:r>
              <a:rPr lang="en-US" altLang="zh-CN" b="1" dirty="0"/>
              <a:t>Beta</a:t>
            </a:r>
            <a:r>
              <a:rPr lang="zh-CN" altLang="en-US" b="1" dirty="0"/>
              <a:t>）</a:t>
            </a:r>
            <a:r>
              <a:rPr lang="zh-CN" altLang="en-US" dirty="0"/>
              <a:t>：当前最小化玩家已经找到的最佳分数的上限（即不高于这个值）。</a:t>
            </a:r>
          </a:p>
          <a:p>
            <a:r>
              <a:rPr lang="zh-CN" altLang="en-US" dirty="0"/>
              <a:t>当搜索过程中发现某个分支不可能影响最终的决策时（即已经有一个比当前分支更优的解存在），就可以提前终止该分支的进一步搜索，从而节省计算资源。</a:t>
            </a:r>
          </a:p>
          <a:p>
            <a:r>
              <a:rPr lang="zh-CN" altLang="en-US" b="1" dirty="0"/>
              <a:t>具体过程：</a:t>
            </a:r>
          </a:p>
          <a:p>
            <a:r>
              <a:rPr lang="zh-CN" altLang="en-US" dirty="0"/>
              <a:t>在最大化层，当发现某个子节点的值已经大于或等于 </a:t>
            </a:r>
            <a:r>
              <a:rPr lang="en-US" altLang="zh-CN" dirty="0"/>
              <a:t>β </a:t>
            </a:r>
            <a:r>
              <a:rPr lang="zh-CN" altLang="en-US" dirty="0"/>
              <a:t>时，剩余的子节点不需要继续计算，因为最小化玩家不会选择该路径。</a:t>
            </a:r>
          </a:p>
          <a:p>
            <a:r>
              <a:rPr lang="zh-CN" altLang="en-US" dirty="0"/>
              <a:t>在最小化层，当发现某个子节点的值已经小于或等于 </a:t>
            </a:r>
            <a:r>
              <a:rPr lang="en-US" altLang="zh-CN" dirty="0"/>
              <a:t>α </a:t>
            </a:r>
            <a:r>
              <a:rPr lang="zh-CN" altLang="en-US" dirty="0"/>
              <a:t>时，剩余的子节点不需要继续计算，因为最大化玩家不会选择该路径。</a:t>
            </a: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02707E8-E830-40EB-B6E1-AFDA3732E73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4494595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5488" y="511175"/>
            <a:ext cx="3398837" cy="2547938"/>
          </a:xfrm>
        </p:spPr>
      </p:sp>
      <p:sp>
        <p:nvSpPr>
          <p:cNvPr id="3" name="备注占位符 2"/>
          <p:cNvSpPr>
            <a:spLocks noGrp="1"/>
          </p:cNvSpPr>
          <p:nvPr>
            <p:ph type="body" idx="1"/>
          </p:nvPr>
        </p:nvSpPr>
        <p:spPr/>
        <p:txBody>
          <a:bodyPr/>
          <a:lstStyle/>
          <a:p>
            <a:r>
              <a:rPr lang="zh-CN" altLang="en-US" dirty="0"/>
              <a:t>参考自</a:t>
            </a:r>
            <a:r>
              <a:rPr lang="en-US" altLang="zh-CN" dirty="0"/>
              <a:t>《</a:t>
            </a:r>
            <a:r>
              <a:rPr lang="zh-CN" altLang="en-US" dirty="0"/>
              <a:t>人工智能导论：模型与算法</a:t>
            </a:r>
            <a:r>
              <a:rPr lang="en-US" altLang="zh-CN" dirty="0"/>
              <a:t>》3.3</a:t>
            </a:r>
            <a:r>
              <a:rPr lang="zh-CN" altLang="en-US" dirty="0"/>
              <a:t>节，</a:t>
            </a:r>
            <a:r>
              <a:rPr lang="en-US" altLang="zh-CN" dirty="0"/>
              <a:t>P82</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02707E8-E830-40EB-B6E1-AFDA3732E73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7161364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5488" y="511175"/>
            <a:ext cx="3398837" cy="2547938"/>
          </a:xfrm>
        </p:spPr>
      </p:sp>
      <p:sp>
        <p:nvSpPr>
          <p:cNvPr id="3" name="备注占位符 2"/>
          <p:cNvSpPr>
            <a:spLocks noGrp="1"/>
          </p:cNvSpPr>
          <p:nvPr>
            <p:ph type="body" idx="1"/>
          </p:nvPr>
        </p:nvSpPr>
        <p:spPr/>
        <p:txBody>
          <a:bodyPr/>
          <a:lstStyle/>
          <a:p>
            <a:r>
              <a:rPr lang="zh-CN" altLang="en-US" dirty="0"/>
              <a:t>参考自浙江大学</a:t>
            </a:r>
            <a:r>
              <a:rPr lang="en-US" altLang="zh-CN" dirty="0"/>
              <a:t>2020</a:t>
            </a:r>
            <a:r>
              <a:rPr lang="zh-CN" altLang="en-US" dirty="0"/>
              <a:t>公开课</a:t>
            </a:r>
            <a:r>
              <a:rPr lang="en-US" altLang="zh-CN" dirty="0"/>
              <a:t>【</a:t>
            </a:r>
            <a:r>
              <a:rPr lang="zh-CN" altLang="en-US" dirty="0"/>
              <a:t>人工智能：模型与算法</a:t>
            </a:r>
            <a:r>
              <a:rPr lang="en-US" altLang="zh-CN" dirty="0"/>
              <a:t>】2.2</a:t>
            </a:r>
            <a:r>
              <a:rPr lang="zh-CN" altLang="en-US" dirty="0"/>
              <a:t>节</a:t>
            </a:r>
            <a:r>
              <a:rPr lang="en-US" altLang="zh-CN" dirty="0"/>
              <a:t>02</a:t>
            </a:r>
            <a:r>
              <a:rPr lang="zh-CN" altLang="en-US" dirty="0"/>
              <a:t>分</a:t>
            </a:r>
            <a:r>
              <a:rPr lang="en-US" altLang="zh-CN" dirty="0"/>
              <a:t>20</a:t>
            </a:r>
            <a:r>
              <a:rPr lang="zh-CN" altLang="en-US" dirty="0"/>
              <a:t>秒。课程链接：</a:t>
            </a:r>
            <a:r>
              <a:rPr lang="en-US" altLang="zh-CN" dirty="0"/>
              <a:t>https://www.bilibili.com/video/BV1c7411n7EY?p=4</a:t>
            </a:r>
          </a:p>
          <a:p>
            <a:r>
              <a:rPr lang="zh-CN" altLang="en-US" dirty="0"/>
              <a:t>参考自</a:t>
            </a:r>
            <a:r>
              <a:rPr lang="en-US" altLang="zh-CN" dirty="0"/>
              <a:t>《</a:t>
            </a:r>
            <a:r>
              <a:rPr lang="zh-CN" altLang="en-US" dirty="0"/>
              <a:t>人工智能导论：模型与算法</a:t>
            </a:r>
            <a:r>
              <a:rPr lang="en-US" altLang="zh-CN" dirty="0"/>
              <a:t>》3.3.1</a:t>
            </a:r>
            <a:r>
              <a:rPr lang="zh-CN" altLang="en-US" dirty="0"/>
              <a:t>节，</a:t>
            </a:r>
            <a:r>
              <a:rPr lang="en-US" altLang="zh-CN" dirty="0"/>
              <a:t>P83</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02707E8-E830-40EB-B6E1-AFDA3732E73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5196452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5488" y="511175"/>
            <a:ext cx="3398837" cy="2547938"/>
          </a:xfrm>
        </p:spPr>
      </p:sp>
      <p:sp>
        <p:nvSpPr>
          <p:cNvPr id="3" name="备注占位符 2"/>
          <p:cNvSpPr>
            <a:spLocks noGrp="1"/>
          </p:cNvSpPr>
          <p:nvPr>
            <p:ph type="body" idx="1"/>
          </p:nvPr>
        </p:nvSpPr>
        <p:spPr/>
        <p:txBody>
          <a:bodyPr/>
          <a:lstStyle/>
          <a:p>
            <a:r>
              <a:rPr lang="zh-CN" altLang="en-US" dirty="0"/>
              <a:t>参考自浙江大学</a:t>
            </a:r>
            <a:r>
              <a:rPr lang="en-US" altLang="zh-CN" dirty="0"/>
              <a:t>2020</a:t>
            </a:r>
            <a:r>
              <a:rPr lang="zh-CN" altLang="en-US" dirty="0"/>
              <a:t>公开课</a:t>
            </a:r>
            <a:r>
              <a:rPr lang="en-US" altLang="zh-CN" dirty="0"/>
              <a:t>【</a:t>
            </a:r>
            <a:r>
              <a:rPr lang="zh-CN" altLang="en-US" dirty="0"/>
              <a:t>人工智能：模型与算法</a:t>
            </a:r>
            <a:r>
              <a:rPr lang="en-US" altLang="zh-CN" dirty="0"/>
              <a:t>】2.2</a:t>
            </a:r>
            <a:r>
              <a:rPr lang="zh-CN" altLang="en-US" dirty="0"/>
              <a:t>节</a:t>
            </a:r>
            <a:r>
              <a:rPr lang="en-US" altLang="zh-CN" dirty="0"/>
              <a:t>03</a:t>
            </a:r>
            <a:r>
              <a:rPr lang="zh-CN" altLang="en-US" dirty="0"/>
              <a:t>分</a:t>
            </a:r>
            <a:r>
              <a:rPr lang="en-US" altLang="zh-CN" dirty="0"/>
              <a:t>28</a:t>
            </a:r>
            <a:r>
              <a:rPr lang="zh-CN" altLang="en-US" dirty="0"/>
              <a:t>秒。课程链接：</a:t>
            </a:r>
            <a:r>
              <a:rPr lang="en-US" altLang="zh-CN" dirty="0"/>
              <a:t>https://www.bilibili.com/video/BV1c7411n7EY?p=4</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02707E8-E830-40EB-B6E1-AFDA3732E73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3521688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5488" y="511175"/>
            <a:ext cx="3398837" cy="2547938"/>
          </a:xfrm>
        </p:spPr>
      </p:sp>
      <p:sp>
        <p:nvSpPr>
          <p:cNvPr id="3" name="备注占位符 2"/>
          <p:cNvSpPr>
            <a:spLocks noGrp="1"/>
          </p:cNvSpPr>
          <p:nvPr>
            <p:ph type="body" idx="1"/>
          </p:nvPr>
        </p:nvSpPr>
        <p:spPr/>
        <p:txBody>
          <a:bodyPr/>
          <a:lstStyle/>
          <a:p>
            <a:r>
              <a:rPr lang="zh-CN" altLang="en-US" dirty="0"/>
              <a:t>参考自浙江大学</a:t>
            </a:r>
            <a:r>
              <a:rPr lang="en-US" altLang="zh-CN" dirty="0"/>
              <a:t>2020</a:t>
            </a:r>
            <a:r>
              <a:rPr lang="zh-CN" altLang="en-US" dirty="0"/>
              <a:t>公开课</a:t>
            </a:r>
            <a:r>
              <a:rPr lang="en-US" altLang="zh-CN" dirty="0"/>
              <a:t>【</a:t>
            </a:r>
            <a:r>
              <a:rPr lang="zh-CN" altLang="en-US" dirty="0"/>
              <a:t>人工智能：模型与算法</a:t>
            </a:r>
            <a:r>
              <a:rPr lang="en-US" altLang="zh-CN" dirty="0"/>
              <a:t>】2.2</a:t>
            </a:r>
            <a:r>
              <a:rPr lang="zh-CN" altLang="en-US" dirty="0"/>
              <a:t>节</a:t>
            </a:r>
            <a:r>
              <a:rPr lang="en-US" altLang="zh-CN" dirty="0"/>
              <a:t>08</a:t>
            </a:r>
            <a:r>
              <a:rPr lang="zh-CN" altLang="en-US" dirty="0"/>
              <a:t>分</a:t>
            </a:r>
            <a:r>
              <a:rPr lang="en-US" altLang="zh-CN" dirty="0"/>
              <a:t>06</a:t>
            </a:r>
            <a:r>
              <a:rPr lang="zh-CN" altLang="en-US" dirty="0"/>
              <a:t>秒。课程链接：</a:t>
            </a:r>
            <a:r>
              <a:rPr lang="en-US" altLang="zh-CN" dirty="0"/>
              <a:t>https://www.bilibili.com/video/BV1c7411n7EY?p=4</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02707E8-E830-40EB-B6E1-AFDA3732E73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8320976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5488" y="511175"/>
            <a:ext cx="3398837" cy="2547938"/>
          </a:xfrm>
        </p:spPr>
      </p:sp>
      <p:sp>
        <p:nvSpPr>
          <p:cNvPr id="3" name="备注占位符 2"/>
          <p:cNvSpPr>
            <a:spLocks noGrp="1"/>
          </p:cNvSpPr>
          <p:nvPr>
            <p:ph type="body" idx="1"/>
          </p:nvPr>
        </p:nvSpPr>
        <p:spPr/>
        <p:txBody>
          <a:bodyPr/>
          <a:lstStyle/>
          <a:p>
            <a:r>
              <a:rPr lang="zh-CN" altLang="en-US" dirty="0"/>
              <a:t>参考自</a:t>
            </a:r>
            <a:r>
              <a:rPr lang="en-US" altLang="zh-CN" dirty="0"/>
              <a:t>《</a:t>
            </a:r>
            <a:r>
              <a:rPr lang="zh-CN" altLang="en-US" dirty="0"/>
              <a:t>人工智能导论：模型与算法</a:t>
            </a:r>
            <a:r>
              <a:rPr lang="en-US" altLang="zh-CN" dirty="0"/>
              <a:t>》3.3.2</a:t>
            </a:r>
            <a:r>
              <a:rPr lang="zh-CN" altLang="en-US" dirty="0"/>
              <a:t>节，</a:t>
            </a:r>
            <a:r>
              <a:rPr lang="en-US" altLang="zh-CN" dirty="0"/>
              <a:t>P86</a:t>
            </a:r>
          </a:p>
          <a:p>
            <a:r>
              <a:rPr lang="zh-CN" altLang="en-US" dirty="0"/>
              <a:t>参考自浙江大学</a:t>
            </a:r>
            <a:r>
              <a:rPr lang="en-US" altLang="zh-CN" dirty="0"/>
              <a:t>2020</a:t>
            </a:r>
            <a:r>
              <a:rPr lang="zh-CN" altLang="en-US" dirty="0"/>
              <a:t>公开课</a:t>
            </a:r>
            <a:r>
              <a:rPr lang="en-US" altLang="zh-CN" dirty="0"/>
              <a:t>【</a:t>
            </a:r>
            <a:r>
              <a:rPr lang="zh-CN" altLang="en-US" dirty="0"/>
              <a:t>人工智能：模型与算法</a:t>
            </a:r>
            <a:r>
              <a:rPr lang="en-US" altLang="zh-CN" dirty="0"/>
              <a:t>】2.2</a:t>
            </a:r>
            <a:r>
              <a:rPr lang="zh-CN" altLang="en-US" dirty="0"/>
              <a:t>节</a:t>
            </a:r>
            <a:r>
              <a:rPr lang="en-US" altLang="zh-CN" dirty="0"/>
              <a:t>09</a:t>
            </a:r>
            <a:r>
              <a:rPr lang="zh-CN" altLang="en-US" dirty="0"/>
              <a:t>分</a:t>
            </a:r>
            <a:r>
              <a:rPr lang="en-US" altLang="zh-CN" dirty="0"/>
              <a:t>21</a:t>
            </a:r>
            <a:r>
              <a:rPr lang="zh-CN" altLang="en-US" dirty="0"/>
              <a:t>秒。课程链接：</a:t>
            </a:r>
            <a:r>
              <a:rPr lang="en-US" altLang="zh-CN" dirty="0"/>
              <a:t>https://www.bilibili.com/video/BV1c7411n7EY?p=4</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02707E8-E830-40EB-B6E1-AFDA3732E73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0372404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5488" y="511175"/>
            <a:ext cx="3398837" cy="2547938"/>
          </a:xfrm>
        </p:spPr>
      </p:sp>
      <p:sp>
        <p:nvSpPr>
          <p:cNvPr id="3" name="备注占位符 2"/>
          <p:cNvSpPr>
            <a:spLocks noGrp="1"/>
          </p:cNvSpPr>
          <p:nvPr>
            <p:ph type="body" idx="1"/>
          </p:nvPr>
        </p:nvSpPr>
        <p:spPr/>
        <p:txBody>
          <a:bodyPr/>
          <a:lstStyle/>
          <a:p>
            <a:r>
              <a:rPr lang="zh-CN" altLang="en-US" dirty="0"/>
              <a:t>参考自浙江大学</a:t>
            </a:r>
            <a:r>
              <a:rPr lang="en-US" altLang="zh-CN" dirty="0"/>
              <a:t>2020</a:t>
            </a:r>
            <a:r>
              <a:rPr lang="zh-CN" altLang="en-US" dirty="0"/>
              <a:t>公开课</a:t>
            </a:r>
            <a:r>
              <a:rPr lang="en-US" altLang="zh-CN" dirty="0"/>
              <a:t>【</a:t>
            </a:r>
            <a:r>
              <a:rPr lang="zh-CN" altLang="en-US" dirty="0"/>
              <a:t>人工智能：模型与算法</a:t>
            </a:r>
            <a:r>
              <a:rPr lang="en-US" altLang="zh-CN" dirty="0"/>
              <a:t>】2.2</a:t>
            </a:r>
            <a:r>
              <a:rPr lang="zh-CN" altLang="en-US" dirty="0"/>
              <a:t>节。课程链接：</a:t>
            </a:r>
            <a:r>
              <a:rPr lang="en-US" altLang="zh-CN" dirty="0"/>
              <a:t>https://www.bilibili.com/video/BV1c7411n7EY?p=4</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02707E8-E830-40EB-B6E1-AFDA3732E73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6247783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5488" y="511175"/>
            <a:ext cx="3398837" cy="2547938"/>
          </a:xfrm>
        </p:spPr>
      </p:sp>
      <p:sp>
        <p:nvSpPr>
          <p:cNvPr id="3" name="备注占位符 2"/>
          <p:cNvSpPr>
            <a:spLocks noGrp="1"/>
          </p:cNvSpPr>
          <p:nvPr>
            <p:ph type="body" idx="1"/>
          </p:nvPr>
        </p:nvSpPr>
        <p:spPr/>
        <p:txBody>
          <a:bodyPr/>
          <a:lstStyle/>
          <a:p>
            <a:r>
              <a:rPr lang="zh-CN" altLang="en-US" dirty="0"/>
              <a:t>参考自浙江大学</a:t>
            </a:r>
            <a:r>
              <a:rPr lang="en-US" altLang="zh-CN" dirty="0"/>
              <a:t>2020</a:t>
            </a:r>
            <a:r>
              <a:rPr lang="zh-CN" altLang="en-US" dirty="0"/>
              <a:t>公开课</a:t>
            </a:r>
            <a:r>
              <a:rPr lang="en-US" altLang="zh-CN" dirty="0"/>
              <a:t>【</a:t>
            </a:r>
            <a:r>
              <a:rPr lang="zh-CN" altLang="en-US" dirty="0"/>
              <a:t>人工智能：模型与算法</a:t>
            </a:r>
            <a:r>
              <a:rPr lang="en-US" altLang="zh-CN" dirty="0"/>
              <a:t>】2.2</a:t>
            </a:r>
            <a:r>
              <a:rPr lang="zh-CN" altLang="en-US" dirty="0"/>
              <a:t>节。课程链接：</a:t>
            </a:r>
            <a:r>
              <a:rPr lang="en-US" altLang="zh-CN" dirty="0"/>
              <a:t>https://www.bilibili.com/video/BV1c7411n7EY?p=4</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02707E8-E830-40EB-B6E1-AFDA3732E73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4329167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5488" y="511175"/>
            <a:ext cx="3398837" cy="2547938"/>
          </a:xfrm>
        </p:spPr>
      </p:sp>
      <p:sp>
        <p:nvSpPr>
          <p:cNvPr id="3" name="备注占位符 2"/>
          <p:cNvSpPr>
            <a:spLocks noGrp="1"/>
          </p:cNvSpPr>
          <p:nvPr>
            <p:ph type="body" idx="1"/>
          </p:nvPr>
        </p:nvSpPr>
        <p:spPr/>
        <p:txBody>
          <a:bodyPr/>
          <a:lstStyle/>
          <a:p>
            <a:r>
              <a:rPr lang="zh-CN" altLang="en-US" dirty="0"/>
              <a:t>参考自浙江大学</a:t>
            </a:r>
            <a:r>
              <a:rPr lang="en-US" altLang="zh-CN" dirty="0"/>
              <a:t>2020</a:t>
            </a:r>
            <a:r>
              <a:rPr lang="zh-CN" altLang="en-US" dirty="0"/>
              <a:t>公开课</a:t>
            </a:r>
            <a:r>
              <a:rPr lang="en-US" altLang="zh-CN" dirty="0"/>
              <a:t>【</a:t>
            </a:r>
            <a:r>
              <a:rPr lang="zh-CN" altLang="en-US" dirty="0"/>
              <a:t>人工智能：模型与算法</a:t>
            </a:r>
            <a:r>
              <a:rPr lang="en-US" altLang="zh-CN" dirty="0"/>
              <a:t>】2.2</a:t>
            </a:r>
            <a:r>
              <a:rPr lang="zh-CN" altLang="en-US" dirty="0"/>
              <a:t>节。课程链接：</a:t>
            </a:r>
            <a:r>
              <a:rPr lang="en-US" altLang="zh-CN" dirty="0"/>
              <a:t>https://www.bilibili.com/video/BV1c7411n7EY?p=4</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02707E8-E830-40EB-B6E1-AFDA3732E73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5449352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96291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5488" y="511175"/>
            <a:ext cx="3398837" cy="25479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02707E8-E830-40EB-B6E1-AFDA3732E73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5488" y="511175"/>
            <a:ext cx="3398837" cy="2547938"/>
          </a:xfrm>
        </p:spPr>
      </p:sp>
      <p:sp>
        <p:nvSpPr>
          <p:cNvPr id="3" name="备注占位符 2"/>
          <p:cNvSpPr>
            <a:spLocks noGrp="1"/>
          </p:cNvSpPr>
          <p:nvPr>
            <p:ph type="body" idx="1"/>
          </p:nvPr>
        </p:nvSpPr>
        <p:spPr/>
        <p:txBody>
          <a:bodyPr/>
          <a:lstStyle/>
          <a:p>
            <a:r>
              <a:rPr lang="zh-CN" altLang="en-US" dirty="0"/>
              <a:t>前几节介绍的算法在问题特别复杂时，搜索树可能会变得十分巨大，以至于搜索算法很难在短时间内探索整棵搜索树。如果将目标稍微降低，改为求解一个近似最优解，则上述问题可以看成是如下探索性问题：算法从根结点开始，每一步动作为选择或扩展一个孩子结点。可以用执行该动作后所收获的奖励来判断该动作优劣。利用蒙特卡洛法通过采样来估计每个动作优劣的搜索算法称为蒙特卡洛树搜索算法。在介绍蒙特卡洛树搜索算法前，先介绍一些背景知识。</a:t>
            </a:r>
            <a:endParaRPr lang="en-US" altLang="zh-CN" dirty="0"/>
          </a:p>
          <a:p>
            <a:r>
              <a:rPr lang="zh-CN" altLang="en-US" dirty="0"/>
              <a:t>参考自</a:t>
            </a:r>
            <a:r>
              <a:rPr lang="en-US" altLang="zh-CN" dirty="0"/>
              <a:t>《</a:t>
            </a:r>
            <a:r>
              <a:rPr lang="zh-CN" altLang="en-US" dirty="0"/>
              <a:t>人工智能导论：模型与算法</a:t>
            </a:r>
            <a:r>
              <a:rPr lang="en-US" altLang="zh-CN" dirty="0"/>
              <a:t>》3.4</a:t>
            </a:r>
            <a:r>
              <a:rPr lang="zh-CN" altLang="en-US" dirty="0"/>
              <a:t>节，</a:t>
            </a:r>
            <a:r>
              <a:rPr lang="en-US" altLang="zh-CN" dirty="0"/>
              <a:t>P94</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02707E8-E830-40EB-B6E1-AFDA3732E73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4627225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5488" y="511175"/>
            <a:ext cx="3398837" cy="2547938"/>
          </a:xfrm>
        </p:spPr>
      </p:sp>
      <p:sp>
        <p:nvSpPr>
          <p:cNvPr id="3" name="备注占位符 2"/>
          <p:cNvSpPr>
            <a:spLocks noGrp="1"/>
          </p:cNvSpPr>
          <p:nvPr>
            <p:ph type="body" idx="1"/>
          </p:nvPr>
        </p:nvSpPr>
        <p:spPr/>
        <p:txBody>
          <a:bodyPr/>
          <a:lstStyle/>
          <a:p>
            <a:r>
              <a:rPr lang="zh-CN" altLang="en-US" dirty="0"/>
              <a:t>参考自</a:t>
            </a:r>
            <a:r>
              <a:rPr lang="en-US" altLang="zh-CN" dirty="0"/>
              <a:t>《</a:t>
            </a:r>
            <a:r>
              <a:rPr lang="zh-CN" altLang="en-US" dirty="0"/>
              <a:t>人工智能导论：模型与算法</a:t>
            </a:r>
            <a:r>
              <a:rPr lang="en-US" altLang="zh-CN" dirty="0"/>
              <a:t>》3.4</a:t>
            </a:r>
            <a:r>
              <a:rPr lang="zh-CN" altLang="en-US" dirty="0"/>
              <a:t>节，</a:t>
            </a:r>
            <a:r>
              <a:rPr lang="en-US" altLang="zh-CN" dirty="0"/>
              <a:t>P94</a:t>
            </a:r>
          </a:p>
          <a:p>
            <a:r>
              <a:rPr lang="zh-CN" altLang="en-US" dirty="0"/>
              <a:t>参考自浙江大学</a:t>
            </a:r>
            <a:r>
              <a:rPr lang="en-US" altLang="zh-CN" dirty="0"/>
              <a:t>2020</a:t>
            </a:r>
            <a:r>
              <a:rPr lang="zh-CN" altLang="en-US" dirty="0"/>
              <a:t>公开课</a:t>
            </a:r>
            <a:r>
              <a:rPr lang="en-US" altLang="zh-CN" dirty="0"/>
              <a:t>【</a:t>
            </a:r>
            <a:r>
              <a:rPr lang="zh-CN" altLang="en-US" dirty="0"/>
              <a:t>人工智能：模型与算法</a:t>
            </a:r>
            <a:r>
              <a:rPr lang="en-US" altLang="zh-CN" dirty="0"/>
              <a:t>】2.3</a:t>
            </a:r>
            <a:r>
              <a:rPr lang="zh-CN" altLang="en-US" dirty="0"/>
              <a:t>节</a:t>
            </a:r>
            <a:r>
              <a:rPr lang="en-US" altLang="zh-CN" dirty="0"/>
              <a:t>2</a:t>
            </a:r>
            <a:r>
              <a:rPr lang="zh-CN" altLang="en-US" dirty="0"/>
              <a:t>分</a:t>
            </a:r>
            <a:r>
              <a:rPr lang="en-US" altLang="zh-CN" dirty="0"/>
              <a:t>20</a:t>
            </a:r>
            <a:r>
              <a:rPr lang="zh-CN" altLang="en-US" dirty="0"/>
              <a:t>秒。课程链接：</a:t>
            </a:r>
            <a:r>
              <a:rPr lang="en-US" altLang="zh-CN" dirty="0"/>
              <a:t>https://www.bilibili.com/video/BV1c7411n7EY?p=4</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02707E8-E830-40EB-B6E1-AFDA3732E73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5061625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5488" y="511175"/>
            <a:ext cx="3398837" cy="2547938"/>
          </a:xfrm>
        </p:spPr>
      </p:sp>
      <p:sp>
        <p:nvSpPr>
          <p:cNvPr id="3" name="备注占位符 2"/>
          <p:cNvSpPr>
            <a:spLocks noGrp="1"/>
          </p:cNvSpPr>
          <p:nvPr>
            <p:ph type="body" idx="1"/>
          </p:nvPr>
        </p:nvSpPr>
        <p:spPr/>
        <p:txBody>
          <a:bodyPr/>
          <a:lstStyle/>
          <a:p>
            <a:r>
              <a:rPr lang="zh-CN" altLang="en-US" dirty="0"/>
              <a:t>参考自浙江大学</a:t>
            </a:r>
            <a:r>
              <a:rPr lang="en-US" altLang="zh-CN" dirty="0"/>
              <a:t>2020</a:t>
            </a:r>
            <a:r>
              <a:rPr lang="zh-CN" altLang="en-US" dirty="0"/>
              <a:t>公开课</a:t>
            </a:r>
            <a:r>
              <a:rPr lang="en-US" altLang="zh-CN" dirty="0"/>
              <a:t>【</a:t>
            </a:r>
            <a:r>
              <a:rPr lang="zh-CN" altLang="en-US" dirty="0"/>
              <a:t>人工智能：模型与算法</a:t>
            </a:r>
            <a:r>
              <a:rPr lang="en-US" altLang="zh-CN" dirty="0"/>
              <a:t>】2.3</a:t>
            </a:r>
            <a:r>
              <a:rPr lang="zh-CN" altLang="en-US" dirty="0"/>
              <a:t>节。课程链接：</a:t>
            </a:r>
            <a:r>
              <a:rPr lang="en-US" altLang="zh-CN" dirty="0"/>
              <a:t>https://www.bilibili.com/video/BV1c7411n7EY?p=4</a:t>
            </a:r>
          </a:p>
          <a:p>
            <a:endParaRPr lang="en-US" altLang="zh-CN" dirty="0"/>
          </a:p>
          <a:p>
            <a:r>
              <a:rPr lang="zh-CN" altLang="en-US" dirty="0"/>
              <a:t>多臂赌博机问题的描述</a:t>
            </a:r>
          </a:p>
          <a:p>
            <a:endParaRPr lang="zh-CN" altLang="en-US" dirty="0"/>
          </a:p>
          <a:p>
            <a:r>
              <a:rPr lang="zh-CN" altLang="en-US" dirty="0"/>
              <a:t>多臂赌博机问题源于赌博机（老虎机）的设定。假设有多台赌博机，每台机器的收益分布未知且不同，每次只能选择拉一台赌博机的拉杆，获得对应的收益。目标是通过连续的尝试，找到一种策略，能够在有限的时间内最大化总收益。</a:t>
            </a:r>
          </a:p>
          <a:p>
            <a:endParaRPr lang="zh-CN" altLang="en-US" dirty="0"/>
          </a:p>
          <a:p>
            <a:r>
              <a:rPr lang="zh-CN" altLang="en-US" dirty="0"/>
              <a:t>该问题体现了典型的探索</a:t>
            </a:r>
            <a:r>
              <a:rPr lang="en-US" altLang="zh-CN" dirty="0"/>
              <a:t>-</a:t>
            </a:r>
            <a:r>
              <a:rPr lang="zh-CN" altLang="en-US" dirty="0"/>
              <a:t>利用权衡：</a:t>
            </a:r>
          </a:p>
          <a:p>
            <a:endParaRPr lang="zh-CN" altLang="en-US" dirty="0"/>
          </a:p>
          <a:p>
            <a:r>
              <a:rPr lang="zh-CN" altLang="en-US" dirty="0"/>
              <a:t>    探索（</a:t>
            </a:r>
            <a:r>
              <a:rPr lang="en-US" altLang="zh-CN" dirty="0"/>
              <a:t>exploration</a:t>
            </a:r>
            <a:r>
              <a:rPr lang="zh-CN" altLang="en-US" dirty="0"/>
              <a:t>）：尝试尚未充分探索的机器，可能发现新的高收益机器。</a:t>
            </a:r>
          </a:p>
          <a:p>
            <a:r>
              <a:rPr lang="zh-CN" altLang="en-US" dirty="0"/>
              <a:t>    利用（</a:t>
            </a:r>
            <a:r>
              <a:rPr lang="en-US" altLang="zh-CN" dirty="0"/>
              <a:t>exploitation</a:t>
            </a:r>
            <a:r>
              <a:rPr lang="zh-CN" altLang="en-US" dirty="0"/>
              <a:t>）：选择已经知道收益较高的机器，最大化当前的收益。</a:t>
            </a:r>
          </a:p>
          <a:p>
            <a:endParaRPr lang="zh-CN" altLang="en-US" dirty="0"/>
          </a:p>
          <a:p>
            <a:r>
              <a:rPr lang="zh-CN" altLang="en-US" dirty="0"/>
              <a:t>核心思想</a:t>
            </a:r>
          </a:p>
          <a:p>
            <a:endParaRPr lang="zh-CN" altLang="en-US" dirty="0"/>
          </a:p>
          <a:p>
            <a:r>
              <a:rPr lang="zh-CN" altLang="en-US" dirty="0"/>
              <a:t>    平衡探索与利用：在多臂赌博机问题中，策略需要在不断尝试新选项（探索）和选择已知最佳选项（利用）之间做出权衡。过多的探索会浪费时间，而过早的利用会错过更优的选择。</a:t>
            </a:r>
          </a:p>
          <a:p>
            <a:endParaRPr lang="zh-CN" altLang="en-US" dirty="0"/>
          </a:p>
          <a:p>
            <a:r>
              <a:rPr lang="zh-CN" altLang="en-US" dirty="0"/>
              <a:t>    渐进学习和最优解逼近：随着实验次数的增加，算法逐渐获得关于每个赌博机的奖励分布的更多信息，最终策略趋向于最大化总收益。</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02707E8-E830-40EB-B6E1-AFDA3732E73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3330974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5488" y="511175"/>
            <a:ext cx="3398837" cy="2547938"/>
          </a:xfrm>
        </p:spPr>
      </p:sp>
      <p:sp>
        <p:nvSpPr>
          <p:cNvPr id="3" name="备注占位符 2"/>
          <p:cNvSpPr>
            <a:spLocks noGrp="1"/>
          </p:cNvSpPr>
          <p:nvPr>
            <p:ph type="body" idx="1"/>
          </p:nvPr>
        </p:nvSpPr>
        <p:spPr/>
        <p:txBody>
          <a:bodyPr/>
          <a:lstStyle/>
          <a:p>
            <a:r>
              <a:rPr lang="zh-CN" altLang="en-US" dirty="0"/>
              <a:t>参考自浙江大学</a:t>
            </a:r>
            <a:r>
              <a:rPr lang="en-US" altLang="zh-CN" dirty="0"/>
              <a:t>2020</a:t>
            </a:r>
            <a:r>
              <a:rPr lang="zh-CN" altLang="en-US" dirty="0"/>
              <a:t>公开课</a:t>
            </a:r>
            <a:r>
              <a:rPr lang="en-US" altLang="zh-CN" dirty="0"/>
              <a:t>【</a:t>
            </a:r>
            <a:r>
              <a:rPr lang="zh-CN" altLang="en-US" dirty="0"/>
              <a:t>人工智能：模型与算法</a:t>
            </a:r>
            <a:r>
              <a:rPr lang="en-US" altLang="zh-CN" dirty="0"/>
              <a:t>】2.3</a:t>
            </a:r>
            <a:r>
              <a:rPr lang="zh-CN" altLang="en-US" dirty="0"/>
              <a:t>节。课程链接：</a:t>
            </a:r>
            <a:r>
              <a:rPr lang="en-US" altLang="zh-CN" dirty="0"/>
              <a:t>https://www.bilibili.com/video/BV1c7411n7EY?p=4</a:t>
            </a:r>
          </a:p>
          <a:p>
            <a:r>
              <a:rPr lang="zh-CN" altLang="en-US" dirty="0"/>
              <a:t>参考自</a:t>
            </a:r>
            <a:r>
              <a:rPr lang="en-US" altLang="zh-CN" dirty="0"/>
              <a:t>《</a:t>
            </a:r>
            <a:r>
              <a:rPr lang="zh-CN" altLang="en-US" dirty="0"/>
              <a:t>人工智能导论：模型与算法</a:t>
            </a:r>
            <a:r>
              <a:rPr lang="en-US" altLang="zh-CN" dirty="0"/>
              <a:t>》3.4.1</a:t>
            </a:r>
            <a:r>
              <a:rPr lang="zh-CN" altLang="en-US" dirty="0"/>
              <a:t>节，</a:t>
            </a:r>
            <a:r>
              <a:rPr lang="en-US" altLang="zh-CN" dirty="0"/>
              <a:t>P95</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02707E8-E830-40EB-B6E1-AFDA3732E73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9014758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5488" y="511175"/>
            <a:ext cx="3398837" cy="2547938"/>
          </a:xfrm>
        </p:spPr>
      </p:sp>
      <p:sp>
        <p:nvSpPr>
          <p:cNvPr id="3" name="备注占位符 2"/>
          <p:cNvSpPr>
            <a:spLocks noGrp="1"/>
          </p:cNvSpPr>
          <p:nvPr>
            <p:ph type="body" idx="1"/>
          </p:nvPr>
        </p:nvSpPr>
        <p:spPr/>
        <p:txBody>
          <a:bodyPr/>
          <a:lstStyle/>
          <a:p>
            <a:r>
              <a:rPr lang="zh-CN" altLang="en-US" dirty="0"/>
              <a:t>参考自</a:t>
            </a:r>
            <a:r>
              <a:rPr lang="en-US" altLang="zh-CN" dirty="0"/>
              <a:t>《</a:t>
            </a:r>
            <a:r>
              <a:rPr lang="zh-CN" altLang="en-US" dirty="0"/>
              <a:t>人工智能导论：模型与算法</a:t>
            </a:r>
            <a:r>
              <a:rPr lang="en-US" altLang="zh-CN" dirty="0"/>
              <a:t>》3.4.2</a:t>
            </a:r>
            <a:r>
              <a:rPr lang="zh-CN" altLang="en-US" dirty="0"/>
              <a:t>节，</a:t>
            </a:r>
            <a:r>
              <a:rPr lang="en-US" altLang="zh-CN" dirty="0"/>
              <a:t>P97</a:t>
            </a:r>
          </a:p>
          <a:p>
            <a:r>
              <a:rPr lang="zh-CN" altLang="en-US" dirty="0"/>
              <a:t>参考自浙江大学</a:t>
            </a:r>
            <a:r>
              <a:rPr lang="en-US" altLang="zh-CN" dirty="0"/>
              <a:t>2020</a:t>
            </a:r>
            <a:r>
              <a:rPr lang="zh-CN" altLang="en-US" dirty="0"/>
              <a:t>公开课</a:t>
            </a:r>
            <a:r>
              <a:rPr lang="en-US" altLang="zh-CN" dirty="0"/>
              <a:t>【</a:t>
            </a:r>
            <a:r>
              <a:rPr lang="zh-CN" altLang="en-US" dirty="0"/>
              <a:t>人工智能：模型与算法</a:t>
            </a:r>
            <a:r>
              <a:rPr lang="en-US" altLang="zh-CN" dirty="0"/>
              <a:t>】2.3</a:t>
            </a:r>
            <a:r>
              <a:rPr lang="zh-CN" altLang="en-US" dirty="0"/>
              <a:t>节</a:t>
            </a:r>
            <a:r>
              <a:rPr lang="en-US" altLang="zh-CN" dirty="0"/>
              <a:t>6</a:t>
            </a:r>
            <a:r>
              <a:rPr lang="zh-CN" altLang="en-US" dirty="0"/>
              <a:t>分</a:t>
            </a:r>
            <a:r>
              <a:rPr lang="en-US" altLang="zh-CN" dirty="0"/>
              <a:t>20</a:t>
            </a:r>
            <a:r>
              <a:rPr lang="zh-CN" altLang="en-US" dirty="0"/>
              <a:t>秒。课程链接：</a:t>
            </a:r>
            <a:r>
              <a:rPr lang="en-US" altLang="zh-CN" dirty="0"/>
              <a:t>https://www.bilibili.com/video/BV1c7411n7EY?p=4</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02707E8-E830-40EB-B6E1-AFDA3732E73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9834012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5488" y="511175"/>
            <a:ext cx="3398837" cy="2547938"/>
          </a:xfrm>
        </p:spPr>
      </p:sp>
      <p:sp>
        <p:nvSpPr>
          <p:cNvPr id="3" name="备注占位符 2"/>
          <p:cNvSpPr>
            <a:spLocks noGrp="1"/>
          </p:cNvSpPr>
          <p:nvPr>
            <p:ph type="body" idx="1"/>
          </p:nvPr>
        </p:nvSpPr>
        <p:spPr/>
        <p:txBody>
          <a:bodyPr/>
          <a:lstStyle/>
          <a:p>
            <a:r>
              <a:rPr lang="zh-CN" altLang="en-US" dirty="0"/>
              <a:t>参考自浙江大学</a:t>
            </a:r>
            <a:r>
              <a:rPr lang="en-US" altLang="zh-CN" dirty="0"/>
              <a:t>2020</a:t>
            </a:r>
            <a:r>
              <a:rPr lang="zh-CN" altLang="en-US" dirty="0"/>
              <a:t>公开课</a:t>
            </a:r>
            <a:r>
              <a:rPr lang="en-US" altLang="zh-CN" dirty="0"/>
              <a:t>【</a:t>
            </a:r>
            <a:r>
              <a:rPr lang="zh-CN" altLang="en-US" dirty="0"/>
              <a:t>人工智能：模型与算法</a:t>
            </a:r>
            <a:r>
              <a:rPr lang="en-US" altLang="zh-CN" dirty="0"/>
              <a:t>】2.3</a:t>
            </a:r>
            <a:r>
              <a:rPr lang="zh-CN" altLang="en-US" dirty="0"/>
              <a:t>节。课程链接：</a:t>
            </a:r>
            <a:r>
              <a:rPr lang="en-US" altLang="zh-CN" dirty="0"/>
              <a:t>https://www.bilibili.com/video/BV1c7411n7EY?p=4</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02707E8-E830-40EB-B6E1-AFDA3732E73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0242573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5488" y="511175"/>
            <a:ext cx="3398837" cy="2547938"/>
          </a:xfrm>
        </p:spPr>
      </p:sp>
      <p:sp>
        <p:nvSpPr>
          <p:cNvPr id="3" name="备注占位符 2"/>
          <p:cNvSpPr>
            <a:spLocks noGrp="1"/>
          </p:cNvSpPr>
          <p:nvPr>
            <p:ph type="body" idx="1"/>
          </p:nvPr>
        </p:nvSpPr>
        <p:spPr/>
        <p:txBody>
          <a:bodyPr/>
          <a:lstStyle/>
          <a:p>
            <a:r>
              <a:rPr lang="zh-CN" altLang="en-US" dirty="0"/>
              <a:t>参考自浙江大学</a:t>
            </a:r>
            <a:r>
              <a:rPr lang="en-US" altLang="zh-CN" dirty="0"/>
              <a:t>2020</a:t>
            </a:r>
            <a:r>
              <a:rPr lang="zh-CN" altLang="en-US" dirty="0"/>
              <a:t>公开课</a:t>
            </a:r>
            <a:r>
              <a:rPr lang="en-US" altLang="zh-CN" dirty="0"/>
              <a:t>【</a:t>
            </a:r>
            <a:r>
              <a:rPr lang="zh-CN" altLang="en-US" dirty="0"/>
              <a:t>人工智能：模型与算法</a:t>
            </a:r>
            <a:r>
              <a:rPr lang="en-US" altLang="zh-CN" dirty="0"/>
              <a:t>】2.3</a:t>
            </a:r>
            <a:r>
              <a:rPr lang="zh-CN" altLang="en-US" dirty="0"/>
              <a:t>节</a:t>
            </a:r>
            <a:r>
              <a:rPr lang="en-US" altLang="zh-CN" dirty="0"/>
              <a:t>14</a:t>
            </a:r>
            <a:r>
              <a:rPr lang="zh-CN" altLang="en-US" dirty="0"/>
              <a:t>分</a:t>
            </a:r>
            <a:r>
              <a:rPr lang="en-US" altLang="zh-CN" dirty="0"/>
              <a:t>40</a:t>
            </a:r>
            <a:r>
              <a:rPr lang="zh-CN" altLang="en-US" dirty="0"/>
              <a:t>秒。课程链接：</a:t>
            </a:r>
            <a:r>
              <a:rPr lang="en-US" altLang="zh-CN" dirty="0"/>
              <a:t>https://www.bilibili.com/video/BV1c7411n7EY?p=4</a:t>
            </a:r>
          </a:p>
          <a:p>
            <a:r>
              <a:rPr lang="zh-CN" altLang="en-US" dirty="0"/>
              <a:t>参考自</a:t>
            </a:r>
            <a:r>
              <a:rPr lang="en-US" altLang="zh-CN" dirty="0"/>
              <a:t>《</a:t>
            </a:r>
            <a:r>
              <a:rPr lang="zh-CN" altLang="en-US" dirty="0"/>
              <a:t>人工智能导论：模型与算法</a:t>
            </a:r>
            <a:r>
              <a:rPr lang="en-US" altLang="zh-CN" dirty="0"/>
              <a:t>》3.4.2</a:t>
            </a:r>
            <a:r>
              <a:rPr lang="zh-CN" altLang="en-US" dirty="0"/>
              <a:t>节，</a:t>
            </a:r>
            <a:r>
              <a:rPr lang="en-US" altLang="zh-CN" dirty="0"/>
              <a:t>P99</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02707E8-E830-40EB-B6E1-AFDA3732E73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4155279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5488" y="511175"/>
            <a:ext cx="3398837" cy="2547938"/>
          </a:xfrm>
        </p:spPr>
      </p:sp>
      <p:sp>
        <p:nvSpPr>
          <p:cNvPr id="3" name="备注占位符 2"/>
          <p:cNvSpPr>
            <a:spLocks noGrp="1"/>
          </p:cNvSpPr>
          <p:nvPr>
            <p:ph type="body" idx="1"/>
          </p:nvPr>
        </p:nvSpPr>
        <p:spPr/>
        <p:txBody>
          <a:bodyPr/>
          <a:lstStyle/>
          <a:p>
            <a:r>
              <a:rPr lang="zh-CN" altLang="en-US" dirty="0"/>
              <a:t>参考自浙江大学</a:t>
            </a:r>
            <a:r>
              <a:rPr lang="en-US" altLang="zh-CN" dirty="0"/>
              <a:t>2020</a:t>
            </a:r>
            <a:r>
              <a:rPr lang="zh-CN" altLang="en-US" dirty="0"/>
              <a:t>公开课</a:t>
            </a:r>
            <a:r>
              <a:rPr lang="en-US" altLang="zh-CN" dirty="0"/>
              <a:t>【</a:t>
            </a:r>
            <a:r>
              <a:rPr lang="zh-CN" altLang="en-US" dirty="0"/>
              <a:t>人工智能：模型与算法</a:t>
            </a:r>
            <a:r>
              <a:rPr lang="en-US" altLang="zh-CN" dirty="0"/>
              <a:t>】2.3</a:t>
            </a:r>
            <a:r>
              <a:rPr lang="zh-CN" altLang="en-US" dirty="0"/>
              <a:t>节。课程链接：</a:t>
            </a:r>
            <a:r>
              <a:rPr lang="en-US" altLang="zh-CN" dirty="0"/>
              <a:t>https://www.bilibili.com/video/BV1c7411n7EY?p=4</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02707E8-E830-40EB-B6E1-AFDA3732E73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5799500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5488" y="511175"/>
            <a:ext cx="3398837" cy="2547938"/>
          </a:xfrm>
        </p:spPr>
      </p:sp>
      <p:sp>
        <p:nvSpPr>
          <p:cNvPr id="3" name="备注占位符 2"/>
          <p:cNvSpPr>
            <a:spLocks noGrp="1"/>
          </p:cNvSpPr>
          <p:nvPr>
            <p:ph type="body" idx="1"/>
          </p:nvPr>
        </p:nvSpPr>
        <p:spPr/>
        <p:txBody>
          <a:bodyPr/>
          <a:lstStyle/>
          <a:p>
            <a:r>
              <a:rPr lang="zh-CN" altLang="en-US" dirty="0"/>
              <a:t>参考自浙江大学</a:t>
            </a:r>
            <a:r>
              <a:rPr lang="en-US" altLang="zh-CN" dirty="0"/>
              <a:t>2020</a:t>
            </a:r>
            <a:r>
              <a:rPr lang="zh-CN" altLang="en-US" dirty="0"/>
              <a:t>公开课</a:t>
            </a:r>
            <a:r>
              <a:rPr lang="en-US" altLang="zh-CN" dirty="0"/>
              <a:t>【</a:t>
            </a:r>
            <a:r>
              <a:rPr lang="zh-CN" altLang="en-US" dirty="0"/>
              <a:t>人工智能：模型与算法</a:t>
            </a:r>
            <a:r>
              <a:rPr lang="en-US" altLang="zh-CN" dirty="0"/>
              <a:t>】2.3</a:t>
            </a:r>
            <a:r>
              <a:rPr lang="zh-CN" altLang="en-US" dirty="0"/>
              <a:t>节。课程链接：</a:t>
            </a:r>
            <a:r>
              <a:rPr lang="en-US" altLang="zh-CN" dirty="0"/>
              <a:t>https://www.bilibili.com/video/BV1c7411n7EY?p=4</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02707E8-E830-40EB-B6E1-AFDA3732E73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06070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5488" y="511175"/>
            <a:ext cx="3398837" cy="2547938"/>
          </a:xfrm>
        </p:spPr>
      </p:sp>
      <p:sp>
        <p:nvSpPr>
          <p:cNvPr id="3" name="备注占位符 2"/>
          <p:cNvSpPr>
            <a:spLocks noGrp="1"/>
          </p:cNvSpPr>
          <p:nvPr>
            <p:ph type="body" idx="1"/>
          </p:nvPr>
        </p:nvSpPr>
        <p:spPr/>
        <p:txBody>
          <a:bodyPr/>
          <a:lstStyle/>
          <a:p>
            <a:r>
              <a:rPr lang="zh-CN" altLang="en-US" dirty="0"/>
              <a:t>参考自浙江大学</a:t>
            </a:r>
            <a:r>
              <a:rPr lang="en-US" altLang="zh-CN" dirty="0"/>
              <a:t>2020</a:t>
            </a:r>
            <a:r>
              <a:rPr lang="zh-CN" altLang="en-US" dirty="0"/>
              <a:t>公开课</a:t>
            </a:r>
            <a:r>
              <a:rPr lang="en-US" altLang="zh-CN" dirty="0"/>
              <a:t>【</a:t>
            </a:r>
            <a:r>
              <a:rPr lang="zh-CN" altLang="en-US" dirty="0"/>
              <a:t>人工智能：模型与算法</a:t>
            </a:r>
            <a:r>
              <a:rPr lang="en-US" altLang="zh-CN" dirty="0"/>
              <a:t>】2.3</a:t>
            </a:r>
            <a:r>
              <a:rPr lang="zh-CN" altLang="en-US" dirty="0"/>
              <a:t>节。课程链接：</a:t>
            </a:r>
            <a:r>
              <a:rPr lang="en-US" altLang="zh-CN" dirty="0"/>
              <a:t>https://www.bilibili.com/video/BV1c7411n7EY?p=4</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02707E8-E830-40EB-B6E1-AFDA3732E73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52919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5488" y="511175"/>
            <a:ext cx="3398837" cy="2547938"/>
          </a:xfrm>
        </p:spPr>
      </p:sp>
      <p:sp>
        <p:nvSpPr>
          <p:cNvPr id="3" name="备注占位符 2"/>
          <p:cNvSpPr>
            <a:spLocks noGrp="1"/>
          </p:cNvSpPr>
          <p:nvPr>
            <p:ph type="body" idx="1"/>
          </p:nvPr>
        </p:nvSpPr>
        <p:spPr/>
        <p:txBody>
          <a:bodyPr/>
          <a:lstStyle/>
          <a:p>
            <a:r>
              <a:rPr lang="zh-CN" altLang="en-US" dirty="0"/>
              <a:t>参考自浙江大学</a:t>
            </a:r>
            <a:r>
              <a:rPr lang="en-US" altLang="zh-CN" dirty="0"/>
              <a:t>2020</a:t>
            </a:r>
            <a:r>
              <a:rPr lang="zh-CN" altLang="en-US" dirty="0"/>
              <a:t>公开课</a:t>
            </a:r>
            <a:r>
              <a:rPr lang="en-US" altLang="zh-CN" dirty="0"/>
              <a:t>【</a:t>
            </a:r>
            <a:r>
              <a:rPr lang="zh-CN" altLang="en-US" dirty="0"/>
              <a:t>人工智能：模型与算法</a:t>
            </a:r>
            <a:r>
              <a:rPr lang="en-US" altLang="zh-CN" dirty="0"/>
              <a:t>】2.1</a:t>
            </a:r>
            <a:r>
              <a:rPr lang="zh-CN" altLang="en-US" dirty="0"/>
              <a:t>节</a:t>
            </a:r>
            <a:r>
              <a:rPr lang="en-US" altLang="zh-CN" dirty="0"/>
              <a:t>2</a:t>
            </a:r>
            <a:r>
              <a:rPr lang="zh-CN" altLang="en-US" dirty="0"/>
              <a:t>分</a:t>
            </a:r>
            <a:r>
              <a:rPr lang="en-US" altLang="zh-CN" dirty="0"/>
              <a:t>59</a:t>
            </a:r>
            <a:r>
              <a:rPr lang="zh-CN" altLang="en-US" dirty="0"/>
              <a:t>秒。课程链接：</a:t>
            </a:r>
            <a:r>
              <a:rPr lang="en-US" altLang="zh-CN" dirty="0"/>
              <a:t>https://www.bilibili.com/video/BV1c7411n7EY?p=4</a:t>
            </a:r>
          </a:p>
          <a:p>
            <a:r>
              <a:rPr lang="zh-CN" altLang="en-US" dirty="0"/>
              <a:t>罗马尼亚：从阿拉德到布加勒斯特</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02707E8-E830-40EB-B6E1-AFDA3732E73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1092342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5488" y="511175"/>
            <a:ext cx="3398837" cy="2547938"/>
          </a:xfrm>
        </p:spPr>
      </p:sp>
      <p:sp>
        <p:nvSpPr>
          <p:cNvPr id="3" name="备注占位符 2"/>
          <p:cNvSpPr>
            <a:spLocks noGrp="1"/>
          </p:cNvSpPr>
          <p:nvPr>
            <p:ph type="body" idx="1"/>
          </p:nvPr>
        </p:nvSpPr>
        <p:spPr/>
        <p:txBody>
          <a:bodyPr/>
          <a:lstStyle/>
          <a:p>
            <a:r>
              <a:rPr lang="zh-CN" altLang="en-US" dirty="0"/>
              <a:t>参考自浙江大学</a:t>
            </a:r>
            <a:r>
              <a:rPr lang="en-US" altLang="zh-CN" dirty="0"/>
              <a:t>2020</a:t>
            </a:r>
            <a:r>
              <a:rPr lang="zh-CN" altLang="en-US" dirty="0"/>
              <a:t>公开课</a:t>
            </a:r>
            <a:r>
              <a:rPr lang="en-US" altLang="zh-CN" dirty="0"/>
              <a:t>【</a:t>
            </a:r>
            <a:r>
              <a:rPr lang="zh-CN" altLang="en-US" dirty="0"/>
              <a:t>人工智能：模型与算法</a:t>
            </a:r>
            <a:r>
              <a:rPr lang="en-US" altLang="zh-CN" dirty="0"/>
              <a:t>】2.3</a:t>
            </a:r>
            <a:r>
              <a:rPr lang="zh-CN" altLang="en-US" dirty="0"/>
              <a:t>节。课程链接：</a:t>
            </a:r>
            <a:r>
              <a:rPr lang="en-US" altLang="zh-CN" dirty="0"/>
              <a:t>https://www.bilibili.com/video/BV1c7411n7EY?p=4</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02707E8-E830-40EB-B6E1-AFDA3732E73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052536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5488" y="511175"/>
            <a:ext cx="3398837" cy="2547938"/>
          </a:xfrm>
        </p:spPr>
      </p:sp>
      <p:sp>
        <p:nvSpPr>
          <p:cNvPr id="3" name="备注占位符 2"/>
          <p:cNvSpPr>
            <a:spLocks noGrp="1"/>
          </p:cNvSpPr>
          <p:nvPr>
            <p:ph type="body" idx="1"/>
          </p:nvPr>
        </p:nvSpPr>
        <p:spPr/>
        <p:txBody>
          <a:bodyPr/>
          <a:lstStyle/>
          <a:p>
            <a:r>
              <a:rPr lang="zh-CN" altLang="en-US" dirty="0"/>
              <a:t>参考自浙江大学</a:t>
            </a:r>
            <a:r>
              <a:rPr lang="en-US" altLang="zh-CN" dirty="0"/>
              <a:t>2020</a:t>
            </a:r>
            <a:r>
              <a:rPr lang="zh-CN" altLang="en-US" dirty="0"/>
              <a:t>公开课</a:t>
            </a:r>
            <a:r>
              <a:rPr lang="en-US" altLang="zh-CN" dirty="0"/>
              <a:t>【</a:t>
            </a:r>
            <a:r>
              <a:rPr lang="zh-CN" altLang="en-US" dirty="0"/>
              <a:t>人工智能：模型与算法</a:t>
            </a:r>
            <a:r>
              <a:rPr lang="en-US" altLang="zh-CN" dirty="0"/>
              <a:t>】2.3</a:t>
            </a:r>
            <a:r>
              <a:rPr lang="zh-CN" altLang="en-US" dirty="0"/>
              <a:t>节</a:t>
            </a:r>
            <a:r>
              <a:rPr lang="en-US" altLang="zh-CN" dirty="0"/>
              <a:t>20</a:t>
            </a:r>
            <a:r>
              <a:rPr lang="zh-CN" altLang="en-US" dirty="0"/>
              <a:t>分</a:t>
            </a:r>
            <a:r>
              <a:rPr lang="en-US" altLang="zh-CN" dirty="0"/>
              <a:t>10</a:t>
            </a:r>
            <a:r>
              <a:rPr lang="zh-CN" altLang="en-US" dirty="0"/>
              <a:t>秒。课程链接：</a:t>
            </a:r>
            <a:r>
              <a:rPr lang="en-US" altLang="zh-CN" dirty="0"/>
              <a:t>https://www.bilibili.com/video/BV1c7411n7EY?p=4</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02707E8-E830-40EB-B6E1-AFDA3732E73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79241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5488" y="511175"/>
            <a:ext cx="3398837" cy="2547938"/>
          </a:xfrm>
        </p:spPr>
      </p:sp>
      <p:sp>
        <p:nvSpPr>
          <p:cNvPr id="3" name="备注占位符 2"/>
          <p:cNvSpPr>
            <a:spLocks noGrp="1"/>
          </p:cNvSpPr>
          <p:nvPr>
            <p:ph type="body" idx="1"/>
          </p:nvPr>
        </p:nvSpPr>
        <p:spPr/>
        <p:txBody>
          <a:bodyPr/>
          <a:lstStyle/>
          <a:p>
            <a:r>
              <a:rPr lang="zh-CN" altLang="en-US" dirty="0"/>
              <a:t>参考自浙江大学</a:t>
            </a:r>
            <a:r>
              <a:rPr lang="en-US" altLang="zh-CN" dirty="0"/>
              <a:t>2020</a:t>
            </a:r>
            <a:r>
              <a:rPr lang="zh-CN" altLang="en-US" dirty="0"/>
              <a:t>公开课</a:t>
            </a:r>
            <a:r>
              <a:rPr lang="en-US" altLang="zh-CN" dirty="0"/>
              <a:t>【</a:t>
            </a:r>
            <a:r>
              <a:rPr lang="zh-CN" altLang="en-US" dirty="0"/>
              <a:t>人工智能：模型与算法</a:t>
            </a:r>
            <a:r>
              <a:rPr lang="en-US" altLang="zh-CN" dirty="0"/>
              <a:t>】2.3</a:t>
            </a:r>
            <a:r>
              <a:rPr lang="zh-CN" altLang="en-US" dirty="0"/>
              <a:t>节。课程链接：</a:t>
            </a:r>
            <a:r>
              <a:rPr lang="en-US" altLang="zh-CN" dirty="0"/>
              <a:t>https://www.bilibili.com/video/BV1c7411n7EY?p=4</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02707E8-E830-40EB-B6E1-AFDA3732E73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3342167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5488" y="511175"/>
            <a:ext cx="3398837" cy="2547938"/>
          </a:xfrm>
        </p:spPr>
      </p:sp>
      <p:sp>
        <p:nvSpPr>
          <p:cNvPr id="3" name="备注占位符 2"/>
          <p:cNvSpPr>
            <a:spLocks noGrp="1"/>
          </p:cNvSpPr>
          <p:nvPr>
            <p:ph type="body" idx="1"/>
          </p:nvPr>
        </p:nvSpPr>
        <p:spPr/>
        <p:txBody>
          <a:bodyPr/>
          <a:lstStyle/>
          <a:p>
            <a:r>
              <a:rPr lang="zh-CN" altLang="en-US" dirty="0"/>
              <a:t>参考自浙江大学</a:t>
            </a:r>
            <a:r>
              <a:rPr lang="en-US" altLang="zh-CN" dirty="0"/>
              <a:t>2020</a:t>
            </a:r>
            <a:r>
              <a:rPr lang="zh-CN" altLang="en-US" dirty="0"/>
              <a:t>公开课</a:t>
            </a:r>
            <a:r>
              <a:rPr lang="en-US" altLang="zh-CN" dirty="0"/>
              <a:t>【</a:t>
            </a:r>
            <a:r>
              <a:rPr lang="zh-CN" altLang="en-US" dirty="0"/>
              <a:t>人工智能：模型与算法</a:t>
            </a:r>
            <a:r>
              <a:rPr lang="en-US" altLang="zh-CN" dirty="0"/>
              <a:t>】2.3</a:t>
            </a:r>
            <a:r>
              <a:rPr lang="zh-CN" altLang="en-US" dirty="0"/>
              <a:t>节。课程链接：</a:t>
            </a:r>
            <a:r>
              <a:rPr lang="en-US" altLang="zh-CN" dirty="0"/>
              <a:t>https://www.bilibili.com/video/BV1c7411n7EY?p=4</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02707E8-E830-40EB-B6E1-AFDA3732E73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6891649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5488" y="511175"/>
            <a:ext cx="3398837" cy="2547938"/>
          </a:xfrm>
        </p:spPr>
      </p:sp>
      <p:sp>
        <p:nvSpPr>
          <p:cNvPr id="3" name="备注占位符 2"/>
          <p:cNvSpPr>
            <a:spLocks noGrp="1"/>
          </p:cNvSpPr>
          <p:nvPr>
            <p:ph type="body" idx="1"/>
          </p:nvPr>
        </p:nvSpPr>
        <p:spPr/>
        <p:txBody>
          <a:bodyPr/>
          <a:lstStyle/>
          <a:p>
            <a:r>
              <a:rPr lang="zh-CN" altLang="en-US" dirty="0"/>
              <a:t>参考自浙江大学</a:t>
            </a:r>
            <a:r>
              <a:rPr lang="en-US" altLang="zh-CN" dirty="0"/>
              <a:t>2020</a:t>
            </a:r>
            <a:r>
              <a:rPr lang="zh-CN" altLang="en-US" dirty="0"/>
              <a:t>公开课</a:t>
            </a:r>
            <a:r>
              <a:rPr lang="en-US" altLang="zh-CN" dirty="0"/>
              <a:t>【</a:t>
            </a:r>
            <a:r>
              <a:rPr lang="zh-CN" altLang="en-US" dirty="0"/>
              <a:t>人工智能：模型与算法</a:t>
            </a:r>
            <a:r>
              <a:rPr lang="en-US" altLang="zh-CN" dirty="0"/>
              <a:t>】2.3</a:t>
            </a:r>
            <a:r>
              <a:rPr lang="zh-CN" altLang="en-US" dirty="0"/>
              <a:t>节。课程链接：</a:t>
            </a:r>
            <a:r>
              <a:rPr lang="en-US" altLang="zh-CN" dirty="0"/>
              <a:t>https://www.bilibili.com/video/BV1c7411n7EY?p=4</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02707E8-E830-40EB-B6E1-AFDA3732E73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7509005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5488" y="511175"/>
            <a:ext cx="3398837" cy="2547938"/>
          </a:xfrm>
        </p:spPr>
      </p:sp>
      <p:sp>
        <p:nvSpPr>
          <p:cNvPr id="3" name="备注占位符 2"/>
          <p:cNvSpPr>
            <a:spLocks noGrp="1"/>
          </p:cNvSpPr>
          <p:nvPr>
            <p:ph type="body" idx="1"/>
          </p:nvPr>
        </p:nvSpPr>
        <p:spPr/>
        <p:txBody>
          <a:bodyPr/>
          <a:lstStyle/>
          <a:p>
            <a:r>
              <a:rPr lang="zh-CN" altLang="en-US" dirty="0"/>
              <a:t>参考自浙江大学</a:t>
            </a:r>
            <a:r>
              <a:rPr lang="en-US" altLang="zh-CN" dirty="0"/>
              <a:t>2020</a:t>
            </a:r>
            <a:r>
              <a:rPr lang="zh-CN" altLang="en-US" dirty="0"/>
              <a:t>公开课</a:t>
            </a:r>
            <a:r>
              <a:rPr lang="en-US" altLang="zh-CN" dirty="0"/>
              <a:t>【</a:t>
            </a:r>
            <a:r>
              <a:rPr lang="zh-CN" altLang="en-US" dirty="0"/>
              <a:t>人工智能：模型与算法</a:t>
            </a:r>
            <a:r>
              <a:rPr lang="en-US" altLang="zh-CN" dirty="0"/>
              <a:t>】2.3</a:t>
            </a:r>
            <a:r>
              <a:rPr lang="zh-CN" altLang="en-US" dirty="0"/>
              <a:t>节。课程链接：</a:t>
            </a:r>
            <a:r>
              <a:rPr lang="en-US" altLang="zh-CN" dirty="0"/>
              <a:t>https://www.bilibili.com/video/BV1c7411n7EY?p=4</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02707E8-E830-40EB-B6E1-AFDA3732E73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2287530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5488" y="511175"/>
            <a:ext cx="3398837" cy="2547938"/>
          </a:xfrm>
        </p:spPr>
      </p:sp>
      <p:sp>
        <p:nvSpPr>
          <p:cNvPr id="3" name="备注占位符 2"/>
          <p:cNvSpPr>
            <a:spLocks noGrp="1"/>
          </p:cNvSpPr>
          <p:nvPr>
            <p:ph type="body" idx="1"/>
          </p:nvPr>
        </p:nvSpPr>
        <p:spPr/>
        <p:txBody>
          <a:bodyPr/>
          <a:lstStyle/>
          <a:p>
            <a:r>
              <a:rPr lang="zh-CN" altLang="en-US" dirty="0"/>
              <a:t>参考自浙江大学</a:t>
            </a:r>
            <a:r>
              <a:rPr lang="en-US" altLang="zh-CN" dirty="0"/>
              <a:t>2020</a:t>
            </a:r>
            <a:r>
              <a:rPr lang="zh-CN" altLang="en-US" dirty="0"/>
              <a:t>公开课</a:t>
            </a:r>
            <a:r>
              <a:rPr lang="en-US" altLang="zh-CN" dirty="0"/>
              <a:t>【</a:t>
            </a:r>
            <a:r>
              <a:rPr lang="zh-CN" altLang="en-US" dirty="0"/>
              <a:t>人工智能：模型与算法</a:t>
            </a:r>
            <a:r>
              <a:rPr lang="en-US" altLang="zh-CN" dirty="0"/>
              <a:t>】2.3</a:t>
            </a:r>
            <a:r>
              <a:rPr lang="zh-CN" altLang="en-US" dirty="0"/>
              <a:t>节</a:t>
            </a:r>
            <a:r>
              <a:rPr lang="en-US" altLang="zh-CN" dirty="0"/>
              <a:t>28</a:t>
            </a:r>
            <a:r>
              <a:rPr lang="zh-CN" altLang="en-US" dirty="0"/>
              <a:t>分</a:t>
            </a:r>
            <a:r>
              <a:rPr lang="en-US" altLang="zh-CN" dirty="0"/>
              <a:t>38</a:t>
            </a:r>
            <a:r>
              <a:rPr lang="zh-CN" altLang="en-US" dirty="0"/>
              <a:t>秒。课程链接：</a:t>
            </a:r>
            <a:r>
              <a:rPr lang="en-US" altLang="zh-CN" dirty="0"/>
              <a:t>https://www.bilibili.com/video/BV1c7411n7EY?p=4</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02707E8-E830-40EB-B6E1-AFDA3732E73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0311498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5488" y="511175"/>
            <a:ext cx="3398837" cy="2547938"/>
          </a:xfrm>
        </p:spPr>
      </p:sp>
      <p:sp>
        <p:nvSpPr>
          <p:cNvPr id="3" name="备注占位符 2"/>
          <p:cNvSpPr>
            <a:spLocks noGrp="1"/>
          </p:cNvSpPr>
          <p:nvPr>
            <p:ph type="body" idx="1"/>
          </p:nvPr>
        </p:nvSpPr>
        <p:spPr/>
        <p:txBody>
          <a:bodyPr/>
          <a:lstStyle/>
          <a:p>
            <a:r>
              <a:rPr lang="zh-CN" altLang="en-US" dirty="0"/>
              <a:t>参考自浙江大学</a:t>
            </a:r>
            <a:r>
              <a:rPr lang="en-US" altLang="zh-CN" dirty="0"/>
              <a:t>2020</a:t>
            </a:r>
            <a:r>
              <a:rPr lang="zh-CN" altLang="en-US" dirty="0"/>
              <a:t>公开课</a:t>
            </a:r>
            <a:r>
              <a:rPr lang="en-US" altLang="zh-CN" dirty="0"/>
              <a:t>【</a:t>
            </a:r>
            <a:r>
              <a:rPr lang="zh-CN" altLang="en-US" dirty="0"/>
              <a:t>人工智能：模型与算法</a:t>
            </a:r>
            <a:r>
              <a:rPr lang="en-US" altLang="zh-CN" dirty="0"/>
              <a:t>】2.3</a:t>
            </a:r>
            <a:r>
              <a:rPr lang="zh-CN" altLang="en-US" dirty="0"/>
              <a:t>节</a:t>
            </a:r>
            <a:r>
              <a:rPr lang="en-US" altLang="zh-CN" dirty="0"/>
              <a:t>28</a:t>
            </a:r>
            <a:r>
              <a:rPr lang="zh-CN" altLang="en-US" dirty="0"/>
              <a:t>分</a:t>
            </a:r>
            <a:r>
              <a:rPr lang="en-US" altLang="zh-CN" dirty="0"/>
              <a:t>38</a:t>
            </a:r>
            <a:r>
              <a:rPr lang="zh-CN" altLang="en-US" dirty="0"/>
              <a:t>秒。课程链接：</a:t>
            </a:r>
            <a:r>
              <a:rPr lang="en-US" altLang="zh-CN" dirty="0"/>
              <a:t>https://www.bilibili.com/video/BV1c7411n7EY?p=4</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02707E8-E830-40EB-B6E1-AFDA3732E73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5631883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谢谢，我的汇报完毕，敬请批评指正。</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5488" y="511175"/>
            <a:ext cx="3398837" cy="2547938"/>
          </a:xfrm>
        </p:spPr>
      </p:sp>
      <p:sp>
        <p:nvSpPr>
          <p:cNvPr id="3" name="备注占位符 2"/>
          <p:cNvSpPr>
            <a:spLocks noGrp="1"/>
          </p:cNvSpPr>
          <p:nvPr>
            <p:ph type="body" idx="1"/>
          </p:nvPr>
        </p:nvSpPr>
        <p:spPr/>
        <p:txBody>
          <a:bodyPr/>
          <a:lstStyle/>
          <a:p>
            <a:r>
              <a:rPr lang="zh-CN" altLang="en-US" dirty="0"/>
              <a:t>参考自</a:t>
            </a:r>
            <a:r>
              <a:rPr lang="en-US" altLang="zh-CN" dirty="0"/>
              <a:t>《</a:t>
            </a:r>
            <a:r>
              <a:rPr lang="zh-CN" altLang="en-US" dirty="0"/>
              <a:t>人工智能导论：模型与算法</a:t>
            </a:r>
            <a:r>
              <a:rPr lang="en-US" altLang="zh-CN" dirty="0"/>
              <a:t>》3.1.1</a:t>
            </a:r>
            <a:r>
              <a:rPr lang="zh-CN" altLang="en-US" dirty="0"/>
              <a:t>节，</a:t>
            </a:r>
            <a:r>
              <a:rPr lang="en-US" altLang="zh-CN" dirty="0"/>
              <a:t>P64</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罗马尼亚：从阿拉德到布加勒斯特</a:t>
            </a:r>
          </a:p>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02707E8-E830-40EB-B6E1-AFDA3732E73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6015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5488" y="511175"/>
            <a:ext cx="3398837" cy="2547938"/>
          </a:xfrm>
        </p:spPr>
      </p:sp>
      <p:sp>
        <p:nvSpPr>
          <p:cNvPr id="3" name="备注占位符 2"/>
          <p:cNvSpPr>
            <a:spLocks noGrp="1"/>
          </p:cNvSpPr>
          <p:nvPr>
            <p:ph type="body" idx="1"/>
          </p:nvPr>
        </p:nvSpPr>
        <p:spPr/>
        <p:txBody>
          <a:bodyPr/>
          <a:lstStyle/>
          <a:p>
            <a:r>
              <a:rPr lang="zh-CN" altLang="en-US" dirty="0"/>
              <a:t>参考自</a:t>
            </a:r>
            <a:r>
              <a:rPr lang="en-US" altLang="zh-CN" dirty="0"/>
              <a:t>《</a:t>
            </a:r>
            <a:r>
              <a:rPr lang="zh-CN" altLang="en-US" dirty="0"/>
              <a:t>人工智能导论：模型与算法</a:t>
            </a:r>
            <a:r>
              <a:rPr lang="en-US" altLang="zh-CN" dirty="0"/>
              <a:t>》3.1.1</a:t>
            </a:r>
            <a:r>
              <a:rPr lang="zh-CN" altLang="en-US" dirty="0"/>
              <a:t>节，</a:t>
            </a:r>
            <a:r>
              <a:rPr lang="en-US" altLang="zh-CN" dirty="0"/>
              <a:t>P64</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罗马尼亚：从阿拉德到布加勒斯特</a:t>
            </a: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02707E8-E830-40EB-B6E1-AFDA3732E73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431183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5488" y="511175"/>
            <a:ext cx="3398837" cy="2547938"/>
          </a:xfrm>
        </p:spPr>
      </p:sp>
      <p:sp>
        <p:nvSpPr>
          <p:cNvPr id="3" name="备注占位符 2"/>
          <p:cNvSpPr>
            <a:spLocks noGrp="1"/>
          </p:cNvSpPr>
          <p:nvPr>
            <p:ph type="body" idx="1"/>
          </p:nvPr>
        </p:nvSpPr>
        <p:spPr/>
        <p:txBody>
          <a:bodyPr/>
          <a:lstStyle/>
          <a:p>
            <a:r>
              <a:rPr lang="zh-CN" altLang="en-US" dirty="0"/>
              <a:t>参考自</a:t>
            </a:r>
            <a:r>
              <a:rPr lang="en-US" altLang="zh-CN" dirty="0"/>
              <a:t>《</a:t>
            </a:r>
            <a:r>
              <a:rPr lang="zh-CN" altLang="en-US" dirty="0"/>
              <a:t>人工智能导论：模型与算法</a:t>
            </a:r>
            <a:r>
              <a:rPr lang="en-US" altLang="zh-CN" dirty="0"/>
              <a:t>》3.1.4</a:t>
            </a:r>
            <a:r>
              <a:rPr lang="zh-CN" altLang="en-US" dirty="0"/>
              <a:t>节，</a:t>
            </a:r>
            <a:r>
              <a:rPr lang="en-US" altLang="zh-CN" dirty="0"/>
              <a:t>P69</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02707E8-E830-40EB-B6E1-AFDA3732E73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7913769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65488" y="511175"/>
            <a:ext cx="3398837" cy="2547938"/>
          </a:xfrm>
        </p:spPr>
      </p:sp>
      <p:sp>
        <p:nvSpPr>
          <p:cNvPr id="3" name="备注占位符 2"/>
          <p:cNvSpPr>
            <a:spLocks noGrp="1"/>
          </p:cNvSpPr>
          <p:nvPr>
            <p:ph type="body" idx="1"/>
          </p:nvPr>
        </p:nvSpPr>
        <p:spPr/>
        <p:txBody>
          <a:bodyPr/>
          <a:lstStyle/>
          <a:p>
            <a:r>
              <a:rPr lang="zh-CN" altLang="en-US" dirty="0"/>
              <a:t>参考自</a:t>
            </a:r>
            <a:r>
              <a:rPr lang="en-US" altLang="zh-CN" dirty="0"/>
              <a:t>《</a:t>
            </a:r>
            <a:r>
              <a:rPr lang="zh-CN" altLang="en-US" dirty="0"/>
              <a:t>人工智能导论：模型与算法</a:t>
            </a:r>
            <a:r>
              <a:rPr lang="en-US" altLang="zh-CN" dirty="0"/>
              <a:t>》3.1.4</a:t>
            </a:r>
            <a:r>
              <a:rPr lang="zh-CN" altLang="en-US" dirty="0"/>
              <a:t>节，</a:t>
            </a:r>
            <a:r>
              <a:rPr lang="en-US" altLang="zh-CN" dirty="0"/>
              <a:t>P69</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02707E8-E830-40EB-B6E1-AFDA3732E73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127347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1BAD8CD-4AE0-4DD7-B4A8-DC11C2B93CBD}" type="slidenum">
              <a:rPr lang="zh-CN" altLang="en-US" smtClean="0"/>
              <a:t>‹#›</a:t>
            </a:fld>
            <a:endParaRPr lang="zh-CN" altLang="en-US"/>
          </a:p>
        </p:txBody>
      </p:sp>
      <p:sp>
        <p:nvSpPr>
          <p:cNvPr id="7" name="矩形 6"/>
          <p:cNvSpPr/>
          <p:nvPr userDrawn="1"/>
        </p:nvSpPr>
        <p:spPr>
          <a:xfrm>
            <a:off x="-23066" y="17730"/>
            <a:ext cx="9167066" cy="6852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3_空白">
    <p:spTree>
      <p:nvGrpSpPr>
        <p:cNvPr id="1" name=""/>
        <p:cNvGrpSpPr/>
        <p:nvPr/>
      </p:nvGrpSpPr>
      <p:grpSpPr>
        <a:xfrm>
          <a:off x="0" y="0"/>
          <a:ext cx="0" cy="0"/>
          <a:chOff x="0" y="0"/>
          <a:chExt cx="0" cy="0"/>
        </a:xfrm>
      </p:grpSpPr>
      <p:sp>
        <p:nvSpPr>
          <p:cNvPr id="6" name="标题 1"/>
          <p:cNvSpPr>
            <a:spLocks noGrp="1"/>
          </p:cNvSpPr>
          <p:nvPr>
            <p:ph type="title"/>
          </p:nvPr>
        </p:nvSpPr>
        <p:spPr>
          <a:xfrm>
            <a:off x="251520" y="198438"/>
            <a:ext cx="8640960" cy="566266"/>
          </a:xfrm>
          <a:prstGeom prst="rect">
            <a:avLst/>
          </a:prstGeom>
        </p:spPr>
        <p:txBody>
          <a:bodyPr/>
          <a:lstStyle>
            <a:lvl1pPr algn="l">
              <a:defRPr sz="3200" b="1">
                <a:solidFill>
                  <a:srgbClr val="17375E"/>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灯片编号占位符 5"/>
          <p:cNvSpPr>
            <a:spLocks noGrp="1"/>
          </p:cNvSpPr>
          <p:nvPr>
            <p:ph type="sldNum" sz="quarter" idx="12"/>
          </p:nvPr>
        </p:nvSpPr>
        <p:spPr>
          <a:xfrm>
            <a:off x="6759575" y="6467475"/>
            <a:ext cx="2133600" cy="365125"/>
          </a:xfrm>
        </p:spPr>
        <p:txBody>
          <a:bodyPr/>
          <a:lstStyle>
            <a:lvl1pPr>
              <a:defRPr/>
            </a:lvl1pPr>
          </a:lstStyle>
          <a:p>
            <a:pPr>
              <a:defRPr/>
            </a:pPr>
            <a:fld id="{C9728943-09E1-4583-B427-1856C283FC56}" type="slidenum">
              <a:rPr lang="zh-CN" altLang="en-US">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矩形 1"/>
          <p:cNvSpPr/>
          <p:nvPr userDrawn="1"/>
        </p:nvSpPr>
        <p:spPr>
          <a:xfrm>
            <a:off x="0" y="0"/>
            <a:ext cx="9144000" cy="67548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prstClr val="white"/>
              </a:solidFill>
              <a:ea typeface="微软雅黑" panose="020B0503020204020204" pitchFamily="34"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457200" y="64672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3124200" y="64672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758880" y="64672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AD8CD-4AE0-4DD7-B4A8-DC11C2B93CBD}" type="slidenum">
              <a:rPr lang="zh-CN" altLang="en-US" smtClean="0"/>
              <a:t>‹#›</a:t>
            </a:fld>
            <a:endParaRPr lang="zh-CN" altLang="en-US"/>
          </a:p>
        </p:txBody>
      </p:sp>
      <p:sp>
        <p:nvSpPr>
          <p:cNvPr id="7" name="标题 1"/>
          <p:cNvSpPr txBox="1"/>
          <p:nvPr userDrawn="1"/>
        </p:nvSpPr>
        <p:spPr>
          <a:xfrm>
            <a:off x="251520" y="198438"/>
            <a:ext cx="8640960" cy="566266"/>
          </a:xfrm>
          <a:prstGeom prst="rect">
            <a:avLst/>
          </a:prstGeom>
        </p:spPr>
        <p:txBody>
          <a:bodyPr/>
          <a:lstStyle>
            <a:lvl1pPr algn="l" defTabSz="914400" rtl="0" eaLnBrk="1" latinLnBrk="0" hangingPunct="1">
              <a:spcBef>
                <a:spcPct val="0"/>
              </a:spcBef>
              <a:buNone/>
              <a:defRPr sz="3200" b="1" kern="1200">
                <a:solidFill>
                  <a:srgbClr val="17375E"/>
                </a:solidFill>
                <a:latin typeface="微软雅黑" panose="020B0503020204020204" pitchFamily="34" charset="-122"/>
                <a:ea typeface="微软雅黑" panose="020B0503020204020204" pitchFamily="34" charset="-122"/>
                <a:cs typeface="+mj-cs"/>
              </a:defRPr>
            </a:lvl1pPr>
          </a:lstStyle>
          <a:p>
            <a:endParaRPr lang="zh-CN" altLang="en-US" dirty="0"/>
          </a:p>
        </p:txBody>
      </p:sp>
      <p:pic>
        <p:nvPicPr>
          <p:cNvPr id="9" name="Rectangle 37"/>
          <p:cNvPicPr>
            <a:picLocks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0" y="782638"/>
            <a:ext cx="9144000" cy="53975"/>
          </a:xfrm>
          <a:prstGeom prst="rect">
            <a:avLst/>
          </a:prstGeom>
          <a:solidFill>
            <a:srgbClr val="003366"/>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tags" Target="../tags/tag38.xml"/><Relationship Id="rId13" Type="http://schemas.openxmlformats.org/officeDocument/2006/relationships/tags" Target="../tags/tag43.xml"/><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tags" Target="../tags/tag42.xml"/><Relationship Id="rId17" Type="http://schemas.openxmlformats.org/officeDocument/2006/relationships/notesSlide" Target="../notesSlides/notesSlide11.xml"/><Relationship Id="rId2" Type="http://schemas.openxmlformats.org/officeDocument/2006/relationships/tags" Target="../tags/tag32.xml"/><Relationship Id="rId16" Type="http://schemas.openxmlformats.org/officeDocument/2006/relationships/slideLayout" Target="../slideLayouts/slideLayout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tags" Target="../tags/tag41.xml"/><Relationship Id="rId5" Type="http://schemas.openxmlformats.org/officeDocument/2006/relationships/tags" Target="../tags/tag35.xml"/><Relationship Id="rId15" Type="http://schemas.openxmlformats.org/officeDocument/2006/relationships/tags" Target="../tags/tag45.xml"/><Relationship Id="rId10" Type="http://schemas.openxmlformats.org/officeDocument/2006/relationships/tags" Target="../tags/tag40.xml"/><Relationship Id="rId4" Type="http://schemas.openxmlformats.org/officeDocument/2006/relationships/tags" Target="../tags/tag34.xml"/><Relationship Id="rId9" Type="http://schemas.openxmlformats.org/officeDocument/2006/relationships/tags" Target="../tags/tag39.xml"/><Relationship Id="rId14" Type="http://schemas.openxmlformats.org/officeDocument/2006/relationships/tags" Target="../tags/tag4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tags" Target="../tags/tag58.xml"/><Relationship Id="rId3" Type="http://schemas.openxmlformats.org/officeDocument/2006/relationships/tags" Target="../tags/tag48.xml"/><Relationship Id="rId7" Type="http://schemas.openxmlformats.org/officeDocument/2006/relationships/tags" Target="../tags/tag52.xml"/><Relationship Id="rId12" Type="http://schemas.openxmlformats.org/officeDocument/2006/relationships/tags" Target="../tags/tag57.xml"/><Relationship Id="rId17" Type="http://schemas.openxmlformats.org/officeDocument/2006/relationships/notesSlide" Target="../notesSlides/notesSlide15.xml"/><Relationship Id="rId2" Type="http://schemas.openxmlformats.org/officeDocument/2006/relationships/tags" Target="../tags/tag47.xml"/><Relationship Id="rId16" Type="http://schemas.openxmlformats.org/officeDocument/2006/relationships/slideLayout" Target="../slideLayouts/slideLayout2.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tags" Target="../tags/tag56.xml"/><Relationship Id="rId5" Type="http://schemas.openxmlformats.org/officeDocument/2006/relationships/tags" Target="../tags/tag50.xml"/><Relationship Id="rId15" Type="http://schemas.openxmlformats.org/officeDocument/2006/relationships/tags" Target="../tags/tag60.xml"/><Relationship Id="rId10" Type="http://schemas.openxmlformats.org/officeDocument/2006/relationships/tags" Target="../tags/tag55.xml"/><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tags" Target="../tags/tag59.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notesSlide" Target="../notesSlides/notesSlide2.xml"/><Relationship Id="rId2" Type="http://schemas.openxmlformats.org/officeDocument/2006/relationships/tags" Target="../tags/tag2.xml"/><Relationship Id="rId16"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6.wmf"/><Relationship Id="rId4" Type="http://schemas.openxmlformats.org/officeDocument/2006/relationships/oleObject" Target="../embeddings/oleObject1.bin"/></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2.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6.wmf"/><Relationship Id="rId4" Type="http://schemas.openxmlformats.org/officeDocument/2006/relationships/oleObject" Target="../embeddings/oleObject2.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6.wmf"/><Relationship Id="rId4" Type="http://schemas.openxmlformats.org/officeDocument/2006/relationships/oleObject" Target="../embeddings/oleObject2.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6.wmf"/><Relationship Id="rId4" Type="http://schemas.openxmlformats.org/officeDocument/2006/relationships/oleObject" Target="../embeddings/oleObject2.bin"/></Relationships>
</file>

<file path=ppt/slides/_rels/slide29.xml.rels><?xml version="1.0" encoding="UTF-8" standalone="yes"?>
<Relationships xmlns="http://schemas.openxmlformats.org/package/2006/relationships"><Relationship Id="rId8" Type="http://schemas.openxmlformats.org/officeDocument/2006/relationships/tags" Target="../tags/tag68.xml"/><Relationship Id="rId13" Type="http://schemas.openxmlformats.org/officeDocument/2006/relationships/tags" Target="../tags/tag73.xml"/><Relationship Id="rId3" Type="http://schemas.openxmlformats.org/officeDocument/2006/relationships/tags" Target="../tags/tag63.xml"/><Relationship Id="rId7" Type="http://schemas.openxmlformats.org/officeDocument/2006/relationships/tags" Target="../tags/tag67.xml"/><Relationship Id="rId12" Type="http://schemas.openxmlformats.org/officeDocument/2006/relationships/tags" Target="../tags/tag72.xml"/><Relationship Id="rId17" Type="http://schemas.openxmlformats.org/officeDocument/2006/relationships/notesSlide" Target="../notesSlides/notesSlide29.xml"/><Relationship Id="rId2" Type="http://schemas.openxmlformats.org/officeDocument/2006/relationships/tags" Target="../tags/tag62.xml"/><Relationship Id="rId16" Type="http://schemas.openxmlformats.org/officeDocument/2006/relationships/slideLayout" Target="../slideLayouts/slideLayout2.xml"/><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tags" Target="../tags/tag71.xml"/><Relationship Id="rId5" Type="http://schemas.openxmlformats.org/officeDocument/2006/relationships/tags" Target="../tags/tag65.xml"/><Relationship Id="rId15" Type="http://schemas.openxmlformats.org/officeDocument/2006/relationships/tags" Target="../tags/tag75.xml"/><Relationship Id="rId10" Type="http://schemas.openxmlformats.org/officeDocument/2006/relationships/tags" Target="../tags/tag70.xml"/><Relationship Id="rId4" Type="http://schemas.openxmlformats.org/officeDocument/2006/relationships/tags" Target="../tags/tag64.xml"/><Relationship Id="rId9" Type="http://schemas.openxmlformats.org/officeDocument/2006/relationships/tags" Target="../tags/tag69.xml"/><Relationship Id="rId14" Type="http://schemas.openxmlformats.org/officeDocument/2006/relationships/tags" Target="../tags/tag74.xml"/></Relationships>
</file>

<file path=ppt/slides/_rels/slide3.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3" Type="http://schemas.openxmlformats.org/officeDocument/2006/relationships/tags" Target="../tags/tag18.xml"/><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notesSlide" Target="../notesSlides/notesSlide3.xml"/><Relationship Id="rId2" Type="http://schemas.openxmlformats.org/officeDocument/2006/relationships/tags" Target="../tags/tag17.xml"/><Relationship Id="rId16"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5" Type="http://schemas.openxmlformats.org/officeDocument/2006/relationships/tags" Target="../tags/tag20.xml"/><Relationship Id="rId15" Type="http://schemas.openxmlformats.org/officeDocument/2006/relationships/tags" Target="../tags/tag30.xml"/><Relationship Id="rId10" Type="http://schemas.openxmlformats.org/officeDocument/2006/relationships/tags" Target="../tags/tag25.xml"/><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tags" Target="../tags/tag2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oleObject" Target="../embeddings/oleObject10.bin"/><Relationship Id="rId3" Type="http://schemas.openxmlformats.org/officeDocument/2006/relationships/notesSlide" Target="../notesSlides/notesSlide37.xml"/><Relationship Id="rId7" Type="http://schemas.openxmlformats.org/officeDocument/2006/relationships/image" Target="../media/image28.wmf"/><Relationship Id="rId12"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4.bin"/><Relationship Id="rId11" Type="http://schemas.openxmlformats.org/officeDocument/2006/relationships/oleObject" Target="../embeddings/oleObject8.bin"/><Relationship Id="rId5" Type="http://schemas.openxmlformats.org/officeDocument/2006/relationships/image" Target="../media/image27.wmf"/><Relationship Id="rId10" Type="http://schemas.openxmlformats.org/officeDocument/2006/relationships/oleObject" Target="../embeddings/oleObject7.bin"/><Relationship Id="rId4" Type="http://schemas.openxmlformats.org/officeDocument/2006/relationships/oleObject" Target="../embeddings/oleObject3.bin"/><Relationship Id="rId9" Type="http://schemas.openxmlformats.org/officeDocument/2006/relationships/oleObject" Target="../embeddings/oleObject6.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30.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2.bin"/><Relationship Id="rId5" Type="http://schemas.openxmlformats.org/officeDocument/2006/relationships/image" Target="../media/image29.wmf"/><Relationship Id="rId4" Type="http://schemas.openxmlformats.org/officeDocument/2006/relationships/oleObject" Target="../embeddings/oleObject11.bin"/></Relationships>
</file>

<file path=ppt/slides/_rels/slide39.xml.rels><?xml version="1.0" encoding="UTF-8" standalone="yes"?>
<Relationships xmlns="http://schemas.openxmlformats.org/package/2006/relationships"><Relationship Id="rId8" Type="http://schemas.openxmlformats.org/officeDocument/2006/relationships/tags" Target="../tags/tag83.xml"/><Relationship Id="rId13" Type="http://schemas.openxmlformats.org/officeDocument/2006/relationships/tags" Target="../tags/tag88.xml"/><Relationship Id="rId3" Type="http://schemas.openxmlformats.org/officeDocument/2006/relationships/tags" Target="../tags/tag78.xml"/><Relationship Id="rId7" Type="http://schemas.openxmlformats.org/officeDocument/2006/relationships/tags" Target="../tags/tag82.xml"/><Relationship Id="rId12" Type="http://schemas.openxmlformats.org/officeDocument/2006/relationships/tags" Target="../tags/tag87.xml"/><Relationship Id="rId17" Type="http://schemas.openxmlformats.org/officeDocument/2006/relationships/notesSlide" Target="../notesSlides/notesSlide39.xml"/><Relationship Id="rId2" Type="http://schemas.openxmlformats.org/officeDocument/2006/relationships/tags" Target="../tags/tag77.xml"/><Relationship Id="rId16" Type="http://schemas.openxmlformats.org/officeDocument/2006/relationships/slideLayout" Target="../slideLayouts/slideLayout2.xml"/><Relationship Id="rId1" Type="http://schemas.openxmlformats.org/officeDocument/2006/relationships/tags" Target="../tags/tag76.xml"/><Relationship Id="rId6" Type="http://schemas.openxmlformats.org/officeDocument/2006/relationships/tags" Target="../tags/tag81.xml"/><Relationship Id="rId11" Type="http://schemas.openxmlformats.org/officeDocument/2006/relationships/tags" Target="../tags/tag86.xml"/><Relationship Id="rId5" Type="http://schemas.openxmlformats.org/officeDocument/2006/relationships/tags" Target="../tags/tag80.xml"/><Relationship Id="rId15" Type="http://schemas.openxmlformats.org/officeDocument/2006/relationships/tags" Target="../tags/tag90.xml"/><Relationship Id="rId10" Type="http://schemas.openxmlformats.org/officeDocument/2006/relationships/tags" Target="../tags/tag85.xml"/><Relationship Id="rId4" Type="http://schemas.openxmlformats.org/officeDocument/2006/relationships/tags" Target="../tags/tag79.xml"/><Relationship Id="rId9" Type="http://schemas.openxmlformats.org/officeDocument/2006/relationships/tags" Target="../tags/tag84.xml"/><Relationship Id="rId14" Type="http://schemas.openxmlformats.org/officeDocument/2006/relationships/tags" Target="../tags/tag89.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15.bin"/><Relationship Id="rId13" Type="http://schemas.openxmlformats.org/officeDocument/2006/relationships/image" Target="../media/image36.wmf"/><Relationship Id="rId3" Type="http://schemas.openxmlformats.org/officeDocument/2006/relationships/notesSlide" Target="../notesSlides/notesSlide43.xml"/><Relationship Id="rId7" Type="http://schemas.openxmlformats.org/officeDocument/2006/relationships/image" Target="../media/image33.wmf"/><Relationship Id="rId12" Type="http://schemas.openxmlformats.org/officeDocument/2006/relationships/oleObject" Target="../embeddings/oleObject17.bin"/><Relationship Id="rId2" Type="http://schemas.openxmlformats.org/officeDocument/2006/relationships/slideLayout" Target="../slideLayouts/slideLayout2.xml"/><Relationship Id="rId16" Type="http://schemas.openxmlformats.org/officeDocument/2006/relationships/oleObject" Target="../embeddings/oleObject19.bin"/><Relationship Id="rId1" Type="http://schemas.openxmlformats.org/officeDocument/2006/relationships/vmlDrawing" Target="../drawings/vmlDrawing7.vml"/><Relationship Id="rId6" Type="http://schemas.openxmlformats.org/officeDocument/2006/relationships/oleObject" Target="../embeddings/oleObject14.bin"/><Relationship Id="rId11" Type="http://schemas.openxmlformats.org/officeDocument/2006/relationships/image" Target="../media/image35.wmf"/><Relationship Id="rId5" Type="http://schemas.openxmlformats.org/officeDocument/2006/relationships/image" Target="../media/image32.wmf"/><Relationship Id="rId15" Type="http://schemas.openxmlformats.org/officeDocument/2006/relationships/image" Target="../media/image37.wmf"/><Relationship Id="rId10" Type="http://schemas.openxmlformats.org/officeDocument/2006/relationships/oleObject" Target="../embeddings/oleObject16.bin"/><Relationship Id="rId4" Type="http://schemas.openxmlformats.org/officeDocument/2006/relationships/oleObject" Target="../embeddings/oleObject13.bin"/><Relationship Id="rId9" Type="http://schemas.openxmlformats.org/officeDocument/2006/relationships/image" Target="../media/image34.wmf"/><Relationship Id="rId14" Type="http://schemas.openxmlformats.org/officeDocument/2006/relationships/oleObject" Target="../embeddings/oleObject18.bin"/></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22.bin"/><Relationship Id="rId13" Type="http://schemas.openxmlformats.org/officeDocument/2006/relationships/image" Target="../media/image42.wmf"/><Relationship Id="rId3" Type="http://schemas.openxmlformats.org/officeDocument/2006/relationships/notesSlide" Target="../notesSlides/notesSlide44.xml"/><Relationship Id="rId7" Type="http://schemas.openxmlformats.org/officeDocument/2006/relationships/image" Target="../media/image39.wmf"/><Relationship Id="rId12"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21.bin"/><Relationship Id="rId11" Type="http://schemas.openxmlformats.org/officeDocument/2006/relationships/image" Target="../media/image41.wmf"/><Relationship Id="rId5" Type="http://schemas.openxmlformats.org/officeDocument/2006/relationships/image" Target="../media/image38.wmf"/><Relationship Id="rId10" Type="http://schemas.openxmlformats.org/officeDocument/2006/relationships/oleObject" Target="../embeddings/oleObject23.bin"/><Relationship Id="rId4" Type="http://schemas.openxmlformats.org/officeDocument/2006/relationships/oleObject" Target="../embeddings/oleObject20.bin"/><Relationship Id="rId9" Type="http://schemas.openxmlformats.org/officeDocument/2006/relationships/image" Target="../media/image40.wmf"/></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27.bin"/><Relationship Id="rId3" Type="http://schemas.openxmlformats.org/officeDocument/2006/relationships/notesSlide" Target="../notesSlides/notesSlide45.xml"/><Relationship Id="rId7" Type="http://schemas.openxmlformats.org/officeDocument/2006/relationships/image" Target="../media/image44.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26.bin"/><Relationship Id="rId5" Type="http://schemas.openxmlformats.org/officeDocument/2006/relationships/image" Target="../media/image43.wmf"/><Relationship Id="rId4" Type="http://schemas.openxmlformats.org/officeDocument/2006/relationships/oleObject" Target="../embeddings/oleObject25.bin"/><Relationship Id="rId9" Type="http://schemas.openxmlformats.org/officeDocument/2006/relationships/image" Target="../media/image45.wmf"/></Relationships>
</file>

<file path=ppt/slides/_rels/slide4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48.png"/><Relationship Id="rId5" Type="http://schemas.openxmlformats.org/officeDocument/2006/relationships/image" Target="../media/image47.wmf"/><Relationship Id="rId4" Type="http://schemas.openxmlformats.org/officeDocument/2006/relationships/oleObject" Target="../embeddings/oleObject28.bin"/></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51.wmf"/><Relationship Id="rId3" Type="http://schemas.openxmlformats.org/officeDocument/2006/relationships/notesSlide" Target="../notesSlides/notesSlide52.xml"/><Relationship Id="rId7"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50.wmf"/><Relationship Id="rId5" Type="http://schemas.openxmlformats.org/officeDocument/2006/relationships/oleObject" Target="../embeddings/oleObject29.bin"/><Relationship Id="rId10" Type="http://schemas.openxmlformats.org/officeDocument/2006/relationships/image" Target="../media/image52.wmf"/><Relationship Id="rId4" Type="http://schemas.openxmlformats.org/officeDocument/2006/relationships/image" Target="../media/image49.png"/><Relationship Id="rId9" Type="http://schemas.openxmlformats.org/officeDocument/2006/relationships/oleObject" Target="../embeddings/oleObject31.bin"/></Relationships>
</file>

<file path=ppt/slides/_rels/slide53.x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notesSlide" Target="../notesSlides/notesSlide53.xml"/><Relationship Id="rId7"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53.wmf"/><Relationship Id="rId5" Type="http://schemas.openxmlformats.org/officeDocument/2006/relationships/oleObject" Target="../embeddings/oleObject32.bin"/><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notesSlide" Target="../notesSlides/notesSlide54.xml"/><Relationship Id="rId7"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55.wmf"/><Relationship Id="rId5" Type="http://schemas.openxmlformats.org/officeDocument/2006/relationships/oleObject" Target="../embeddings/oleObject34.bin"/><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9552" y="2805375"/>
            <a:ext cx="8064896" cy="861390"/>
          </a:xfrm>
          <a:prstGeom prst="rect">
            <a:avLst/>
          </a:prstGeom>
          <a:noFill/>
        </p:spPr>
        <p:txBody>
          <a:bodyPr wrap="square" rtlCol="0">
            <a:spAutoFit/>
          </a:bodyPr>
          <a:lstStyle/>
          <a:p>
            <a:pPr algn="ctr">
              <a:lnSpc>
                <a:spcPct val="125000"/>
              </a:lnSpc>
            </a:pPr>
            <a:r>
              <a:rPr lang="zh-CN" altLang="en-US" sz="4400" b="1" dirty="0">
                <a:latin typeface="微软雅黑" panose="020B0503020204020204" pitchFamily="34" charset="-122"/>
                <a:ea typeface="微软雅黑" panose="020B0503020204020204" pitchFamily="34" charset="-122"/>
              </a:rPr>
              <a:t>五、搜索技术</a:t>
            </a:r>
          </a:p>
        </p:txBody>
      </p:sp>
      <p:cxnSp>
        <p:nvCxnSpPr>
          <p:cNvPr id="43" name="直接连接符 42"/>
          <p:cNvCxnSpPr/>
          <p:nvPr/>
        </p:nvCxnSpPr>
        <p:spPr>
          <a:xfrm flipH="1">
            <a:off x="-34833" y="493561"/>
            <a:ext cx="1726513" cy="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1691640" y="476250"/>
            <a:ext cx="7452360" cy="17145"/>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pic>
        <p:nvPicPr>
          <p:cNvPr id="45" name="图片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551" y="28101"/>
            <a:ext cx="1133089" cy="87502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63424" y="884554"/>
            <a:ext cx="8424936" cy="4770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n"/>
            </a:pPr>
            <a:r>
              <a:rPr lang="zh-CN" altLang="en-US" sz="2800" b="1" dirty="0">
                <a:solidFill>
                  <a:srgbClr val="002060"/>
                </a:solidFill>
                <a:latin typeface="黑体" panose="02010609060101010101" pitchFamily="49" charset="-122"/>
                <a:ea typeface="黑体" panose="02010609060101010101" pitchFamily="49" charset="-122"/>
              </a:rPr>
              <a:t>搜索算法评价指标</a:t>
            </a:r>
            <a:endParaRPr lang="en-US" altLang="zh-CN" sz="2800" b="1" dirty="0">
              <a:solidFill>
                <a:srgbClr val="002060"/>
              </a:solidFill>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2"/>
          </p:nvPr>
        </p:nvSpPr>
        <p:spPr/>
        <p:txBody>
          <a:bodyPr/>
          <a:lstStyle/>
          <a:p>
            <a:pPr defTabSz="685800">
              <a:defRPr/>
            </a:pPr>
            <a:fld id="{C9728943-09E1-4583-B427-1856C283FC56}" type="slidenum">
              <a:rPr lang="zh-CN" altLang="en-US" smtClean="0">
                <a:solidFill>
                  <a:prstClr val="black">
                    <a:tint val="75000"/>
                  </a:prstClr>
                </a:solidFill>
              </a:rPr>
              <a:t>10</a:t>
            </a:fld>
            <a:endParaRPr lang="zh-CN" altLang="en-US">
              <a:solidFill>
                <a:prstClr val="black">
                  <a:tint val="75000"/>
                </a:prstClr>
              </a:solidFill>
            </a:endParaRPr>
          </a:p>
        </p:txBody>
      </p:sp>
      <p:sp>
        <p:nvSpPr>
          <p:cNvPr id="20" name="标题 1"/>
          <p:cNvSpPr>
            <a:spLocks noGrp="1"/>
          </p:cNvSpPr>
          <p:nvPr>
            <p:ph type="title"/>
          </p:nvPr>
        </p:nvSpPr>
        <p:spPr>
          <a:xfrm>
            <a:off x="129600" y="137478"/>
            <a:ext cx="8640960" cy="566266"/>
          </a:xfrm>
        </p:spPr>
        <p:txBody>
          <a:bodyPr/>
          <a:lstStyle/>
          <a:p>
            <a:r>
              <a:rPr lang="en-US" altLang="zh-CN" dirty="0">
                <a:solidFill>
                  <a:srgbClr val="002060"/>
                </a:solidFill>
              </a:rPr>
              <a:t>5.1 </a:t>
            </a:r>
            <a:r>
              <a:rPr lang="zh-CN" altLang="en-US" dirty="0">
                <a:solidFill>
                  <a:srgbClr val="002060"/>
                </a:solidFill>
              </a:rPr>
              <a:t>状态空间搜索问题</a:t>
            </a:r>
          </a:p>
        </p:txBody>
      </p:sp>
      <p:sp>
        <p:nvSpPr>
          <p:cNvPr id="2" name="矩形 1">
            <a:extLst>
              <a:ext uri="{FF2B5EF4-FFF2-40B4-BE49-F238E27FC236}">
                <a16:creationId xmlns:a16="http://schemas.microsoft.com/office/drawing/2014/main" id="{D3BC96DA-745E-4E19-88DC-7F455FA43BC3}"/>
              </a:ext>
            </a:extLst>
          </p:cNvPr>
          <p:cNvSpPr/>
          <p:nvPr/>
        </p:nvSpPr>
        <p:spPr>
          <a:xfrm>
            <a:off x="223409" y="1715960"/>
            <a:ext cx="8424936" cy="4328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Ø"/>
            </a:pPr>
            <a:r>
              <a:rPr lang="zh-CN" altLang="en-US" sz="2400" b="1" dirty="0">
                <a:latin typeface="黑体" panose="02010609060101010101" pitchFamily="49" charset="-122"/>
                <a:ea typeface="黑体" panose="02010609060101010101" pitchFamily="49" charset="-122"/>
              </a:rPr>
              <a:t>完备性</a:t>
            </a:r>
            <a:endParaRPr lang="en-US" altLang="zh-CN" sz="2400" b="1" dirty="0">
              <a:latin typeface="黑体" panose="02010609060101010101" pitchFamily="49" charset="-122"/>
              <a:ea typeface="黑体" panose="02010609060101010101" pitchFamily="49" charset="-122"/>
            </a:endParaRPr>
          </a:p>
        </p:txBody>
      </p:sp>
      <p:sp>
        <p:nvSpPr>
          <p:cNvPr id="5" name="矩形 4">
            <a:extLst>
              <a:ext uri="{FF2B5EF4-FFF2-40B4-BE49-F238E27FC236}">
                <a16:creationId xmlns:a16="http://schemas.microsoft.com/office/drawing/2014/main" id="{2333FB71-7820-4F36-8804-DD4212537C13}"/>
              </a:ext>
            </a:extLst>
          </p:cNvPr>
          <p:cNvSpPr/>
          <p:nvPr/>
        </p:nvSpPr>
        <p:spPr>
          <a:xfrm>
            <a:off x="221740" y="2819324"/>
            <a:ext cx="8424936" cy="4328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Ø"/>
            </a:pPr>
            <a:r>
              <a:rPr lang="zh-CN" altLang="en-US" sz="2400" b="1" dirty="0">
                <a:latin typeface="黑体" panose="02010609060101010101" pitchFamily="49" charset="-122"/>
                <a:ea typeface="黑体" panose="02010609060101010101" pitchFamily="49" charset="-122"/>
              </a:rPr>
              <a:t>最优性</a:t>
            </a:r>
            <a:endParaRPr lang="en-US" altLang="zh-CN" sz="2400" b="1" dirty="0">
              <a:latin typeface="黑体" panose="02010609060101010101" pitchFamily="49" charset="-122"/>
              <a:ea typeface="黑体" panose="02010609060101010101" pitchFamily="49" charset="-122"/>
            </a:endParaRPr>
          </a:p>
        </p:txBody>
      </p:sp>
      <p:sp>
        <p:nvSpPr>
          <p:cNvPr id="6" name="矩形 5">
            <a:extLst>
              <a:ext uri="{FF2B5EF4-FFF2-40B4-BE49-F238E27FC236}">
                <a16:creationId xmlns:a16="http://schemas.microsoft.com/office/drawing/2014/main" id="{26C641BD-A1D3-42DE-9A6B-4EE0FF6892A0}"/>
              </a:ext>
            </a:extLst>
          </p:cNvPr>
          <p:cNvSpPr/>
          <p:nvPr/>
        </p:nvSpPr>
        <p:spPr>
          <a:xfrm>
            <a:off x="221740" y="3922642"/>
            <a:ext cx="8424936" cy="4328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Ø"/>
            </a:pPr>
            <a:r>
              <a:rPr lang="zh-CN" altLang="en-US" sz="2400" b="1" dirty="0">
                <a:latin typeface="黑体" panose="02010609060101010101" pitchFamily="49" charset="-122"/>
                <a:ea typeface="黑体" panose="02010609060101010101" pitchFamily="49" charset="-122"/>
              </a:rPr>
              <a:t>时间复杂度</a:t>
            </a:r>
            <a:endParaRPr lang="en-US" altLang="zh-CN" sz="2400" b="1" dirty="0">
              <a:latin typeface="黑体" panose="02010609060101010101" pitchFamily="49" charset="-122"/>
              <a:ea typeface="黑体" panose="02010609060101010101" pitchFamily="49" charset="-122"/>
            </a:endParaRPr>
          </a:p>
        </p:txBody>
      </p:sp>
      <p:sp>
        <p:nvSpPr>
          <p:cNvPr id="7" name="矩形 6">
            <a:extLst>
              <a:ext uri="{FF2B5EF4-FFF2-40B4-BE49-F238E27FC236}">
                <a16:creationId xmlns:a16="http://schemas.microsoft.com/office/drawing/2014/main" id="{E465789B-681A-4273-8CD4-04F5AF520FAB}"/>
              </a:ext>
            </a:extLst>
          </p:cNvPr>
          <p:cNvSpPr/>
          <p:nvPr/>
        </p:nvSpPr>
        <p:spPr>
          <a:xfrm>
            <a:off x="243444" y="5025960"/>
            <a:ext cx="8424936" cy="4328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Ø"/>
            </a:pPr>
            <a:r>
              <a:rPr lang="zh-CN" altLang="en-US" sz="2400" b="1" dirty="0">
                <a:latin typeface="黑体" panose="02010609060101010101" pitchFamily="49" charset="-122"/>
                <a:ea typeface="黑体" panose="02010609060101010101" pitchFamily="49" charset="-122"/>
              </a:rPr>
              <a:t>空间复杂度</a:t>
            </a:r>
            <a:endParaRPr lang="en-US" altLang="zh-CN" sz="2400" b="1" dirty="0">
              <a:latin typeface="黑体" panose="02010609060101010101" pitchFamily="49" charset="-122"/>
              <a:ea typeface="黑体" panose="02010609060101010101" pitchFamily="49" charset="-122"/>
            </a:endParaRPr>
          </a:p>
        </p:txBody>
      </p:sp>
      <p:sp>
        <p:nvSpPr>
          <p:cNvPr id="11" name="TextBox 4">
            <a:extLst>
              <a:ext uri="{FF2B5EF4-FFF2-40B4-BE49-F238E27FC236}">
                <a16:creationId xmlns:a16="http://schemas.microsoft.com/office/drawing/2014/main" id="{3F73747C-18F2-499E-9A31-736AEACBBF17}"/>
              </a:ext>
            </a:extLst>
          </p:cNvPr>
          <p:cNvSpPr txBox="1"/>
          <p:nvPr/>
        </p:nvSpPr>
        <p:spPr>
          <a:xfrm>
            <a:off x="701420" y="2224290"/>
            <a:ext cx="7497320" cy="441916"/>
          </a:xfrm>
          <a:prstGeom prst="rect">
            <a:avLst/>
          </a:prstGeom>
          <a:noFill/>
        </p:spPr>
        <p:txBody>
          <a:bodyPr wrap="square" rtlCol="0">
            <a:spAutoFit/>
          </a:bodyPr>
          <a:lstStyle/>
          <a:p>
            <a:pPr algn="just">
              <a:lnSpc>
                <a:spcPct val="125000"/>
              </a:lnSpc>
            </a:pPr>
            <a:r>
              <a:rPr lang="zh-CN" altLang="en-US" sz="2000" b="1"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当问题存在解时，算法是否能</a:t>
            </a:r>
            <a:r>
              <a:rPr lang="zh-CN" altLang="en-US" sz="2000" b="1" dirty="0">
                <a:solidFill>
                  <a:srgbClr val="0000FF"/>
                </a:solidFill>
                <a:latin typeface="微软雅黑" panose="020B0503020204020204" pitchFamily="34" charset="-122"/>
                <a:ea typeface="微软雅黑" panose="020B0503020204020204" pitchFamily="34" charset="-122"/>
              </a:rPr>
              <a:t>保证找到一个解。</a:t>
            </a:r>
            <a:endParaRPr lang="en-US" altLang="zh-CN" sz="2000" b="1" dirty="0">
              <a:solidFill>
                <a:srgbClr val="0000FF"/>
              </a:solidFill>
              <a:latin typeface="微软雅黑" panose="020B0503020204020204" pitchFamily="34" charset="-122"/>
              <a:ea typeface="微软雅黑" panose="020B0503020204020204" pitchFamily="34" charset="-122"/>
            </a:endParaRPr>
          </a:p>
        </p:txBody>
      </p:sp>
      <p:sp>
        <p:nvSpPr>
          <p:cNvPr id="12" name="TextBox 4">
            <a:extLst>
              <a:ext uri="{FF2B5EF4-FFF2-40B4-BE49-F238E27FC236}">
                <a16:creationId xmlns:a16="http://schemas.microsoft.com/office/drawing/2014/main" id="{610B754C-AACE-4379-AAAB-CCFBBF4FDCF6}"/>
              </a:ext>
            </a:extLst>
          </p:cNvPr>
          <p:cNvSpPr txBox="1"/>
          <p:nvPr/>
        </p:nvSpPr>
        <p:spPr>
          <a:xfrm>
            <a:off x="701420" y="3230605"/>
            <a:ext cx="7497320" cy="511807"/>
          </a:xfrm>
          <a:prstGeom prst="rect">
            <a:avLst/>
          </a:prstGeom>
          <a:noFill/>
        </p:spPr>
        <p:txBody>
          <a:bodyPr wrap="square" rtlCol="0">
            <a:spAutoFit/>
          </a:bodyPr>
          <a:lstStyle/>
          <a:p>
            <a:pPr algn="just">
              <a:lnSpc>
                <a:spcPct val="125000"/>
              </a:lnSpc>
            </a:pPr>
            <a:r>
              <a:rPr lang="zh-CN" altLang="en-US" sz="2400" b="1"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搜索算法是否能保证找到的</a:t>
            </a:r>
            <a:r>
              <a:rPr lang="zh-CN" altLang="en-US" sz="2000" b="1" dirty="0">
                <a:solidFill>
                  <a:srgbClr val="0000FF"/>
                </a:solidFill>
                <a:latin typeface="微软雅黑" panose="020B0503020204020204" pitchFamily="34" charset="-122"/>
                <a:ea typeface="微软雅黑" panose="020B0503020204020204" pitchFamily="34" charset="-122"/>
              </a:rPr>
              <a:t>第一个解是最优解。</a:t>
            </a:r>
            <a:endParaRPr lang="en-US" altLang="zh-CN" sz="2000" b="1" dirty="0">
              <a:solidFill>
                <a:srgbClr val="0000FF"/>
              </a:solidFill>
              <a:latin typeface="微软雅黑" panose="020B0503020204020204" pitchFamily="34" charset="-122"/>
              <a:ea typeface="微软雅黑" panose="020B0503020204020204" pitchFamily="34" charset="-122"/>
            </a:endParaRPr>
          </a:p>
        </p:txBody>
      </p:sp>
      <p:sp>
        <p:nvSpPr>
          <p:cNvPr id="14" name="TextBox 4">
            <a:extLst>
              <a:ext uri="{FF2B5EF4-FFF2-40B4-BE49-F238E27FC236}">
                <a16:creationId xmlns:a16="http://schemas.microsoft.com/office/drawing/2014/main" id="{90F6D3A6-4EB0-43C2-8637-A935320E2E5E}"/>
              </a:ext>
            </a:extLst>
          </p:cNvPr>
          <p:cNvSpPr txBox="1"/>
          <p:nvPr/>
        </p:nvSpPr>
        <p:spPr>
          <a:xfrm>
            <a:off x="685548" y="4347997"/>
            <a:ext cx="7497320" cy="511807"/>
          </a:xfrm>
          <a:prstGeom prst="rect">
            <a:avLst/>
          </a:prstGeom>
          <a:noFill/>
        </p:spPr>
        <p:txBody>
          <a:bodyPr wrap="square" rtlCol="0">
            <a:spAutoFit/>
          </a:bodyPr>
          <a:lstStyle/>
          <a:p>
            <a:pPr algn="just">
              <a:lnSpc>
                <a:spcPct val="125000"/>
              </a:lnSpc>
            </a:pPr>
            <a:r>
              <a:rPr lang="zh-CN" altLang="en-US" sz="2400" b="1"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找到一个解所需时间。</a:t>
            </a:r>
            <a:endParaRPr lang="en-US" altLang="zh-CN" sz="2000" dirty="0">
              <a:latin typeface="微软雅黑" panose="020B0503020204020204" pitchFamily="34" charset="-122"/>
              <a:ea typeface="微软雅黑" panose="020B0503020204020204" pitchFamily="34" charset="-122"/>
            </a:endParaRPr>
          </a:p>
        </p:txBody>
      </p:sp>
      <p:sp>
        <p:nvSpPr>
          <p:cNvPr id="16" name="TextBox 4">
            <a:extLst>
              <a:ext uri="{FF2B5EF4-FFF2-40B4-BE49-F238E27FC236}">
                <a16:creationId xmlns:a16="http://schemas.microsoft.com/office/drawing/2014/main" id="{81CBB2CB-78F6-4304-9A71-62F44019BD5B}"/>
              </a:ext>
            </a:extLst>
          </p:cNvPr>
          <p:cNvSpPr txBox="1"/>
          <p:nvPr/>
        </p:nvSpPr>
        <p:spPr>
          <a:xfrm>
            <a:off x="685548" y="5427920"/>
            <a:ext cx="7497320" cy="511807"/>
          </a:xfrm>
          <a:prstGeom prst="rect">
            <a:avLst/>
          </a:prstGeom>
          <a:noFill/>
        </p:spPr>
        <p:txBody>
          <a:bodyPr wrap="square" rtlCol="0">
            <a:spAutoFit/>
          </a:bodyPr>
          <a:lstStyle/>
          <a:p>
            <a:pPr algn="just">
              <a:lnSpc>
                <a:spcPct val="125000"/>
              </a:lnSpc>
            </a:pPr>
            <a:r>
              <a:rPr lang="zh-CN" altLang="en-US" sz="2400" b="1"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在算法的运行过程中需要消耗的内存量。</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54227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p:cNvSpPr>
          <p:nvPr>
            <p:ph type="title"/>
          </p:nvPr>
        </p:nvSpPr>
        <p:spPr>
          <a:xfrm>
            <a:off x="129600" y="137478"/>
            <a:ext cx="8640960" cy="566266"/>
          </a:xfrm>
        </p:spPr>
        <p:txBody>
          <a:bodyPr/>
          <a:lstStyle/>
          <a:p>
            <a:r>
              <a:rPr lang="zh-CN" altLang="en-US" dirty="0">
                <a:solidFill>
                  <a:srgbClr val="002060"/>
                </a:solidFill>
              </a:rPr>
              <a:t>提 纲</a:t>
            </a:r>
          </a:p>
        </p:txBody>
      </p:sp>
      <p:sp>
        <p:nvSpPr>
          <p:cNvPr id="4" name="MH_Others_1"/>
          <p:cNvSpPr/>
          <p:nvPr>
            <p:custDataLst>
              <p:tags r:id="rId1"/>
            </p:custDataLst>
          </p:nvPr>
        </p:nvSpPr>
        <p:spPr>
          <a:xfrm>
            <a:off x="1479550" y="1571797"/>
            <a:ext cx="311150" cy="492125"/>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algn="ctr">
              <a:lnSpc>
                <a:spcPct val="120000"/>
              </a:lnSpc>
              <a:spcAft>
                <a:spcPct val="30000"/>
              </a:spcAft>
              <a:buClr>
                <a:srgbClr val="99CC00"/>
              </a:buClr>
              <a:buSzPct val="70000"/>
              <a:buFont typeface="Wingdings" panose="05000000000000000000" pitchFamily="2" charset="2"/>
              <a:buNone/>
              <a:defRPr/>
            </a:pPr>
            <a:endParaRPr lang="zh-CN" altLang="en-US" sz="1400">
              <a:latin typeface="华文细黑" panose="02010600040101010101" pitchFamily="2" charset="-122"/>
              <a:ea typeface="华文细黑" panose="02010600040101010101" pitchFamily="2" charset="-122"/>
            </a:endParaRPr>
          </a:p>
        </p:txBody>
      </p:sp>
      <p:sp>
        <p:nvSpPr>
          <p:cNvPr id="5" name="MH_Others_2"/>
          <p:cNvSpPr/>
          <p:nvPr>
            <p:custDataLst>
              <p:tags r:id="rId2"/>
            </p:custDataLst>
          </p:nvPr>
        </p:nvSpPr>
        <p:spPr>
          <a:xfrm>
            <a:off x="1479550" y="2579210"/>
            <a:ext cx="311150" cy="492125"/>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algn="ctr">
              <a:lnSpc>
                <a:spcPct val="120000"/>
              </a:lnSpc>
              <a:spcAft>
                <a:spcPct val="30000"/>
              </a:spcAft>
              <a:buClr>
                <a:srgbClr val="99CC00"/>
              </a:buClr>
              <a:buSzPct val="70000"/>
              <a:buFont typeface="Wingdings" panose="05000000000000000000" pitchFamily="2" charset="2"/>
              <a:buNone/>
              <a:defRPr/>
            </a:pPr>
            <a:endParaRPr lang="zh-CN" altLang="en-US" sz="1400">
              <a:latin typeface="华文细黑" panose="02010600040101010101" pitchFamily="2" charset="-122"/>
              <a:ea typeface="华文细黑" panose="02010600040101010101" pitchFamily="2" charset="-122"/>
            </a:endParaRPr>
          </a:p>
        </p:txBody>
      </p:sp>
      <p:sp>
        <p:nvSpPr>
          <p:cNvPr id="7" name="MH_Entry_1"/>
          <p:cNvSpPr/>
          <p:nvPr>
            <p:custDataLst>
              <p:tags r:id="rId3"/>
            </p:custDataLst>
          </p:nvPr>
        </p:nvSpPr>
        <p:spPr>
          <a:xfrm>
            <a:off x="1568450" y="1519409"/>
            <a:ext cx="6007100" cy="647700"/>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tIns="0" rIns="0" bIns="0" anchor="ctr">
            <a:norm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spcAft>
                <a:spcPct val="30000"/>
              </a:spcAft>
              <a:buClr>
                <a:srgbClr val="99CC00"/>
              </a:buClr>
              <a:buSzPct val="70000"/>
              <a:buFont typeface="Wingdings" panose="05000000000000000000" pitchFamily="2" charset="2"/>
              <a:buNone/>
              <a:defRPr/>
            </a:pPr>
            <a:r>
              <a:rPr lang="zh-CN" altLang="en-US" sz="2800" b="1" dirty="0">
                <a:solidFill>
                  <a:schemeClr val="bg1"/>
                </a:solidFill>
                <a:latin typeface="黑体" panose="02010609060101010101" pitchFamily="49" charset="-122"/>
                <a:ea typeface="黑体" panose="02010609060101010101" pitchFamily="49" charset="-122"/>
              </a:rPr>
              <a:t>状态空间搜索问题</a:t>
            </a:r>
          </a:p>
        </p:txBody>
      </p:sp>
      <p:sp>
        <p:nvSpPr>
          <p:cNvPr id="8" name="MH_Number_1"/>
          <p:cNvSpPr/>
          <p:nvPr>
            <p:custDataLst>
              <p:tags r:id="rId4"/>
            </p:custDataLst>
          </p:nvPr>
        </p:nvSpPr>
        <p:spPr>
          <a:xfrm>
            <a:off x="1729205" y="1603142"/>
            <a:ext cx="595312" cy="544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lnSpc>
                <a:spcPct val="120000"/>
              </a:lnSpc>
              <a:spcAft>
                <a:spcPct val="30000"/>
              </a:spcAft>
              <a:buClr>
                <a:srgbClr val="99CC00"/>
              </a:buClr>
              <a:buSzPct val="70000"/>
              <a:buFont typeface="Wingdings" panose="05000000000000000000" pitchFamily="2" charset="2"/>
              <a:buNone/>
              <a:defRPr/>
            </a:pPr>
            <a:r>
              <a:rPr lang="en-US" altLang="zh-CN" sz="2800" dirty="0">
                <a:solidFill>
                  <a:schemeClr val="bg1">
                    <a:lumMod val="75000"/>
                  </a:schemeClr>
                </a:solidFill>
                <a:latin typeface="华文细黑" panose="02010600040101010101" pitchFamily="2" charset="-122"/>
                <a:ea typeface="华文细黑" panose="02010600040101010101" pitchFamily="2" charset="-122"/>
                <a:cs typeface="Times New Roman" panose="02020603050405020304" pitchFamily="18" charset="0"/>
              </a:rPr>
              <a:t>5.1</a:t>
            </a:r>
            <a:endParaRPr lang="zh-CN" altLang="en-US" sz="2800" dirty="0">
              <a:solidFill>
                <a:schemeClr val="bg1">
                  <a:lumMod val="75000"/>
                </a:schemeClr>
              </a:solidFill>
              <a:latin typeface="华文细黑" panose="02010600040101010101" pitchFamily="2" charset="-122"/>
              <a:ea typeface="华文细黑" panose="02010600040101010101" pitchFamily="2" charset="-122"/>
              <a:cs typeface="Times New Roman" panose="02020603050405020304" pitchFamily="18" charset="0"/>
            </a:endParaRPr>
          </a:p>
        </p:txBody>
      </p:sp>
      <p:sp>
        <p:nvSpPr>
          <p:cNvPr id="9" name="MH_Entry_2"/>
          <p:cNvSpPr/>
          <p:nvPr>
            <p:custDataLst>
              <p:tags r:id="rId5"/>
            </p:custDataLst>
          </p:nvPr>
        </p:nvSpPr>
        <p:spPr>
          <a:xfrm>
            <a:off x="1568450" y="2503010"/>
            <a:ext cx="6007100" cy="647700"/>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00000" tIns="0" rIns="0" bIns="0" anchor="ctr">
            <a:norm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20000"/>
              </a:lnSpc>
              <a:spcBef>
                <a:spcPct val="0"/>
              </a:spcBef>
              <a:spcAft>
                <a:spcPct val="30000"/>
              </a:spcAft>
              <a:buClr>
                <a:srgbClr val="99CC00"/>
              </a:buClr>
              <a:buSzPct val="70000"/>
              <a:buFont typeface="Wingdings" panose="05000000000000000000" pitchFamily="2" charset="2"/>
              <a:buNone/>
              <a:defRPr/>
            </a:pPr>
            <a:r>
              <a:rPr lang="zh-CN" altLang="en-US" b="1" dirty="0">
                <a:solidFill>
                  <a:schemeClr val="bg1"/>
                </a:solidFill>
                <a:latin typeface="黑体" panose="02010609060101010101" pitchFamily="49" charset="-122"/>
                <a:ea typeface="黑体" panose="02010609060101010101" pitchFamily="49" charset="-122"/>
              </a:rPr>
              <a:t>状态空间盲目搜索</a:t>
            </a:r>
          </a:p>
        </p:txBody>
      </p:sp>
      <p:sp>
        <p:nvSpPr>
          <p:cNvPr id="10" name="MH_Number_2"/>
          <p:cNvSpPr/>
          <p:nvPr>
            <p:custDataLst>
              <p:tags r:id="rId6"/>
            </p:custDataLst>
          </p:nvPr>
        </p:nvSpPr>
        <p:spPr>
          <a:xfrm>
            <a:off x="1729205" y="2578044"/>
            <a:ext cx="595312" cy="544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lnSpc>
                <a:spcPct val="120000"/>
              </a:lnSpc>
              <a:spcAft>
                <a:spcPct val="30000"/>
              </a:spcAft>
              <a:buClr>
                <a:srgbClr val="99CC00"/>
              </a:buClr>
              <a:buSzPct val="70000"/>
              <a:buFont typeface="Wingdings" panose="05000000000000000000" pitchFamily="2" charset="2"/>
              <a:buNone/>
              <a:defRPr/>
            </a:pPr>
            <a:r>
              <a:rPr lang="en-US" altLang="zh-CN" sz="2800" dirty="0">
                <a:solidFill>
                  <a:srgbClr val="002060"/>
                </a:solidFill>
                <a:latin typeface="华文细黑" panose="02010600040101010101" pitchFamily="2" charset="-122"/>
                <a:ea typeface="华文细黑" panose="02010600040101010101" pitchFamily="2" charset="-122"/>
                <a:cs typeface="Times New Roman" panose="02020603050405020304" pitchFamily="18" charset="0"/>
              </a:rPr>
              <a:t>5.2</a:t>
            </a:r>
            <a:endParaRPr lang="zh-CN" altLang="en-US" sz="2800" dirty="0">
              <a:solidFill>
                <a:srgbClr val="002060"/>
              </a:solidFill>
              <a:latin typeface="华文细黑" panose="02010600040101010101" pitchFamily="2" charset="-122"/>
              <a:ea typeface="华文细黑" panose="02010600040101010101" pitchFamily="2" charset="-122"/>
              <a:cs typeface="Times New Roman" panose="02020603050405020304" pitchFamily="18" charset="0"/>
            </a:endParaRPr>
          </a:p>
        </p:txBody>
      </p:sp>
      <p:sp>
        <p:nvSpPr>
          <p:cNvPr id="14" name="MH_Others_3"/>
          <p:cNvSpPr/>
          <p:nvPr>
            <p:custDataLst>
              <p:tags r:id="rId7"/>
            </p:custDataLst>
          </p:nvPr>
        </p:nvSpPr>
        <p:spPr>
          <a:xfrm>
            <a:off x="1479550" y="3558453"/>
            <a:ext cx="311150" cy="492125"/>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algn="ctr">
              <a:lnSpc>
                <a:spcPct val="120000"/>
              </a:lnSpc>
              <a:spcAft>
                <a:spcPct val="30000"/>
              </a:spcAft>
              <a:buClr>
                <a:srgbClr val="99CC00"/>
              </a:buClr>
              <a:buSzPct val="70000"/>
              <a:buFont typeface="Wingdings" panose="05000000000000000000" pitchFamily="2" charset="2"/>
              <a:buNone/>
              <a:defRPr/>
            </a:pPr>
            <a:endParaRPr lang="zh-CN" altLang="en-US" sz="1400">
              <a:latin typeface="华文细黑" panose="02010600040101010101" pitchFamily="2" charset="-122"/>
              <a:ea typeface="华文细黑" panose="02010600040101010101" pitchFamily="2" charset="-122"/>
            </a:endParaRPr>
          </a:p>
        </p:txBody>
      </p:sp>
      <p:sp>
        <p:nvSpPr>
          <p:cNvPr id="15" name="MH_Entry_3"/>
          <p:cNvSpPr/>
          <p:nvPr>
            <p:custDataLst>
              <p:tags r:id="rId8"/>
            </p:custDataLst>
          </p:nvPr>
        </p:nvSpPr>
        <p:spPr>
          <a:xfrm>
            <a:off x="1568450" y="3506065"/>
            <a:ext cx="6007100" cy="647700"/>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tIns="0" rIns="0" bIns="0" anchor="ctr">
            <a:norm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spcAft>
                <a:spcPct val="30000"/>
              </a:spcAft>
              <a:buClr>
                <a:srgbClr val="99CC00"/>
              </a:buClr>
              <a:buSzPct val="70000"/>
              <a:buFont typeface="Wingdings" panose="05000000000000000000" pitchFamily="2" charset="2"/>
              <a:buNone/>
              <a:defRPr/>
            </a:pPr>
            <a:r>
              <a:rPr lang="zh-CN" altLang="en-US" sz="2800" b="1" dirty="0">
                <a:solidFill>
                  <a:schemeClr val="bg1"/>
                </a:solidFill>
                <a:latin typeface="黑体" panose="02010609060101010101" pitchFamily="49" charset="-122"/>
                <a:ea typeface="黑体" panose="02010609060101010101" pitchFamily="49" charset="-122"/>
              </a:rPr>
              <a:t>状态空间启发搜索</a:t>
            </a:r>
          </a:p>
        </p:txBody>
      </p:sp>
      <p:sp>
        <p:nvSpPr>
          <p:cNvPr id="16" name="MH_Number_3"/>
          <p:cNvSpPr/>
          <p:nvPr>
            <p:custDataLst>
              <p:tags r:id="rId9"/>
            </p:custDataLst>
          </p:nvPr>
        </p:nvSpPr>
        <p:spPr>
          <a:xfrm>
            <a:off x="1745246" y="3596832"/>
            <a:ext cx="595313" cy="544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lnSpc>
                <a:spcPct val="120000"/>
              </a:lnSpc>
              <a:spcAft>
                <a:spcPct val="30000"/>
              </a:spcAft>
              <a:buClr>
                <a:srgbClr val="99CC00"/>
              </a:buClr>
              <a:buSzPct val="70000"/>
              <a:buFont typeface="Wingdings" panose="05000000000000000000" pitchFamily="2" charset="2"/>
              <a:buNone/>
              <a:defRPr/>
            </a:pPr>
            <a:r>
              <a:rPr lang="en-US" altLang="zh-CN" sz="2800" dirty="0">
                <a:solidFill>
                  <a:schemeClr val="bg1">
                    <a:lumMod val="75000"/>
                  </a:schemeClr>
                </a:solidFill>
                <a:latin typeface="华文细黑" panose="02010600040101010101" pitchFamily="2" charset="-122"/>
                <a:ea typeface="华文细黑" panose="02010600040101010101" pitchFamily="2" charset="-122"/>
                <a:cs typeface="Times New Roman" panose="02020603050405020304" pitchFamily="18" charset="0"/>
              </a:rPr>
              <a:t>5.3</a:t>
            </a:r>
            <a:endParaRPr lang="zh-CN" altLang="en-US" sz="2800" dirty="0">
              <a:solidFill>
                <a:schemeClr val="bg1">
                  <a:lumMod val="75000"/>
                </a:schemeClr>
              </a:solidFill>
              <a:latin typeface="华文细黑" panose="02010600040101010101" pitchFamily="2" charset="-122"/>
              <a:ea typeface="华文细黑" panose="02010600040101010101" pitchFamily="2" charset="-122"/>
              <a:cs typeface="Times New Roman" panose="02020603050405020304" pitchFamily="18" charset="0"/>
            </a:endParaRPr>
          </a:p>
        </p:txBody>
      </p:sp>
      <p:sp>
        <p:nvSpPr>
          <p:cNvPr id="20" name="MH_Others_3"/>
          <p:cNvSpPr/>
          <p:nvPr>
            <p:custDataLst>
              <p:tags r:id="rId10"/>
            </p:custDataLst>
          </p:nvPr>
        </p:nvSpPr>
        <p:spPr>
          <a:xfrm>
            <a:off x="1479550" y="4561508"/>
            <a:ext cx="311150" cy="492125"/>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algn="ctr">
              <a:lnSpc>
                <a:spcPct val="120000"/>
              </a:lnSpc>
              <a:spcAft>
                <a:spcPct val="30000"/>
              </a:spcAft>
              <a:buClr>
                <a:srgbClr val="99CC00"/>
              </a:buClr>
              <a:buSzPct val="70000"/>
              <a:buFont typeface="Wingdings" panose="05000000000000000000" pitchFamily="2" charset="2"/>
              <a:buNone/>
              <a:defRPr/>
            </a:pPr>
            <a:endParaRPr lang="zh-CN" altLang="en-US" sz="1400">
              <a:latin typeface="华文细黑" panose="02010600040101010101" pitchFamily="2" charset="-122"/>
              <a:ea typeface="华文细黑" panose="02010600040101010101" pitchFamily="2" charset="-122"/>
            </a:endParaRPr>
          </a:p>
        </p:txBody>
      </p:sp>
      <p:sp>
        <p:nvSpPr>
          <p:cNvPr id="21" name="MH_Entry_3"/>
          <p:cNvSpPr/>
          <p:nvPr>
            <p:custDataLst>
              <p:tags r:id="rId11"/>
            </p:custDataLst>
          </p:nvPr>
        </p:nvSpPr>
        <p:spPr>
          <a:xfrm>
            <a:off x="1568450" y="4509120"/>
            <a:ext cx="6007100" cy="647700"/>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tIns="0" rIns="0" bIns="0" anchor="ctr">
            <a:norm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spcAft>
                <a:spcPct val="30000"/>
              </a:spcAft>
              <a:buClr>
                <a:srgbClr val="99CC00"/>
              </a:buClr>
              <a:buSzPct val="70000"/>
              <a:buFont typeface="Wingdings" panose="05000000000000000000" pitchFamily="2" charset="2"/>
              <a:buNone/>
              <a:defRPr/>
            </a:pPr>
            <a:r>
              <a:rPr lang="zh-CN" altLang="en-US" sz="2800" b="1" dirty="0">
                <a:solidFill>
                  <a:schemeClr val="bg1"/>
                </a:solidFill>
                <a:latin typeface="黑体" panose="02010609060101010101" pitchFamily="49" charset="-122"/>
                <a:ea typeface="黑体" panose="02010609060101010101" pitchFamily="49" charset="-122"/>
              </a:rPr>
              <a:t>对抗搜索</a:t>
            </a:r>
          </a:p>
        </p:txBody>
      </p:sp>
      <p:sp>
        <p:nvSpPr>
          <p:cNvPr id="22" name="MH_Number_3"/>
          <p:cNvSpPr/>
          <p:nvPr>
            <p:custDataLst>
              <p:tags r:id="rId12"/>
            </p:custDataLst>
          </p:nvPr>
        </p:nvSpPr>
        <p:spPr>
          <a:xfrm>
            <a:off x="1745246" y="4561508"/>
            <a:ext cx="595313" cy="544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lnSpc>
                <a:spcPct val="120000"/>
              </a:lnSpc>
              <a:spcAft>
                <a:spcPct val="30000"/>
              </a:spcAft>
              <a:buClr>
                <a:srgbClr val="99CC00"/>
              </a:buClr>
              <a:buSzPct val="70000"/>
              <a:buFont typeface="Wingdings" panose="05000000000000000000" pitchFamily="2" charset="2"/>
              <a:buNone/>
              <a:defRPr/>
            </a:pPr>
            <a:r>
              <a:rPr lang="en-US" altLang="zh-CN" sz="2800" dirty="0">
                <a:solidFill>
                  <a:schemeClr val="bg1">
                    <a:lumMod val="75000"/>
                  </a:schemeClr>
                </a:solidFill>
                <a:latin typeface="华文细黑" panose="02010600040101010101" pitchFamily="2" charset="-122"/>
                <a:ea typeface="华文细黑" panose="02010600040101010101" pitchFamily="2" charset="-122"/>
                <a:cs typeface="Times New Roman" panose="02020603050405020304" pitchFamily="18" charset="0"/>
              </a:rPr>
              <a:t>5.4</a:t>
            </a:r>
            <a:endParaRPr lang="zh-CN" altLang="en-US" sz="2800" dirty="0">
              <a:solidFill>
                <a:schemeClr val="bg1">
                  <a:lumMod val="75000"/>
                </a:schemeClr>
              </a:solidFill>
              <a:latin typeface="华文细黑" panose="02010600040101010101" pitchFamily="2" charset="-122"/>
              <a:ea typeface="华文细黑" panose="02010600040101010101" pitchFamily="2" charset="-122"/>
              <a:cs typeface="Times New Roman" panose="02020603050405020304" pitchFamily="18" charset="0"/>
            </a:endParaRPr>
          </a:p>
        </p:txBody>
      </p:sp>
      <p:sp>
        <p:nvSpPr>
          <p:cNvPr id="2" name="MH_Others_3">
            <a:extLst>
              <a:ext uri="{FF2B5EF4-FFF2-40B4-BE49-F238E27FC236}">
                <a16:creationId xmlns:a16="http://schemas.microsoft.com/office/drawing/2014/main" id="{B11E618B-3240-4BBD-AD3B-5C1818C2AB3D}"/>
              </a:ext>
            </a:extLst>
          </p:cNvPr>
          <p:cNvSpPr/>
          <p:nvPr>
            <p:custDataLst>
              <p:tags r:id="rId13"/>
            </p:custDataLst>
          </p:nvPr>
        </p:nvSpPr>
        <p:spPr>
          <a:xfrm>
            <a:off x="1479550" y="5513764"/>
            <a:ext cx="311150" cy="492125"/>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algn="ctr">
              <a:lnSpc>
                <a:spcPct val="120000"/>
              </a:lnSpc>
              <a:spcAft>
                <a:spcPct val="30000"/>
              </a:spcAft>
              <a:buClr>
                <a:srgbClr val="99CC00"/>
              </a:buClr>
              <a:buSzPct val="70000"/>
              <a:buFont typeface="Wingdings" panose="05000000000000000000" pitchFamily="2" charset="2"/>
              <a:buNone/>
              <a:defRPr/>
            </a:pPr>
            <a:endParaRPr lang="zh-CN" altLang="en-US" sz="1400">
              <a:latin typeface="华文细黑" panose="02010600040101010101" pitchFamily="2" charset="-122"/>
              <a:ea typeface="华文细黑" panose="02010600040101010101" pitchFamily="2" charset="-122"/>
            </a:endParaRPr>
          </a:p>
        </p:txBody>
      </p:sp>
      <p:sp>
        <p:nvSpPr>
          <p:cNvPr id="3" name="MH_Entry_3">
            <a:extLst>
              <a:ext uri="{FF2B5EF4-FFF2-40B4-BE49-F238E27FC236}">
                <a16:creationId xmlns:a16="http://schemas.microsoft.com/office/drawing/2014/main" id="{17040F8E-752F-4496-BADC-289CF4D54AF7}"/>
              </a:ext>
            </a:extLst>
          </p:cNvPr>
          <p:cNvSpPr/>
          <p:nvPr>
            <p:custDataLst>
              <p:tags r:id="rId14"/>
            </p:custDataLst>
          </p:nvPr>
        </p:nvSpPr>
        <p:spPr>
          <a:xfrm>
            <a:off x="1568450" y="5461376"/>
            <a:ext cx="6007100" cy="647700"/>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tIns="0" rIns="0" bIns="0" anchor="ctr">
            <a:norm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spcAft>
                <a:spcPct val="30000"/>
              </a:spcAft>
              <a:buClr>
                <a:srgbClr val="99CC00"/>
              </a:buClr>
              <a:buSzPct val="70000"/>
              <a:buFont typeface="Wingdings" panose="05000000000000000000" pitchFamily="2" charset="2"/>
              <a:buNone/>
              <a:defRPr/>
            </a:pPr>
            <a:r>
              <a:rPr lang="zh-CN" altLang="en-US" sz="2800" b="1" dirty="0">
                <a:solidFill>
                  <a:schemeClr val="bg1"/>
                </a:solidFill>
                <a:latin typeface="黑体" panose="02010609060101010101" pitchFamily="49" charset="-122"/>
                <a:ea typeface="黑体" panose="02010609060101010101" pitchFamily="49" charset="-122"/>
              </a:rPr>
              <a:t>蒙特卡洛树搜索</a:t>
            </a:r>
          </a:p>
        </p:txBody>
      </p:sp>
      <p:sp>
        <p:nvSpPr>
          <p:cNvPr id="6" name="MH_Number_3">
            <a:extLst>
              <a:ext uri="{FF2B5EF4-FFF2-40B4-BE49-F238E27FC236}">
                <a16:creationId xmlns:a16="http://schemas.microsoft.com/office/drawing/2014/main" id="{5DF83D53-A0D6-45B9-803E-B0B311D6A326}"/>
              </a:ext>
            </a:extLst>
          </p:cNvPr>
          <p:cNvSpPr/>
          <p:nvPr>
            <p:custDataLst>
              <p:tags r:id="rId15"/>
            </p:custDataLst>
          </p:nvPr>
        </p:nvSpPr>
        <p:spPr>
          <a:xfrm>
            <a:off x="1745246" y="5512969"/>
            <a:ext cx="595313" cy="544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lnSpc>
                <a:spcPct val="120000"/>
              </a:lnSpc>
              <a:spcAft>
                <a:spcPct val="30000"/>
              </a:spcAft>
              <a:buClr>
                <a:srgbClr val="99CC00"/>
              </a:buClr>
              <a:buSzPct val="70000"/>
              <a:buFont typeface="Wingdings" panose="05000000000000000000" pitchFamily="2" charset="2"/>
              <a:buNone/>
              <a:defRPr/>
            </a:pPr>
            <a:r>
              <a:rPr lang="en-US" altLang="zh-CN" sz="2800" dirty="0">
                <a:solidFill>
                  <a:schemeClr val="bg1">
                    <a:lumMod val="75000"/>
                  </a:schemeClr>
                </a:solidFill>
                <a:latin typeface="华文细黑" panose="02010600040101010101" pitchFamily="2" charset="-122"/>
                <a:ea typeface="华文细黑" panose="02010600040101010101" pitchFamily="2" charset="-122"/>
                <a:cs typeface="Times New Roman" panose="02020603050405020304" pitchFamily="18" charset="0"/>
              </a:rPr>
              <a:t>5.5</a:t>
            </a:r>
            <a:endParaRPr lang="zh-CN" altLang="en-US" sz="2800" dirty="0">
              <a:solidFill>
                <a:schemeClr val="bg1">
                  <a:lumMod val="75000"/>
                </a:schemeClr>
              </a:solidFill>
              <a:latin typeface="华文细黑" panose="02010600040101010101" pitchFamily="2" charset="-122"/>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822352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defTabSz="685800">
              <a:defRPr/>
            </a:pPr>
            <a:fld id="{C9728943-09E1-4583-B427-1856C283FC56}" type="slidenum">
              <a:rPr lang="zh-CN" altLang="en-US" smtClean="0">
                <a:solidFill>
                  <a:prstClr val="black">
                    <a:tint val="75000"/>
                  </a:prstClr>
                </a:solidFill>
              </a:rPr>
              <a:t>12</a:t>
            </a:fld>
            <a:endParaRPr lang="zh-CN" altLang="en-US">
              <a:solidFill>
                <a:prstClr val="black">
                  <a:tint val="75000"/>
                </a:prstClr>
              </a:solidFill>
            </a:endParaRPr>
          </a:p>
        </p:txBody>
      </p:sp>
      <p:sp>
        <p:nvSpPr>
          <p:cNvPr id="20" name="标题 1"/>
          <p:cNvSpPr>
            <a:spLocks noGrp="1"/>
          </p:cNvSpPr>
          <p:nvPr>
            <p:ph type="title"/>
          </p:nvPr>
        </p:nvSpPr>
        <p:spPr>
          <a:xfrm>
            <a:off x="129600" y="137478"/>
            <a:ext cx="8640960" cy="566266"/>
          </a:xfrm>
        </p:spPr>
        <p:txBody>
          <a:bodyPr/>
          <a:lstStyle/>
          <a:p>
            <a:r>
              <a:rPr lang="en-US" altLang="zh-CN" dirty="0">
                <a:solidFill>
                  <a:srgbClr val="002060"/>
                </a:solidFill>
              </a:rPr>
              <a:t>5.2 </a:t>
            </a:r>
            <a:r>
              <a:rPr lang="zh-CN" altLang="en-US" dirty="0">
                <a:solidFill>
                  <a:srgbClr val="002060"/>
                </a:solidFill>
              </a:rPr>
              <a:t>状态空间盲目搜索</a:t>
            </a:r>
          </a:p>
        </p:txBody>
      </p:sp>
      <p:sp>
        <p:nvSpPr>
          <p:cNvPr id="3" name="TextBox 4">
            <a:extLst>
              <a:ext uri="{FF2B5EF4-FFF2-40B4-BE49-F238E27FC236}">
                <a16:creationId xmlns:a16="http://schemas.microsoft.com/office/drawing/2014/main" id="{A1CABD05-9E1F-4704-B935-AF72D2FCFB1A}"/>
              </a:ext>
            </a:extLst>
          </p:cNvPr>
          <p:cNvSpPr txBox="1"/>
          <p:nvPr/>
        </p:nvSpPr>
        <p:spPr>
          <a:xfrm>
            <a:off x="386463" y="1268760"/>
            <a:ext cx="8384097" cy="1435136"/>
          </a:xfrm>
          <a:prstGeom prst="rect">
            <a:avLst/>
          </a:prstGeom>
          <a:noFill/>
        </p:spPr>
        <p:txBody>
          <a:bodyPr wrap="square" rtlCol="0">
            <a:spAutoFit/>
          </a:bodyPr>
          <a:lstStyle/>
          <a:p>
            <a:pPr algn="just">
              <a:lnSpc>
                <a:spcPct val="125000"/>
              </a:lnSpc>
            </a:pPr>
            <a:r>
              <a:rPr lang="zh-CN" altLang="en-US" sz="2400" b="1" dirty="0">
                <a:latin typeface="微软雅黑" panose="020B0503020204020204" pitchFamily="34" charset="-122"/>
                <a:ea typeface="微软雅黑" panose="020B0503020204020204" pitchFamily="34" charset="-122"/>
              </a:rPr>
              <a:t>       盲目搜索也称</a:t>
            </a:r>
            <a:r>
              <a:rPr lang="zh-CN" altLang="en-US" sz="2400" b="1" dirty="0">
                <a:solidFill>
                  <a:srgbClr val="0000FF"/>
                </a:solidFill>
                <a:latin typeface="微软雅黑" panose="020B0503020204020204" pitchFamily="34" charset="-122"/>
                <a:ea typeface="微软雅黑" panose="020B0503020204020204" pitchFamily="34" charset="-122"/>
              </a:rPr>
              <a:t>无信息搜索</a:t>
            </a:r>
            <a:r>
              <a:rPr lang="zh-CN" altLang="en-US" sz="2400" b="1" dirty="0">
                <a:latin typeface="微软雅黑" panose="020B0503020204020204" pitchFamily="34" charset="-122"/>
                <a:ea typeface="微软雅黑" panose="020B0503020204020204" pitchFamily="34" charset="-122"/>
              </a:rPr>
              <a:t>，它包括宽度优先搜索、深度优先搜索、深度受限搜索和双向搜索等。</a:t>
            </a:r>
            <a:r>
              <a:rPr lang="zh-CN" altLang="en-US" sz="2400" b="1" dirty="0">
                <a:solidFill>
                  <a:srgbClr val="0000FF"/>
                </a:solidFill>
                <a:latin typeface="微软雅黑" panose="020B0503020204020204" pitchFamily="34" charset="-122"/>
                <a:ea typeface="微软雅黑" panose="020B0503020204020204" pitchFamily="34" charset="-122"/>
              </a:rPr>
              <a:t>盲目搜索只适用于求解比较简单的问题。</a:t>
            </a:r>
          </a:p>
        </p:txBody>
      </p:sp>
      <p:sp>
        <p:nvSpPr>
          <p:cNvPr id="2" name="矩形 1">
            <a:extLst>
              <a:ext uri="{FF2B5EF4-FFF2-40B4-BE49-F238E27FC236}">
                <a16:creationId xmlns:a16="http://schemas.microsoft.com/office/drawing/2014/main" id="{A8FE0215-C195-428D-8920-9438FCB7BF51}"/>
              </a:ext>
            </a:extLst>
          </p:cNvPr>
          <p:cNvSpPr/>
          <p:nvPr/>
        </p:nvSpPr>
        <p:spPr>
          <a:xfrm>
            <a:off x="129600" y="2935975"/>
            <a:ext cx="2536583" cy="4328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Ø"/>
            </a:pPr>
            <a:r>
              <a:rPr lang="zh-CN" altLang="en-US" sz="2400" b="1" dirty="0">
                <a:latin typeface="黑体" panose="02010609060101010101" pitchFamily="49" charset="-122"/>
                <a:ea typeface="黑体" panose="02010609060101010101" pitchFamily="49" charset="-122"/>
              </a:rPr>
              <a:t>宽度优先搜索</a:t>
            </a:r>
            <a:endParaRPr lang="en-US" altLang="zh-CN" sz="2400" b="1" dirty="0">
              <a:latin typeface="黑体" panose="02010609060101010101" pitchFamily="49" charset="-122"/>
              <a:ea typeface="黑体" panose="02010609060101010101" pitchFamily="49" charset="-122"/>
            </a:endParaRPr>
          </a:p>
        </p:txBody>
      </p:sp>
      <p:sp>
        <p:nvSpPr>
          <p:cNvPr id="5" name="TextBox 4">
            <a:extLst>
              <a:ext uri="{FF2B5EF4-FFF2-40B4-BE49-F238E27FC236}">
                <a16:creationId xmlns:a16="http://schemas.microsoft.com/office/drawing/2014/main" id="{C1898578-E962-4340-AD17-3680FCA5F97F}"/>
              </a:ext>
            </a:extLst>
          </p:cNvPr>
          <p:cNvSpPr txBox="1"/>
          <p:nvPr/>
        </p:nvSpPr>
        <p:spPr>
          <a:xfrm>
            <a:off x="251520" y="3526061"/>
            <a:ext cx="5256584" cy="2706510"/>
          </a:xfrm>
          <a:prstGeom prst="rect">
            <a:avLst/>
          </a:prstGeom>
          <a:noFill/>
        </p:spPr>
        <p:txBody>
          <a:bodyPr wrap="square" rtlCol="0">
            <a:spAutoFit/>
          </a:bodyPr>
          <a:lstStyle/>
          <a:p>
            <a:pPr algn="just">
              <a:lnSpc>
                <a:spcPct val="125000"/>
              </a:lnSpc>
            </a:pPr>
            <a:r>
              <a:rPr lang="zh-CN" altLang="en-US" sz="2300" b="1" dirty="0">
                <a:latin typeface="微软雅黑" panose="020B0503020204020204" pitchFamily="34" charset="-122"/>
                <a:ea typeface="微软雅黑" panose="020B0503020204020204" pitchFamily="34" charset="-122"/>
              </a:rPr>
              <a:t>     </a:t>
            </a:r>
            <a:r>
              <a:rPr lang="zh-CN" altLang="en-US" sz="2300" dirty="0">
                <a:latin typeface="微软雅黑" panose="020B0503020204020204" pitchFamily="34" charset="-122"/>
                <a:ea typeface="微软雅黑" panose="020B0503020204020204" pitchFamily="34" charset="-122"/>
              </a:rPr>
              <a:t>宽度优先搜索是</a:t>
            </a:r>
            <a:r>
              <a:rPr lang="zh-CN" altLang="en-US" sz="2300" b="1" dirty="0">
                <a:solidFill>
                  <a:srgbClr val="0000FF"/>
                </a:solidFill>
                <a:latin typeface="微软雅黑" panose="020B0503020204020204" pitchFamily="34" charset="-122"/>
                <a:ea typeface="微软雅黑" panose="020B0503020204020204" pitchFamily="34" charset="-122"/>
              </a:rPr>
              <a:t>简单搜索策略</a:t>
            </a:r>
            <a:r>
              <a:rPr lang="zh-CN" altLang="en-US" sz="2300" dirty="0">
                <a:latin typeface="微软雅黑" panose="020B0503020204020204" pitchFamily="34" charset="-122"/>
                <a:ea typeface="微软雅黑" panose="020B0503020204020204" pitchFamily="34" charset="-122"/>
              </a:rPr>
              <a:t>，先扩展根结点，接着扩展根结点的所有后继，然后再扩展它们的后继，依此类推。一般地，在下一层的任何结点扩展之前，搜索树上本层深度的所有结点都应该已经扩展过。</a:t>
            </a:r>
          </a:p>
        </p:txBody>
      </p:sp>
      <p:pic>
        <p:nvPicPr>
          <p:cNvPr id="7" name="图片 6">
            <a:extLst>
              <a:ext uri="{FF2B5EF4-FFF2-40B4-BE49-F238E27FC236}">
                <a16:creationId xmlns:a16="http://schemas.microsoft.com/office/drawing/2014/main" id="{B250ECAE-E5E1-4F09-9B7A-550246031CFA}"/>
              </a:ext>
            </a:extLst>
          </p:cNvPr>
          <p:cNvPicPr>
            <a:picLocks noChangeAspect="1"/>
          </p:cNvPicPr>
          <p:nvPr/>
        </p:nvPicPr>
        <p:blipFill>
          <a:blip r:embed="rId3"/>
          <a:stretch>
            <a:fillRect/>
          </a:stretch>
        </p:blipFill>
        <p:spPr>
          <a:xfrm>
            <a:off x="5648715" y="3134908"/>
            <a:ext cx="3365685" cy="3141305"/>
          </a:xfrm>
          <a:prstGeom prst="rect">
            <a:avLst/>
          </a:prstGeom>
        </p:spPr>
      </p:pic>
    </p:spTree>
    <p:extLst>
      <p:ext uri="{BB962C8B-B14F-4D97-AF65-F5344CB8AC3E}">
        <p14:creationId xmlns:p14="http://schemas.microsoft.com/office/powerpoint/2010/main" val="74816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defTabSz="685800">
              <a:defRPr/>
            </a:pPr>
            <a:fld id="{C9728943-09E1-4583-B427-1856C283FC56}" type="slidenum">
              <a:rPr lang="zh-CN" altLang="en-US" smtClean="0">
                <a:solidFill>
                  <a:prstClr val="black">
                    <a:tint val="75000"/>
                  </a:prstClr>
                </a:solidFill>
              </a:rPr>
              <a:t>13</a:t>
            </a:fld>
            <a:endParaRPr lang="zh-CN" altLang="en-US">
              <a:solidFill>
                <a:prstClr val="black">
                  <a:tint val="75000"/>
                </a:prstClr>
              </a:solidFill>
            </a:endParaRPr>
          </a:p>
        </p:txBody>
      </p:sp>
      <p:sp>
        <p:nvSpPr>
          <p:cNvPr id="20" name="标题 1"/>
          <p:cNvSpPr>
            <a:spLocks noGrp="1"/>
          </p:cNvSpPr>
          <p:nvPr>
            <p:ph type="title"/>
          </p:nvPr>
        </p:nvSpPr>
        <p:spPr>
          <a:xfrm>
            <a:off x="129600" y="137478"/>
            <a:ext cx="8640960" cy="566266"/>
          </a:xfrm>
        </p:spPr>
        <p:txBody>
          <a:bodyPr/>
          <a:lstStyle/>
          <a:p>
            <a:r>
              <a:rPr lang="en-US" altLang="zh-CN" dirty="0">
                <a:solidFill>
                  <a:srgbClr val="002060"/>
                </a:solidFill>
              </a:rPr>
              <a:t>5.2 </a:t>
            </a:r>
            <a:r>
              <a:rPr lang="zh-CN" altLang="en-US" dirty="0">
                <a:solidFill>
                  <a:srgbClr val="002060"/>
                </a:solidFill>
              </a:rPr>
              <a:t>状态空间盲目搜索</a:t>
            </a:r>
          </a:p>
        </p:txBody>
      </p:sp>
      <p:sp>
        <p:nvSpPr>
          <p:cNvPr id="2" name="矩形 1">
            <a:extLst>
              <a:ext uri="{FF2B5EF4-FFF2-40B4-BE49-F238E27FC236}">
                <a16:creationId xmlns:a16="http://schemas.microsoft.com/office/drawing/2014/main" id="{A8FE0215-C195-428D-8920-9438FCB7BF51}"/>
              </a:ext>
            </a:extLst>
          </p:cNvPr>
          <p:cNvSpPr/>
          <p:nvPr/>
        </p:nvSpPr>
        <p:spPr>
          <a:xfrm>
            <a:off x="129600" y="1443899"/>
            <a:ext cx="2536583" cy="4328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Ø"/>
            </a:pPr>
            <a:r>
              <a:rPr lang="zh-CN" altLang="en-US" sz="2400" b="1" dirty="0">
                <a:latin typeface="黑体" panose="02010609060101010101" pitchFamily="49" charset="-122"/>
                <a:ea typeface="黑体" panose="02010609060101010101" pitchFamily="49" charset="-122"/>
              </a:rPr>
              <a:t>深度优先搜索</a:t>
            </a:r>
            <a:endParaRPr lang="en-US" altLang="zh-CN" sz="2400" b="1" dirty="0">
              <a:latin typeface="黑体" panose="02010609060101010101" pitchFamily="49" charset="-122"/>
              <a:ea typeface="黑体" panose="02010609060101010101" pitchFamily="49" charset="-122"/>
            </a:endParaRPr>
          </a:p>
        </p:txBody>
      </p:sp>
      <p:sp>
        <p:nvSpPr>
          <p:cNvPr id="5" name="TextBox 4">
            <a:extLst>
              <a:ext uri="{FF2B5EF4-FFF2-40B4-BE49-F238E27FC236}">
                <a16:creationId xmlns:a16="http://schemas.microsoft.com/office/drawing/2014/main" id="{C1898578-E962-4340-AD17-3680FCA5F97F}"/>
              </a:ext>
            </a:extLst>
          </p:cNvPr>
          <p:cNvSpPr txBox="1"/>
          <p:nvPr/>
        </p:nvSpPr>
        <p:spPr>
          <a:xfrm>
            <a:off x="613361" y="1844824"/>
            <a:ext cx="5108963" cy="2057743"/>
          </a:xfrm>
          <a:prstGeom prst="rect">
            <a:avLst/>
          </a:prstGeom>
          <a:noFill/>
        </p:spPr>
        <p:txBody>
          <a:bodyPr wrap="square" rtlCol="0">
            <a:spAutoFit/>
          </a:bodyPr>
          <a:lstStyle/>
          <a:p>
            <a:pPr algn="just">
              <a:lnSpc>
                <a:spcPct val="125000"/>
              </a:lnSpc>
            </a:pPr>
            <a:r>
              <a:rPr lang="zh-CN" altLang="en-US" sz="2400" b="1"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深度优先搜索总是</a:t>
            </a:r>
            <a:r>
              <a:rPr lang="zh-CN" altLang="en-US" sz="2000" b="1" dirty="0">
                <a:solidFill>
                  <a:srgbClr val="0000FF"/>
                </a:solidFill>
                <a:latin typeface="微软雅黑" panose="020B0503020204020204" pitchFamily="34" charset="-122"/>
                <a:ea typeface="微软雅黑" panose="020B0503020204020204" pitchFamily="34" charset="-122"/>
              </a:rPr>
              <a:t>扩展搜索树的当前边缘结点集中最深的结点</a:t>
            </a:r>
            <a:r>
              <a:rPr lang="zh-CN" altLang="en-US" sz="2000" dirty="0">
                <a:latin typeface="微软雅黑" panose="020B0503020204020204" pitchFamily="34" charset="-122"/>
                <a:ea typeface="微软雅黑" panose="020B0503020204020204" pitchFamily="34" charset="-122"/>
              </a:rPr>
              <a:t>。如右图所示，搜索很快推进到搜索树的最深层，那里的结点没有后继。当那些结点扩展完之后，算法回溯到下一个还有未扩展后继的深度稍浅的结点。</a:t>
            </a:r>
          </a:p>
        </p:txBody>
      </p:sp>
      <p:pic>
        <p:nvPicPr>
          <p:cNvPr id="6" name="图片 5">
            <a:extLst>
              <a:ext uri="{FF2B5EF4-FFF2-40B4-BE49-F238E27FC236}">
                <a16:creationId xmlns:a16="http://schemas.microsoft.com/office/drawing/2014/main" id="{EE361E32-8EF1-466C-B6EE-60A12790BBB1}"/>
              </a:ext>
            </a:extLst>
          </p:cNvPr>
          <p:cNvPicPr>
            <a:picLocks noChangeAspect="1"/>
          </p:cNvPicPr>
          <p:nvPr/>
        </p:nvPicPr>
        <p:blipFill>
          <a:blip r:embed="rId3"/>
          <a:stretch>
            <a:fillRect/>
          </a:stretch>
        </p:blipFill>
        <p:spPr>
          <a:xfrm>
            <a:off x="5722325" y="908720"/>
            <a:ext cx="3292075" cy="3634262"/>
          </a:xfrm>
          <a:prstGeom prst="rect">
            <a:avLst/>
          </a:prstGeom>
        </p:spPr>
      </p:pic>
      <p:sp>
        <p:nvSpPr>
          <p:cNvPr id="11" name="矩形 10">
            <a:extLst>
              <a:ext uri="{FF2B5EF4-FFF2-40B4-BE49-F238E27FC236}">
                <a16:creationId xmlns:a16="http://schemas.microsoft.com/office/drawing/2014/main" id="{6F7F2BB8-475D-4617-A109-C716A8B37C07}"/>
              </a:ext>
            </a:extLst>
          </p:cNvPr>
          <p:cNvSpPr/>
          <p:nvPr/>
        </p:nvSpPr>
        <p:spPr>
          <a:xfrm>
            <a:off x="129599" y="4228613"/>
            <a:ext cx="2536583" cy="4328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Ø"/>
            </a:pPr>
            <a:r>
              <a:rPr lang="zh-CN" altLang="en-US" sz="2400" b="1" dirty="0">
                <a:latin typeface="黑体" panose="02010609060101010101" pitchFamily="49" charset="-122"/>
                <a:ea typeface="黑体" panose="02010609060101010101" pitchFamily="49" charset="-122"/>
              </a:rPr>
              <a:t>深度受限搜索</a:t>
            </a:r>
            <a:endParaRPr lang="en-US" altLang="zh-CN" sz="2400" b="1" dirty="0">
              <a:latin typeface="黑体" panose="02010609060101010101" pitchFamily="49" charset="-122"/>
              <a:ea typeface="黑体" panose="02010609060101010101" pitchFamily="49" charset="-122"/>
            </a:endParaRPr>
          </a:p>
        </p:txBody>
      </p:sp>
      <p:sp>
        <p:nvSpPr>
          <p:cNvPr id="15" name="TextBox 4">
            <a:extLst>
              <a:ext uri="{FF2B5EF4-FFF2-40B4-BE49-F238E27FC236}">
                <a16:creationId xmlns:a16="http://schemas.microsoft.com/office/drawing/2014/main" id="{CF9F6B1D-1DE7-4CBA-A6A9-5DFFDB1C1116}"/>
              </a:ext>
            </a:extLst>
          </p:cNvPr>
          <p:cNvSpPr txBox="1"/>
          <p:nvPr/>
        </p:nvSpPr>
        <p:spPr>
          <a:xfrm>
            <a:off x="613361" y="4660979"/>
            <a:ext cx="8279813" cy="1288301"/>
          </a:xfrm>
          <a:prstGeom prst="rect">
            <a:avLst/>
          </a:prstGeom>
          <a:noFill/>
        </p:spPr>
        <p:txBody>
          <a:bodyPr wrap="square" rtlCol="0">
            <a:spAutoFit/>
          </a:bodyPr>
          <a:lstStyle/>
          <a:p>
            <a:pPr algn="just">
              <a:lnSpc>
                <a:spcPct val="125000"/>
              </a:lnSpc>
            </a:pPr>
            <a:r>
              <a:rPr lang="zh-CN" altLang="en-US" sz="2400" b="1"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在无限状态空间中，深度优先搜索会失败，这个问题可以通过对深度优先搜索设置界限阈值来避免。即是说，深度为界限阈值的结点被当作没有后继对待，这种方法称为深度受限搜索。</a:t>
            </a:r>
          </a:p>
        </p:txBody>
      </p:sp>
    </p:spTree>
    <p:extLst>
      <p:ext uri="{BB962C8B-B14F-4D97-AF65-F5344CB8AC3E}">
        <p14:creationId xmlns:p14="http://schemas.microsoft.com/office/powerpoint/2010/main" val="11808201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defTabSz="685800">
              <a:defRPr/>
            </a:pPr>
            <a:fld id="{C9728943-09E1-4583-B427-1856C283FC56}" type="slidenum">
              <a:rPr lang="zh-CN" altLang="en-US" smtClean="0">
                <a:solidFill>
                  <a:prstClr val="black">
                    <a:tint val="75000"/>
                  </a:prstClr>
                </a:solidFill>
              </a:rPr>
              <a:t>14</a:t>
            </a:fld>
            <a:endParaRPr lang="zh-CN" altLang="en-US">
              <a:solidFill>
                <a:prstClr val="black">
                  <a:tint val="75000"/>
                </a:prstClr>
              </a:solidFill>
            </a:endParaRPr>
          </a:p>
        </p:txBody>
      </p:sp>
      <p:sp>
        <p:nvSpPr>
          <p:cNvPr id="20" name="标题 1"/>
          <p:cNvSpPr>
            <a:spLocks noGrp="1"/>
          </p:cNvSpPr>
          <p:nvPr>
            <p:ph type="title"/>
          </p:nvPr>
        </p:nvSpPr>
        <p:spPr>
          <a:xfrm>
            <a:off x="129600" y="137478"/>
            <a:ext cx="8640960" cy="566266"/>
          </a:xfrm>
        </p:spPr>
        <p:txBody>
          <a:bodyPr/>
          <a:lstStyle/>
          <a:p>
            <a:r>
              <a:rPr lang="en-US" altLang="zh-CN" dirty="0">
                <a:solidFill>
                  <a:srgbClr val="002060"/>
                </a:solidFill>
              </a:rPr>
              <a:t>5.2 </a:t>
            </a:r>
            <a:r>
              <a:rPr lang="zh-CN" altLang="en-US" dirty="0">
                <a:solidFill>
                  <a:srgbClr val="002060"/>
                </a:solidFill>
              </a:rPr>
              <a:t>状态空间盲目搜索</a:t>
            </a:r>
          </a:p>
        </p:txBody>
      </p:sp>
      <p:sp>
        <p:nvSpPr>
          <p:cNvPr id="2" name="矩形 1">
            <a:extLst>
              <a:ext uri="{FF2B5EF4-FFF2-40B4-BE49-F238E27FC236}">
                <a16:creationId xmlns:a16="http://schemas.microsoft.com/office/drawing/2014/main" id="{A8FE0215-C195-428D-8920-9438FCB7BF51}"/>
              </a:ext>
            </a:extLst>
          </p:cNvPr>
          <p:cNvSpPr/>
          <p:nvPr/>
        </p:nvSpPr>
        <p:spPr>
          <a:xfrm>
            <a:off x="129600" y="1443899"/>
            <a:ext cx="2536583" cy="4328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Ø"/>
            </a:pPr>
            <a:r>
              <a:rPr lang="zh-CN" altLang="en-US" sz="2400" b="1" dirty="0">
                <a:latin typeface="黑体" panose="02010609060101010101" pitchFamily="49" charset="-122"/>
                <a:ea typeface="黑体" panose="02010609060101010101" pitchFamily="49" charset="-122"/>
              </a:rPr>
              <a:t>双向搜索</a:t>
            </a:r>
            <a:endParaRPr lang="en-US" altLang="zh-CN" sz="2400" b="1" dirty="0">
              <a:latin typeface="黑体" panose="02010609060101010101" pitchFamily="49" charset="-122"/>
              <a:ea typeface="黑体" panose="02010609060101010101" pitchFamily="49" charset="-122"/>
            </a:endParaRPr>
          </a:p>
        </p:txBody>
      </p:sp>
      <p:sp>
        <p:nvSpPr>
          <p:cNvPr id="5" name="TextBox 4">
            <a:extLst>
              <a:ext uri="{FF2B5EF4-FFF2-40B4-BE49-F238E27FC236}">
                <a16:creationId xmlns:a16="http://schemas.microsoft.com/office/drawing/2014/main" id="{C1898578-E962-4340-AD17-3680FCA5F97F}"/>
              </a:ext>
            </a:extLst>
          </p:cNvPr>
          <p:cNvSpPr txBox="1"/>
          <p:nvPr/>
        </p:nvSpPr>
        <p:spPr>
          <a:xfrm>
            <a:off x="613362" y="1955375"/>
            <a:ext cx="8530638" cy="753220"/>
          </a:xfrm>
          <a:prstGeom prst="rect">
            <a:avLst/>
          </a:prstGeom>
          <a:noFill/>
        </p:spPr>
        <p:txBody>
          <a:bodyPr wrap="square" rtlCol="0">
            <a:spAutoFit/>
          </a:bodyPr>
          <a:lstStyle/>
          <a:p>
            <a:pPr algn="just">
              <a:lnSpc>
                <a:spcPct val="125000"/>
              </a:lnSpc>
            </a:pPr>
            <a:r>
              <a:rPr lang="zh-CN" altLang="en-US" b="1"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双向搜索的思想是同时运行两个搜索，</a:t>
            </a:r>
            <a:r>
              <a:rPr lang="zh-CN" altLang="en-US" b="1" dirty="0">
                <a:solidFill>
                  <a:srgbClr val="0000FF"/>
                </a:solidFill>
                <a:latin typeface="微软雅黑" panose="020B0503020204020204" pitchFamily="34" charset="-122"/>
                <a:ea typeface="微软雅黑" panose="020B0503020204020204" pitchFamily="34" charset="-122"/>
              </a:rPr>
              <a:t>一个从初始状态向前搜索的同时另一个目标状态向后搜索</a:t>
            </a:r>
            <a:r>
              <a:rPr lang="zh-CN" altLang="en-US" dirty="0">
                <a:latin typeface="微软雅黑" panose="020B0503020204020204" pitchFamily="34" charset="-122"/>
                <a:ea typeface="微软雅黑" panose="020B0503020204020204" pitchFamily="34" charset="-122"/>
              </a:rPr>
              <a:t>，希望它们在</a:t>
            </a:r>
            <a:r>
              <a:rPr lang="zh-CN" altLang="en-US" b="1" dirty="0">
                <a:solidFill>
                  <a:srgbClr val="0000FF"/>
                </a:solidFill>
                <a:latin typeface="微软雅黑" panose="020B0503020204020204" pitchFamily="34" charset="-122"/>
                <a:ea typeface="微软雅黑" panose="020B0503020204020204" pitchFamily="34" charset="-122"/>
              </a:rPr>
              <a:t>中间某点相遇</a:t>
            </a:r>
            <a:r>
              <a:rPr lang="zh-CN" altLang="en-US" dirty="0">
                <a:latin typeface="微软雅黑" panose="020B0503020204020204" pitchFamily="34" charset="-122"/>
                <a:ea typeface="微软雅黑" panose="020B0503020204020204" pitchFamily="34" charset="-122"/>
              </a:rPr>
              <a:t>，此时搜索终止。</a:t>
            </a:r>
          </a:p>
        </p:txBody>
      </p:sp>
      <p:pic>
        <p:nvPicPr>
          <p:cNvPr id="7" name="图片 6">
            <a:extLst>
              <a:ext uri="{FF2B5EF4-FFF2-40B4-BE49-F238E27FC236}">
                <a16:creationId xmlns:a16="http://schemas.microsoft.com/office/drawing/2014/main" id="{D36C3D25-68EB-4A18-8F8E-02FB9C38E9E9}"/>
              </a:ext>
            </a:extLst>
          </p:cNvPr>
          <p:cNvPicPr>
            <a:picLocks noChangeAspect="1"/>
          </p:cNvPicPr>
          <p:nvPr/>
        </p:nvPicPr>
        <p:blipFill rotWithShape="1">
          <a:blip r:embed="rId3"/>
          <a:srcRect l="7520" r="8754" b="15048"/>
          <a:stretch/>
        </p:blipFill>
        <p:spPr>
          <a:xfrm>
            <a:off x="1475656" y="3574588"/>
            <a:ext cx="6034739" cy="2945309"/>
          </a:xfrm>
          <a:prstGeom prst="rect">
            <a:avLst/>
          </a:prstGeom>
          <a:ln>
            <a:solidFill>
              <a:schemeClr val="tx1"/>
            </a:solidFill>
          </a:ln>
        </p:spPr>
      </p:pic>
      <p:sp>
        <p:nvSpPr>
          <p:cNvPr id="8" name="TextBox 4">
            <a:extLst>
              <a:ext uri="{FF2B5EF4-FFF2-40B4-BE49-F238E27FC236}">
                <a16:creationId xmlns:a16="http://schemas.microsoft.com/office/drawing/2014/main" id="{B74585C9-6807-4AAE-86B0-22F89C22022B}"/>
              </a:ext>
            </a:extLst>
          </p:cNvPr>
          <p:cNvSpPr txBox="1"/>
          <p:nvPr/>
        </p:nvSpPr>
        <p:spPr>
          <a:xfrm>
            <a:off x="2177995" y="6373577"/>
            <a:ext cx="4635934" cy="511807"/>
          </a:xfrm>
          <a:prstGeom prst="rect">
            <a:avLst/>
          </a:prstGeom>
          <a:noFill/>
        </p:spPr>
        <p:txBody>
          <a:bodyPr wrap="square" rtlCol="0">
            <a:spAutoFit/>
          </a:bodyPr>
          <a:lstStyle/>
          <a:p>
            <a:pPr algn="ctr">
              <a:lnSpc>
                <a:spcPct val="125000"/>
              </a:lnSpc>
            </a:pPr>
            <a:r>
              <a:rPr lang="zh-CN" altLang="en-US" sz="2400" b="1"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即将成功的双向搜索示意图</a:t>
            </a:r>
          </a:p>
        </p:txBody>
      </p:sp>
      <p:sp>
        <p:nvSpPr>
          <p:cNvPr id="16" name="TextBox 4">
            <a:extLst>
              <a:ext uri="{FF2B5EF4-FFF2-40B4-BE49-F238E27FC236}">
                <a16:creationId xmlns:a16="http://schemas.microsoft.com/office/drawing/2014/main" id="{A423181F-A17F-4825-9C24-D074DD1EE51E}"/>
              </a:ext>
            </a:extLst>
          </p:cNvPr>
          <p:cNvSpPr txBox="1"/>
          <p:nvPr/>
        </p:nvSpPr>
        <p:spPr>
          <a:xfrm>
            <a:off x="613363" y="2727645"/>
            <a:ext cx="8530637" cy="753220"/>
          </a:xfrm>
          <a:prstGeom prst="rect">
            <a:avLst/>
          </a:prstGeom>
          <a:noFill/>
        </p:spPr>
        <p:txBody>
          <a:bodyPr wrap="square" rtlCol="0">
            <a:spAutoFit/>
          </a:bodyPr>
          <a:lstStyle/>
          <a:p>
            <a:pPr algn="just">
              <a:lnSpc>
                <a:spcPct val="125000"/>
              </a:lnSpc>
            </a:pPr>
            <a:r>
              <a:rPr lang="zh-CN" altLang="en-US" b="1"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双向搜索可以这样实现：目标测试替换为检查两个方向的搜索的边缘结点集是否相交，如果交集不为空就找到了一个解。</a:t>
            </a:r>
          </a:p>
        </p:txBody>
      </p:sp>
    </p:spTree>
    <p:extLst>
      <p:ext uri="{BB962C8B-B14F-4D97-AF65-F5344CB8AC3E}">
        <p14:creationId xmlns:p14="http://schemas.microsoft.com/office/powerpoint/2010/main" val="3929394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p:cNvSpPr>
          <p:nvPr>
            <p:ph type="title"/>
          </p:nvPr>
        </p:nvSpPr>
        <p:spPr>
          <a:xfrm>
            <a:off x="129600" y="137478"/>
            <a:ext cx="8640960" cy="566266"/>
          </a:xfrm>
        </p:spPr>
        <p:txBody>
          <a:bodyPr/>
          <a:lstStyle/>
          <a:p>
            <a:r>
              <a:rPr lang="zh-CN" altLang="en-US" dirty="0">
                <a:solidFill>
                  <a:srgbClr val="002060"/>
                </a:solidFill>
              </a:rPr>
              <a:t>提 纲</a:t>
            </a:r>
          </a:p>
        </p:txBody>
      </p:sp>
      <p:sp>
        <p:nvSpPr>
          <p:cNvPr id="4" name="MH_Others_1"/>
          <p:cNvSpPr/>
          <p:nvPr>
            <p:custDataLst>
              <p:tags r:id="rId1"/>
            </p:custDataLst>
          </p:nvPr>
        </p:nvSpPr>
        <p:spPr>
          <a:xfrm>
            <a:off x="1479550" y="1571797"/>
            <a:ext cx="311150" cy="492125"/>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algn="ctr">
              <a:lnSpc>
                <a:spcPct val="120000"/>
              </a:lnSpc>
              <a:spcAft>
                <a:spcPct val="30000"/>
              </a:spcAft>
              <a:buClr>
                <a:srgbClr val="99CC00"/>
              </a:buClr>
              <a:buSzPct val="70000"/>
              <a:buFont typeface="Wingdings" panose="05000000000000000000" pitchFamily="2" charset="2"/>
              <a:buNone/>
              <a:defRPr/>
            </a:pPr>
            <a:endParaRPr lang="zh-CN" altLang="en-US" sz="1400">
              <a:latin typeface="华文细黑" panose="02010600040101010101" pitchFamily="2" charset="-122"/>
              <a:ea typeface="华文细黑" panose="02010600040101010101" pitchFamily="2" charset="-122"/>
            </a:endParaRPr>
          </a:p>
        </p:txBody>
      </p:sp>
      <p:sp>
        <p:nvSpPr>
          <p:cNvPr id="5" name="MH_Others_2"/>
          <p:cNvSpPr/>
          <p:nvPr>
            <p:custDataLst>
              <p:tags r:id="rId2"/>
            </p:custDataLst>
          </p:nvPr>
        </p:nvSpPr>
        <p:spPr>
          <a:xfrm>
            <a:off x="1479550" y="2579210"/>
            <a:ext cx="311150" cy="492125"/>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algn="ctr">
              <a:lnSpc>
                <a:spcPct val="120000"/>
              </a:lnSpc>
              <a:spcAft>
                <a:spcPct val="30000"/>
              </a:spcAft>
              <a:buClr>
                <a:srgbClr val="99CC00"/>
              </a:buClr>
              <a:buSzPct val="70000"/>
              <a:buFont typeface="Wingdings" panose="05000000000000000000" pitchFamily="2" charset="2"/>
              <a:buNone/>
              <a:defRPr/>
            </a:pPr>
            <a:endParaRPr lang="zh-CN" altLang="en-US" sz="1400">
              <a:latin typeface="华文细黑" panose="02010600040101010101" pitchFamily="2" charset="-122"/>
              <a:ea typeface="华文细黑" panose="02010600040101010101" pitchFamily="2" charset="-122"/>
            </a:endParaRPr>
          </a:p>
        </p:txBody>
      </p:sp>
      <p:sp>
        <p:nvSpPr>
          <p:cNvPr id="7" name="MH_Entry_1"/>
          <p:cNvSpPr/>
          <p:nvPr>
            <p:custDataLst>
              <p:tags r:id="rId3"/>
            </p:custDataLst>
          </p:nvPr>
        </p:nvSpPr>
        <p:spPr>
          <a:xfrm>
            <a:off x="1568450" y="1519409"/>
            <a:ext cx="6007100" cy="647700"/>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tIns="0" rIns="0" bIns="0" anchor="ctr">
            <a:norm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spcAft>
                <a:spcPct val="30000"/>
              </a:spcAft>
              <a:buClr>
                <a:srgbClr val="99CC00"/>
              </a:buClr>
              <a:buSzPct val="70000"/>
              <a:buFont typeface="Wingdings" panose="05000000000000000000" pitchFamily="2" charset="2"/>
              <a:buNone/>
              <a:defRPr/>
            </a:pPr>
            <a:r>
              <a:rPr lang="zh-CN" altLang="en-US" sz="2800" b="1" dirty="0">
                <a:solidFill>
                  <a:schemeClr val="bg1"/>
                </a:solidFill>
                <a:latin typeface="黑体" panose="02010609060101010101" pitchFamily="49" charset="-122"/>
                <a:ea typeface="黑体" panose="02010609060101010101" pitchFamily="49" charset="-122"/>
              </a:rPr>
              <a:t>状态空间搜索问题</a:t>
            </a:r>
          </a:p>
        </p:txBody>
      </p:sp>
      <p:sp>
        <p:nvSpPr>
          <p:cNvPr id="8" name="MH_Number_1"/>
          <p:cNvSpPr/>
          <p:nvPr>
            <p:custDataLst>
              <p:tags r:id="rId4"/>
            </p:custDataLst>
          </p:nvPr>
        </p:nvSpPr>
        <p:spPr>
          <a:xfrm>
            <a:off x="1729205" y="1603142"/>
            <a:ext cx="595312" cy="544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lnSpc>
                <a:spcPct val="120000"/>
              </a:lnSpc>
              <a:spcAft>
                <a:spcPct val="30000"/>
              </a:spcAft>
              <a:buClr>
                <a:srgbClr val="99CC00"/>
              </a:buClr>
              <a:buSzPct val="70000"/>
              <a:buFont typeface="Wingdings" panose="05000000000000000000" pitchFamily="2" charset="2"/>
              <a:buNone/>
              <a:defRPr/>
            </a:pPr>
            <a:r>
              <a:rPr lang="en-US" altLang="zh-CN" sz="2800" dirty="0">
                <a:solidFill>
                  <a:schemeClr val="bg1">
                    <a:lumMod val="75000"/>
                  </a:schemeClr>
                </a:solidFill>
                <a:latin typeface="华文细黑" panose="02010600040101010101" pitchFamily="2" charset="-122"/>
                <a:ea typeface="华文细黑" panose="02010600040101010101" pitchFamily="2" charset="-122"/>
                <a:cs typeface="Times New Roman" panose="02020603050405020304" pitchFamily="18" charset="0"/>
              </a:rPr>
              <a:t>5.1</a:t>
            </a:r>
            <a:endParaRPr lang="zh-CN" altLang="en-US" sz="2800" dirty="0">
              <a:solidFill>
                <a:schemeClr val="bg1">
                  <a:lumMod val="75000"/>
                </a:schemeClr>
              </a:solidFill>
              <a:latin typeface="华文细黑" panose="02010600040101010101" pitchFamily="2" charset="-122"/>
              <a:ea typeface="华文细黑" panose="02010600040101010101" pitchFamily="2" charset="-122"/>
              <a:cs typeface="Times New Roman" panose="02020603050405020304" pitchFamily="18" charset="0"/>
            </a:endParaRPr>
          </a:p>
        </p:txBody>
      </p:sp>
      <p:sp>
        <p:nvSpPr>
          <p:cNvPr id="9" name="MH_Entry_2"/>
          <p:cNvSpPr/>
          <p:nvPr>
            <p:custDataLst>
              <p:tags r:id="rId5"/>
            </p:custDataLst>
          </p:nvPr>
        </p:nvSpPr>
        <p:spPr>
          <a:xfrm>
            <a:off x="1568450" y="2503010"/>
            <a:ext cx="6007100" cy="647700"/>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tIns="0" rIns="0" bIns="0" anchor="ctr">
            <a:norm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20000"/>
              </a:lnSpc>
              <a:spcBef>
                <a:spcPct val="0"/>
              </a:spcBef>
              <a:spcAft>
                <a:spcPct val="30000"/>
              </a:spcAft>
              <a:buClr>
                <a:srgbClr val="99CC00"/>
              </a:buClr>
              <a:buSzPct val="70000"/>
              <a:buFont typeface="Wingdings" panose="05000000000000000000" pitchFamily="2" charset="2"/>
              <a:buNone/>
              <a:defRPr/>
            </a:pPr>
            <a:r>
              <a:rPr lang="zh-CN" altLang="en-US" b="1" dirty="0">
                <a:solidFill>
                  <a:schemeClr val="bg1"/>
                </a:solidFill>
                <a:latin typeface="黑体" panose="02010609060101010101" pitchFamily="49" charset="-122"/>
                <a:ea typeface="黑体" panose="02010609060101010101" pitchFamily="49" charset="-122"/>
              </a:rPr>
              <a:t>状态空间盲目搜索</a:t>
            </a:r>
          </a:p>
        </p:txBody>
      </p:sp>
      <p:sp>
        <p:nvSpPr>
          <p:cNvPr id="10" name="MH_Number_2"/>
          <p:cNvSpPr/>
          <p:nvPr>
            <p:custDataLst>
              <p:tags r:id="rId6"/>
            </p:custDataLst>
          </p:nvPr>
        </p:nvSpPr>
        <p:spPr>
          <a:xfrm>
            <a:off x="1729205" y="2578044"/>
            <a:ext cx="595312" cy="544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lnSpc>
                <a:spcPct val="120000"/>
              </a:lnSpc>
              <a:spcAft>
                <a:spcPct val="30000"/>
              </a:spcAft>
              <a:buClr>
                <a:srgbClr val="99CC00"/>
              </a:buClr>
              <a:buSzPct val="70000"/>
              <a:buFont typeface="Wingdings" panose="05000000000000000000" pitchFamily="2" charset="2"/>
              <a:buNone/>
              <a:defRPr/>
            </a:pPr>
            <a:r>
              <a:rPr lang="en-US" altLang="zh-CN" sz="2800" dirty="0">
                <a:solidFill>
                  <a:schemeClr val="bg1">
                    <a:lumMod val="75000"/>
                  </a:schemeClr>
                </a:solidFill>
                <a:latin typeface="华文细黑" panose="02010600040101010101" pitchFamily="2" charset="-122"/>
                <a:ea typeface="华文细黑" panose="02010600040101010101" pitchFamily="2" charset="-122"/>
                <a:cs typeface="Times New Roman" panose="02020603050405020304" pitchFamily="18" charset="0"/>
              </a:rPr>
              <a:t>5.2</a:t>
            </a:r>
            <a:endParaRPr lang="zh-CN" altLang="en-US" sz="2800" dirty="0">
              <a:solidFill>
                <a:schemeClr val="bg1">
                  <a:lumMod val="75000"/>
                </a:schemeClr>
              </a:solidFill>
              <a:latin typeface="华文细黑" panose="02010600040101010101" pitchFamily="2" charset="-122"/>
              <a:ea typeface="华文细黑" panose="02010600040101010101" pitchFamily="2" charset="-122"/>
              <a:cs typeface="Times New Roman" panose="02020603050405020304" pitchFamily="18" charset="0"/>
            </a:endParaRPr>
          </a:p>
        </p:txBody>
      </p:sp>
      <p:sp>
        <p:nvSpPr>
          <p:cNvPr id="14" name="MH_Others_3"/>
          <p:cNvSpPr/>
          <p:nvPr>
            <p:custDataLst>
              <p:tags r:id="rId7"/>
            </p:custDataLst>
          </p:nvPr>
        </p:nvSpPr>
        <p:spPr>
          <a:xfrm>
            <a:off x="1479550" y="3558453"/>
            <a:ext cx="311150" cy="492125"/>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algn="ctr">
              <a:lnSpc>
                <a:spcPct val="120000"/>
              </a:lnSpc>
              <a:spcAft>
                <a:spcPct val="30000"/>
              </a:spcAft>
              <a:buClr>
                <a:srgbClr val="99CC00"/>
              </a:buClr>
              <a:buSzPct val="70000"/>
              <a:buFont typeface="Wingdings" panose="05000000000000000000" pitchFamily="2" charset="2"/>
              <a:buNone/>
              <a:defRPr/>
            </a:pPr>
            <a:endParaRPr lang="zh-CN" altLang="en-US" sz="1400">
              <a:latin typeface="华文细黑" panose="02010600040101010101" pitchFamily="2" charset="-122"/>
              <a:ea typeface="华文细黑" panose="02010600040101010101" pitchFamily="2" charset="-122"/>
            </a:endParaRPr>
          </a:p>
        </p:txBody>
      </p:sp>
      <p:sp>
        <p:nvSpPr>
          <p:cNvPr id="15" name="MH_Entry_3"/>
          <p:cNvSpPr/>
          <p:nvPr>
            <p:custDataLst>
              <p:tags r:id="rId8"/>
            </p:custDataLst>
          </p:nvPr>
        </p:nvSpPr>
        <p:spPr>
          <a:xfrm>
            <a:off x="1568450" y="3506065"/>
            <a:ext cx="6007100" cy="647700"/>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tIns="0" rIns="0" bIns="0" anchor="ctr">
            <a:norm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spcAft>
                <a:spcPct val="30000"/>
              </a:spcAft>
              <a:buClr>
                <a:srgbClr val="99CC00"/>
              </a:buClr>
              <a:buSzPct val="70000"/>
              <a:buFont typeface="Wingdings" panose="05000000000000000000" pitchFamily="2" charset="2"/>
              <a:buNone/>
              <a:defRPr/>
            </a:pPr>
            <a:r>
              <a:rPr lang="zh-CN" altLang="en-US" sz="2800" b="1" dirty="0">
                <a:solidFill>
                  <a:schemeClr val="bg1"/>
                </a:solidFill>
                <a:latin typeface="黑体" panose="02010609060101010101" pitchFamily="49" charset="-122"/>
                <a:ea typeface="黑体" panose="02010609060101010101" pitchFamily="49" charset="-122"/>
              </a:rPr>
              <a:t>状态空间启发搜索</a:t>
            </a:r>
          </a:p>
        </p:txBody>
      </p:sp>
      <p:sp>
        <p:nvSpPr>
          <p:cNvPr id="16" name="MH_Number_3"/>
          <p:cNvSpPr/>
          <p:nvPr>
            <p:custDataLst>
              <p:tags r:id="rId9"/>
            </p:custDataLst>
          </p:nvPr>
        </p:nvSpPr>
        <p:spPr>
          <a:xfrm>
            <a:off x="1745246" y="3596832"/>
            <a:ext cx="595313" cy="544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lnSpc>
                <a:spcPct val="120000"/>
              </a:lnSpc>
              <a:spcAft>
                <a:spcPct val="30000"/>
              </a:spcAft>
              <a:buClr>
                <a:srgbClr val="99CC00"/>
              </a:buClr>
              <a:buSzPct val="70000"/>
              <a:buFont typeface="Wingdings" panose="05000000000000000000" pitchFamily="2" charset="2"/>
              <a:buNone/>
              <a:defRPr/>
            </a:pPr>
            <a:r>
              <a:rPr lang="en-US" altLang="zh-CN" sz="2800" dirty="0">
                <a:solidFill>
                  <a:srgbClr val="002060"/>
                </a:solidFill>
                <a:latin typeface="华文细黑" panose="02010600040101010101" pitchFamily="2" charset="-122"/>
                <a:ea typeface="华文细黑" panose="02010600040101010101" pitchFamily="2" charset="-122"/>
                <a:cs typeface="Times New Roman" panose="02020603050405020304" pitchFamily="18" charset="0"/>
              </a:rPr>
              <a:t>5.3</a:t>
            </a:r>
            <a:endParaRPr lang="zh-CN" altLang="en-US" sz="2800" dirty="0">
              <a:solidFill>
                <a:srgbClr val="002060"/>
              </a:solidFill>
              <a:latin typeface="华文细黑" panose="02010600040101010101" pitchFamily="2" charset="-122"/>
              <a:ea typeface="华文细黑" panose="02010600040101010101" pitchFamily="2" charset="-122"/>
              <a:cs typeface="Times New Roman" panose="02020603050405020304" pitchFamily="18" charset="0"/>
            </a:endParaRPr>
          </a:p>
        </p:txBody>
      </p:sp>
      <p:sp>
        <p:nvSpPr>
          <p:cNvPr id="20" name="MH_Others_3"/>
          <p:cNvSpPr/>
          <p:nvPr>
            <p:custDataLst>
              <p:tags r:id="rId10"/>
            </p:custDataLst>
          </p:nvPr>
        </p:nvSpPr>
        <p:spPr>
          <a:xfrm>
            <a:off x="1479550" y="4561508"/>
            <a:ext cx="311150" cy="492125"/>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algn="ctr">
              <a:lnSpc>
                <a:spcPct val="120000"/>
              </a:lnSpc>
              <a:spcAft>
                <a:spcPct val="30000"/>
              </a:spcAft>
              <a:buClr>
                <a:srgbClr val="99CC00"/>
              </a:buClr>
              <a:buSzPct val="70000"/>
              <a:buFont typeface="Wingdings" panose="05000000000000000000" pitchFamily="2" charset="2"/>
              <a:buNone/>
              <a:defRPr/>
            </a:pPr>
            <a:endParaRPr lang="zh-CN" altLang="en-US" sz="1400">
              <a:latin typeface="华文细黑" panose="02010600040101010101" pitchFamily="2" charset="-122"/>
              <a:ea typeface="华文细黑" panose="02010600040101010101" pitchFamily="2" charset="-122"/>
            </a:endParaRPr>
          </a:p>
        </p:txBody>
      </p:sp>
      <p:sp>
        <p:nvSpPr>
          <p:cNvPr id="21" name="MH_Entry_3"/>
          <p:cNvSpPr/>
          <p:nvPr>
            <p:custDataLst>
              <p:tags r:id="rId11"/>
            </p:custDataLst>
          </p:nvPr>
        </p:nvSpPr>
        <p:spPr>
          <a:xfrm>
            <a:off x="1568450" y="4509120"/>
            <a:ext cx="6007100" cy="647700"/>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tIns="0" rIns="0" bIns="0" anchor="ctr">
            <a:norm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spcAft>
                <a:spcPct val="30000"/>
              </a:spcAft>
              <a:buClr>
                <a:srgbClr val="99CC00"/>
              </a:buClr>
              <a:buSzPct val="70000"/>
              <a:buFont typeface="Wingdings" panose="05000000000000000000" pitchFamily="2" charset="2"/>
              <a:buNone/>
              <a:defRPr/>
            </a:pPr>
            <a:r>
              <a:rPr lang="zh-CN" altLang="en-US" sz="2800" b="1" dirty="0">
                <a:solidFill>
                  <a:schemeClr val="bg1"/>
                </a:solidFill>
                <a:latin typeface="黑体" panose="02010609060101010101" pitchFamily="49" charset="-122"/>
                <a:ea typeface="黑体" panose="02010609060101010101" pitchFamily="49" charset="-122"/>
              </a:rPr>
              <a:t>对抗搜索</a:t>
            </a:r>
          </a:p>
        </p:txBody>
      </p:sp>
      <p:sp>
        <p:nvSpPr>
          <p:cNvPr id="22" name="MH_Number_3"/>
          <p:cNvSpPr/>
          <p:nvPr>
            <p:custDataLst>
              <p:tags r:id="rId12"/>
            </p:custDataLst>
          </p:nvPr>
        </p:nvSpPr>
        <p:spPr>
          <a:xfrm>
            <a:off x="1745246" y="4561508"/>
            <a:ext cx="595313" cy="544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lnSpc>
                <a:spcPct val="120000"/>
              </a:lnSpc>
              <a:spcAft>
                <a:spcPct val="30000"/>
              </a:spcAft>
              <a:buClr>
                <a:srgbClr val="99CC00"/>
              </a:buClr>
              <a:buSzPct val="70000"/>
              <a:buFont typeface="Wingdings" panose="05000000000000000000" pitchFamily="2" charset="2"/>
              <a:buNone/>
              <a:defRPr/>
            </a:pPr>
            <a:r>
              <a:rPr lang="en-US" altLang="zh-CN" sz="2800" dirty="0">
                <a:solidFill>
                  <a:schemeClr val="bg1">
                    <a:lumMod val="75000"/>
                  </a:schemeClr>
                </a:solidFill>
                <a:latin typeface="华文细黑" panose="02010600040101010101" pitchFamily="2" charset="-122"/>
                <a:ea typeface="华文细黑" panose="02010600040101010101" pitchFamily="2" charset="-122"/>
                <a:cs typeface="Times New Roman" panose="02020603050405020304" pitchFamily="18" charset="0"/>
              </a:rPr>
              <a:t>5.4</a:t>
            </a:r>
            <a:endParaRPr lang="zh-CN" altLang="en-US" sz="2800" dirty="0">
              <a:solidFill>
                <a:schemeClr val="bg1">
                  <a:lumMod val="75000"/>
                </a:schemeClr>
              </a:solidFill>
              <a:latin typeface="华文细黑" panose="02010600040101010101" pitchFamily="2" charset="-122"/>
              <a:ea typeface="华文细黑" panose="02010600040101010101" pitchFamily="2" charset="-122"/>
              <a:cs typeface="Times New Roman" panose="02020603050405020304" pitchFamily="18" charset="0"/>
            </a:endParaRPr>
          </a:p>
        </p:txBody>
      </p:sp>
      <p:sp>
        <p:nvSpPr>
          <p:cNvPr id="2" name="MH_Others_3">
            <a:extLst>
              <a:ext uri="{FF2B5EF4-FFF2-40B4-BE49-F238E27FC236}">
                <a16:creationId xmlns:a16="http://schemas.microsoft.com/office/drawing/2014/main" id="{B11E618B-3240-4BBD-AD3B-5C1818C2AB3D}"/>
              </a:ext>
            </a:extLst>
          </p:cNvPr>
          <p:cNvSpPr/>
          <p:nvPr>
            <p:custDataLst>
              <p:tags r:id="rId13"/>
            </p:custDataLst>
          </p:nvPr>
        </p:nvSpPr>
        <p:spPr>
          <a:xfrm>
            <a:off x="1479550" y="5513764"/>
            <a:ext cx="311150" cy="492125"/>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algn="ctr">
              <a:lnSpc>
                <a:spcPct val="120000"/>
              </a:lnSpc>
              <a:spcAft>
                <a:spcPct val="30000"/>
              </a:spcAft>
              <a:buClr>
                <a:srgbClr val="99CC00"/>
              </a:buClr>
              <a:buSzPct val="70000"/>
              <a:buFont typeface="Wingdings" panose="05000000000000000000" pitchFamily="2" charset="2"/>
              <a:buNone/>
              <a:defRPr/>
            </a:pPr>
            <a:endParaRPr lang="zh-CN" altLang="en-US" sz="1400">
              <a:latin typeface="华文细黑" panose="02010600040101010101" pitchFamily="2" charset="-122"/>
              <a:ea typeface="华文细黑" panose="02010600040101010101" pitchFamily="2" charset="-122"/>
            </a:endParaRPr>
          </a:p>
        </p:txBody>
      </p:sp>
      <p:sp>
        <p:nvSpPr>
          <p:cNvPr id="3" name="MH_Entry_3">
            <a:extLst>
              <a:ext uri="{FF2B5EF4-FFF2-40B4-BE49-F238E27FC236}">
                <a16:creationId xmlns:a16="http://schemas.microsoft.com/office/drawing/2014/main" id="{17040F8E-752F-4496-BADC-289CF4D54AF7}"/>
              </a:ext>
            </a:extLst>
          </p:cNvPr>
          <p:cNvSpPr/>
          <p:nvPr>
            <p:custDataLst>
              <p:tags r:id="rId14"/>
            </p:custDataLst>
          </p:nvPr>
        </p:nvSpPr>
        <p:spPr>
          <a:xfrm>
            <a:off x="1568450" y="5461376"/>
            <a:ext cx="6007100" cy="647700"/>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tIns="0" rIns="0" bIns="0" anchor="ctr">
            <a:norm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spcAft>
                <a:spcPct val="30000"/>
              </a:spcAft>
              <a:buClr>
                <a:srgbClr val="99CC00"/>
              </a:buClr>
              <a:buSzPct val="70000"/>
              <a:buFont typeface="Wingdings" panose="05000000000000000000" pitchFamily="2" charset="2"/>
              <a:buNone/>
              <a:defRPr/>
            </a:pPr>
            <a:r>
              <a:rPr lang="zh-CN" altLang="en-US" sz="2800" b="1" dirty="0">
                <a:solidFill>
                  <a:schemeClr val="bg1"/>
                </a:solidFill>
                <a:latin typeface="黑体" panose="02010609060101010101" pitchFamily="49" charset="-122"/>
                <a:ea typeface="黑体" panose="02010609060101010101" pitchFamily="49" charset="-122"/>
              </a:rPr>
              <a:t>蒙特卡洛树搜索</a:t>
            </a:r>
          </a:p>
        </p:txBody>
      </p:sp>
      <p:sp>
        <p:nvSpPr>
          <p:cNvPr id="6" name="MH_Number_3">
            <a:extLst>
              <a:ext uri="{FF2B5EF4-FFF2-40B4-BE49-F238E27FC236}">
                <a16:creationId xmlns:a16="http://schemas.microsoft.com/office/drawing/2014/main" id="{5DF83D53-A0D6-45B9-803E-B0B311D6A326}"/>
              </a:ext>
            </a:extLst>
          </p:cNvPr>
          <p:cNvSpPr/>
          <p:nvPr>
            <p:custDataLst>
              <p:tags r:id="rId15"/>
            </p:custDataLst>
          </p:nvPr>
        </p:nvSpPr>
        <p:spPr>
          <a:xfrm>
            <a:off x="1745246" y="5512969"/>
            <a:ext cx="595313" cy="544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lnSpc>
                <a:spcPct val="120000"/>
              </a:lnSpc>
              <a:spcAft>
                <a:spcPct val="30000"/>
              </a:spcAft>
              <a:buClr>
                <a:srgbClr val="99CC00"/>
              </a:buClr>
              <a:buSzPct val="70000"/>
              <a:buFont typeface="Wingdings" panose="05000000000000000000" pitchFamily="2" charset="2"/>
              <a:buNone/>
              <a:defRPr/>
            </a:pPr>
            <a:r>
              <a:rPr lang="en-US" altLang="zh-CN" sz="2800" dirty="0">
                <a:solidFill>
                  <a:schemeClr val="bg1">
                    <a:lumMod val="75000"/>
                  </a:schemeClr>
                </a:solidFill>
                <a:latin typeface="华文细黑" panose="02010600040101010101" pitchFamily="2" charset="-122"/>
                <a:ea typeface="华文细黑" panose="02010600040101010101" pitchFamily="2" charset="-122"/>
                <a:cs typeface="Times New Roman" panose="02020603050405020304" pitchFamily="18" charset="0"/>
              </a:rPr>
              <a:t>5.5</a:t>
            </a:r>
            <a:endParaRPr lang="zh-CN" altLang="en-US" sz="2800" dirty="0">
              <a:solidFill>
                <a:schemeClr val="bg1">
                  <a:lumMod val="75000"/>
                </a:schemeClr>
              </a:solidFill>
              <a:latin typeface="华文细黑" panose="02010600040101010101" pitchFamily="2" charset="-122"/>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971506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defTabSz="685800">
              <a:defRPr/>
            </a:pPr>
            <a:fld id="{C9728943-09E1-4583-B427-1856C283FC56}" type="slidenum">
              <a:rPr lang="zh-CN" altLang="en-US" smtClean="0">
                <a:solidFill>
                  <a:prstClr val="black">
                    <a:tint val="75000"/>
                  </a:prstClr>
                </a:solidFill>
              </a:rPr>
              <a:t>16</a:t>
            </a:fld>
            <a:endParaRPr lang="zh-CN" altLang="en-US">
              <a:solidFill>
                <a:prstClr val="black">
                  <a:tint val="75000"/>
                </a:prstClr>
              </a:solidFill>
            </a:endParaRPr>
          </a:p>
        </p:txBody>
      </p:sp>
      <p:sp>
        <p:nvSpPr>
          <p:cNvPr id="20" name="标题 1"/>
          <p:cNvSpPr>
            <a:spLocks noGrp="1"/>
          </p:cNvSpPr>
          <p:nvPr>
            <p:ph type="title"/>
          </p:nvPr>
        </p:nvSpPr>
        <p:spPr>
          <a:xfrm>
            <a:off x="129600" y="137478"/>
            <a:ext cx="8640960" cy="566266"/>
          </a:xfrm>
        </p:spPr>
        <p:txBody>
          <a:bodyPr/>
          <a:lstStyle/>
          <a:p>
            <a:r>
              <a:rPr lang="en-US" altLang="zh-CN" dirty="0">
                <a:solidFill>
                  <a:srgbClr val="002060"/>
                </a:solidFill>
              </a:rPr>
              <a:t>5.3 </a:t>
            </a:r>
            <a:r>
              <a:rPr lang="zh-CN" altLang="en-US" dirty="0">
                <a:solidFill>
                  <a:srgbClr val="002060"/>
                </a:solidFill>
              </a:rPr>
              <a:t>状态空间启发搜索</a:t>
            </a:r>
          </a:p>
        </p:txBody>
      </p:sp>
      <p:sp>
        <p:nvSpPr>
          <p:cNvPr id="2" name="TextBox 4">
            <a:extLst>
              <a:ext uri="{FF2B5EF4-FFF2-40B4-BE49-F238E27FC236}">
                <a16:creationId xmlns:a16="http://schemas.microsoft.com/office/drawing/2014/main" id="{EE82D44E-BD8F-44E9-8B04-57AF242C7C9C}"/>
              </a:ext>
            </a:extLst>
          </p:cNvPr>
          <p:cNvSpPr txBox="1"/>
          <p:nvPr/>
        </p:nvSpPr>
        <p:spPr>
          <a:xfrm>
            <a:off x="539552" y="1226669"/>
            <a:ext cx="8064896" cy="1435136"/>
          </a:xfrm>
          <a:prstGeom prst="rect">
            <a:avLst/>
          </a:prstGeom>
          <a:noFill/>
        </p:spPr>
        <p:txBody>
          <a:bodyPr wrap="square" rtlCol="0">
            <a:spAutoFit/>
          </a:bodyPr>
          <a:lstStyle/>
          <a:p>
            <a:pPr algn="just">
              <a:lnSpc>
                <a:spcPct val="125000"/>
              </a:lnSpc>
            </a:pPr>
            <a:r>
              <a:rPr lang="zh-CN" altLang="en-US" sz="2400" b="1" dirty="0">
                <a:latin typeface="微软雅黑" panose="020B0503020204020204" pitchFamily="34" charset="-122"/>
                <a:ea typeface="微软雅黑" panose="020B0503020204020204" pitchFamily="34" charset="-122"/>
              </a:rPr>
              <a:t>       启发搜索也称</a:t>
            </a:r>
            <a:r>
              <a:rPr lang="zh-CN" altLang="en-US" sz="2400" b="1" dirty="0">
                <a:solidFill>
                  <a:srgbClr val="0000FF"/>
                </a:solidFill>
                <a:latin typeface="微软雅黑" panose="020B0503020204020204" pitchFamily="34" charset="-122"/>
                <a:ea typeface="微软雅黑" panose="020B0503020204020204" pitchFamily="34" charset="-122"/>
              </a:rPr>
              <a:t>有信息搜索</a:t>
            </a:r>
            <a:r>
              <a:rPr lang="zh-CN" altLang="en-US" sz="2400" b="1" dirty="0">
                <a:latin typeface="微软雅黑" panose="020B0503020204020204" pitchFamily="34" charset="-122"/>
                <a:ea typeface="微软雅黑" panose="020B0503020204020204" pitchFamily="34" charset="-122"/>
              </a:rPr>
              <a:t>，本节介绍两种最有代表性的启发式搜索算法，分别是</a:t>
            </a:r>
            <a:r>
              <a:rPr lang="zh-CN" altLang="en-US" sz="2400" b="1" dirty="0">
                <a:solidFill>
                  <a:srgbClr val="0000FF"/>
                </a:solidFill>
                <a:latin typeface="微软雅黑" panose="020B0503020204020204" pitchFamily="34" charset="-122"/>
                <a:ea typeface="微软雅黑" panose="020B0503020204020204" pitchFamily="34" charset="-122"/>
              </a:rPr>
              <a:t>贪婪最佳优先搜索算法</a:t>
            </a:r>
            <a:r>
              <a:rPr lang="zh-CN" altLang="en-US" sz="2400" b="1" dirty="0">
                <a:latin typeface="微软雅黑" panose="020B0503020204020204" pitchFamily="34" charset="-122"/>
                <a:ea typeface="微软雅黑" panose="020B0503020204020204" pitchFamily="34" charset="-122"/>
              </a:rPr>
              <a:t>和</a:t>
            </a:r>
            <a:r>
              <a:rPr lang="en-US" altLang="zh-CN" sz="2400" b="1" dirty="0">
                <a:solidFill>
                  <a:srgbClr val="0000FF"/>
                </a:solidFill>
                <a:latin typeface="微软雅黑" panose="020B0503020204020204" pitchFamily="34" charset="-122"/>
                <a:ea typeface="微软雅黑" panose="020B0503020204020204" pitchFamily="34" charset="-122"/>
              </a:rPr>
              <a:t>A</a:t>
            </a:r>
            <a:r>
              <a:rPr lang="zh-CN" altLang="en-US" sz="2400" b="1" dirty="0">
                <a:solidFill>
                  <a:srgbClr val="0000FF"/>
                </a:solidFill>
                <a:latin typeface="微软雅黑" panose="020B0503020204020204" pitchFamily="34" charset="-122"/>
                <a:ea typeface="微软雅黑" panose="020B0503020204020204" pitchFamily="34" charset="-122"/>
              </a:rPr>
              <a:t>*算法。</a:t>
            </a:r>
            <a:r>
              <a:rPr lang="zh-CN" altLang="en-US" sz="2400" b="1" dirty="0">
                <a:latin typeface="微软雅黑" panose="020B0503020204020204" pitchFamily="34" charset="-122"/>
                <a:ea typeface="微软雅黑" panose="020B0503020204020204" pitchFamily="34" charset="-122"/>
              </a:rPr>
              <a:t>同样，以寻找最短路径问题为例：</a:t>
            </a:r>
          </a:p>
        </p:txBody>
      </p:sp>
      <p:grpSp>
        <p:nvGrpSpPr>
          <p:cNvPr id="5" name="组合 4">
            <a:extLst>
              <a:ext uri="{FF2B5EF4-FFF2-40B4-BE49-F238E27FC236}">
                <a16:creationId xmlns:a16="http://schemas.microsoft.com/office/drawing/2014/main" id="{80CCEC5F-9BA1-4A7B-A25B-0F7B9CB8D388}"/>
              </a:ext>
            </a:extLst>
          </p:cNvPr>
          <p:cNvGrpSpPr/>
          <p:nvPr/>
        </p:nvGrpSpPr>
        <p:grpSpPr>
          <a:xfrm>
            <a:off x="269768" y="3072227"/>
            <a:ext cx="5242185" cy="2926573"/>
            <a:chOff x="4216453" y="1118770"/>
            <a:chExt cx="4554107" cy="2670279"/>
          </a:xfrm>
        </p:grpSpPr>
        <p:pic>
          <p:nvPicPr>
            <p:cNvPr id="6" name="图片 5">
              <a:extLst>
                <a:ext uri="{FF2B5EF4-FFF2-40B4-BE49-F238E27FC236}">
                  <a16:creationId xmlns:a16="http://schemas.microsoft.com/office/drawing/2014/main" id="{0BCD6072-397B-4787-A14E-D8D9C4B60104}"/>
                </a:ext>
              </a:extLst>
            </p:cNvPr>
            <p:cNvPicPr>
              <a:picLocks noChangeAspect="1"/>
            </p:cNvPicPr>
            <p:nvPr/>
          </p:nvPicPr>
          <p:blipFill>
            <a:blip r:embed="rId3"/>
            <a:stretch>
              <a:fillRect/>
            </a:stretch>
          </p:blipFill>
          <p:spPr>
            <a:xfrm>
              <a:off x="4216453" y="1118770"/>
              <a:ext cx="4554107" cy="2670279"/>
            </a:xfrm>
            <a:prstGeom prst="rect">
              <a:avLst/>
            </a:prstGeom>
            <a:ln>
              <a:solidFill>
                <a:schemeClr val="tx1"/>
              </a:solidFill>
            </a:ln>
          </p:spPr>
        </p:pic>
        <p:sp>
          <p:nvSpPr>
            <p:cNvPr id="7" name="流程图: 可选过程 6">
              <a:extLst>
                <a:ext uri="{FF2B5EF4-FFF2-40B4-BE49-F238E27FC236}">
                  <a16:creationId xmlns:a16="http://schemas.microsoft.com/office/drawing/2014/main" id="{8354948A-5797-4E0A-9F0E-A479350DCCFE}"/>
                </a:ext>
              </a:extLst>
            </p:cNvPr>
            <p:cNvSpPr/>
            <p:nvPr/>
          </p:nvSpPr>
          <p:spPr>
            <a:xfrm>
              <a:off x="4499992" y="1796046"/>
              <a:ext cx="144016" cy="13749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EC8B707D-EF11-4EBB-A8BD-16C73396AABD}"/>
                </a:ext>
              </a:extLst>
            </p:cNvPr>
            <p:cNvSpPr/>
            <p:nvPr/>
          </p:nvSpPr>
          <p:spPr>
            <a:xfrm>
              <a:off x="7020272" y="3177184"/>
              <a:ext cx="144016" cy="1497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TextBox 4">
            <a:extLst>
              <a:ext uri="{FF2B5EF4-FFF2-40B4-BE49-F238E27FC236}">
                <a16:creationId xmlns:a16="http://schemas.microsoft.com/office/drawing/2014/main" id="{2513DFF4-1591-4760-8C07-11A0033DE78A}"/>
              </a:ext>
            </a:extLst>
          </p:cNvPr>
          <p:cNvSpPr txBox="1"/>
          <p:nvPr/>
        </p:nvSpPr>
        <p:spPr>
          <a:xfrm>
            <a:off x="129600" y="6025559"/>
            <a:ext cx="5522520" cy="441916"/>
          </a:xfrm>
          <a:prstGeom prst="rect">
            <a:avLst/>
          </a:prstGeom>
          <a:noFill/>
        </p:spPr>
        <p:txBody>
          <a:bodyPr wrap="square" rtlCol="0">
            <a:spAutoFit/>
          </a:bodyPr>
          <a:lstStyle/>
          <a:p>
            <a:pPr algn="just">
              <a:lnSpc>
                <a:spcPct val="125000"/>
              </a:lnSpc>
            </a:pPr>
            <a:r>
              <a:rPr lang="zh-CN" altLang="en-US" sz="2000" dirty="0">
                <a:latin typeface="微软雅黑" panose="020B0503020204020204" pitchFamily="34" charset="-122"/>
                <a:ea typeface="微软雅黑" panose="020B0503020204020204" pitchFamily="34" charset="-122"/>
              </a:rPr>
              <a:t>问题：寻找从</a:t>
            </a:r>
            <a:r>
              <a:rPr lang="en-US" altLang="zh-CN" sz="2000" dirty="0">
                <a:latin typeface="微软雅黑" panose="020B0503020204020204" pitchFamily="34" charset="-122"/>
                <a:ea typeface="微软雅黑" panose="020B0503020204020204" pitchFamily="34" charset="-122"/>
              </a:rPr>
              <a:t>Arad</a:t>
            </a:r>
            <a:r>
              <a:rPr lang="zh-CN" altLang="en-US" sz="2000" dirty="0">
                <a:latin typeface="微软雅黑" panose="020B0503020204020204" pitchFamily="34" charset="-122"/>
                <a:ea typeface="微软雅黑" panose="020B0503020204020204" pitchFamily="34" charset="-122"/>
              </a:rPr>
              <a:t>到</a:t>
            </a:r>
            <a:r>
              <a:rPr lang="en-US" altLang="zh-CN" sz="2000" dirty="0">
                <a:latin typeface="微软雅黑" panose="020B0503020204020204" pitchFamily="34" charset="-122"/>
                <a:ea typeface="微软雅黑" panose="020B0503020204020204" pitchFamily="34" charset="-122"/>
              </a:rPr>
              <a:t>Bucharest</a:t>
            </a:r>
            <a:r>
              <a:rPr lang="zh-CN" altLang="en-US" sz="2000" dirty="0">
                <a:latin typeface="微软雅黑" panose="020B0503020204020204" pitchFamily="34" charset="-122"/>
                <a:ea typeface="微软雅黑" panose="020B0503020204020204" pitchFamily="34" charset="-122"/>
              </a:rPr>
              <a:t>的一条最短路径</a:t>
            </a:r>
          </a:p>
        </p:txBody>
      </p:sp>
      <p:pic>
        <p:nvPicPr>
          <p:cNvPr id="3" name="图片 2">
            <a:extLst>
              <a:ext uri="{FF2B5EF4-FFF2-40B4-BE49-F238E27FC236}">
                <a16:creationId xmlns:a16="http://schemas.microsoft.com/office/drawing/2014/main" id="{FF54EEFC-4338-4D1A-8C90-FDEF227BE335}"/>
              </a:ext>
            </a:extLst>
          </p:cNvPr>
          <p:cNvPicPr>
            <a:picLocks noChangeAspect="1"/>
          </p:cNvPicPr>
          <p:nvPr/>
        </p:nvPicPr>
        <p:blipFill>
          <a:blip r:embed="rId4"/>
          <a:stretch>
            <a:fillRect/>
          </a:stretch>
        </p:blipFill>
        <p:spPr>
          <a:xfrm>
            <a:off x="5652120" y="3937345"/>
            <a:ext cx="3447540" cy="1495426"/>
          </a:xfrm>
          <a:prstGeom prst="rect">
            <a:avLst/>
          </a:prstGeom>
          <a:ln>
            <a:solidFill>
              <a:schemeClr val="tx1"/>
            </a:solidFill>
          </a:ln>
        </p:spPr>
      </p:pic>
      <p:sp>
        <p:nvSpPr>
          <p:cNvPr id="11" name="TextBox 4">
            <a:extLst>
              <a:ext uri="{FF2B5EF4-FFF2-40B4-BE49-F238E27FC236}">
                <a16:creationId xmlns:a16="http://schemas.microsoft.com/office/drawing/2014/main" id="{CB6B374B-DD34-4F34-A3B4-2CC8D1DA0AA6}"/>
              </a:ext>
            </a:extLst>
          </p:cNvPr>
          <p:cNvSpPr txBox="1"/>
          <p:nvPr/>
        </p:nvSpPr>
        <p:spPr>
          <a:xfrm>
            <a:off x="5652120" y="5486083"/>
            <a:ext cx="3443589" cy="302070"/>
          </a:xfrm>
          <a:prstGeom prst="rect">
            <a:avLst/>
          </a:prstGeom>
          <a:noFill/>
        </p:spPr>
        <p:txBody>
          <a:bodyPr wrap="square" rtlCol="0">
            <a:spAutoFit/>
          </a:bodyPr>
          <a:lstStyle/>
          <a:p>
            <a:pPr algn="just">
              <a:lnSpc>
                <a:spcPct val="125000"/>
              </a:lnSpc>
            </a:pPr>
            <a:r>
              <a:rPr lang="zh-CN" altLang="en-US" sz="1200" dirty="0">
                <a:latin typeface="微软雅黑" panose="020B0503020204020204" pitchFamily="34" charset="-122"/>
                <a:ea typeface="微软雅黑" panose="020B0503020204020204" pitchFamily="34" charset="-122"/>
              </a:rPr>
              <a:t>辅助信息：所有城市到</a:t>
            </a:r>
            <a:r>
              <a:rPr lang="en-US" altLang="zh-CN" sz="1200" dirty="0">
                <a:latin typeface="微软雅黑" panose="020B0503020204020204" pitchFamily="34" charset="-122"/>
                <a:ea typeface="微软雅黑" panose="020B0503020204020204" pitchFamily="34" charset="-122"/>
              </a:rPr>
              <a:t>Bucharest</a:t>
            </a:r>
            <a:r>
              <a:rPr lang="zh-CN" altLang="en-US" sz="1200" dirty="0">
                <a:latin typeface="微软雅黑" panose="020B0503020204020204" pitchFamily="34" charset="-122"/>
                <a:ea typeface="微软雅黑" panose="020B0503020204020204" pitchFamily="34" charset="-122"/>
              </a:rPr>
              <a:t>的直线距离</a:t>
            </a:r>
          </a:p>
        </p:txBody>
      </p:sp>
    </p:spTree>
    <p:extLst>
      <p:ext uri="{BB962C8B-B14F-4D97-AF65-F5344CB8AC3E}">
        <p14:creationId xmlns:p14="http://schemas.microsoft.com/office/powerpoint/2010/main" val="1798824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defTabSz="685800">
              <a:defRPr/>
            </a:pPr>
            <a:fld id="{C9728943-09E1-4583-B427-1856C283FC56}" type="slidenum">
              <a:rPr lang="zh-CN" altLang="en-US" smtClean="0">
                <a:solidFill>
                  <a:prstClr val="black">
                    <a:tint val="75000"/>
                  </a:prstClr>
                </a:solidFill>
              </a:rPr>
              <a:t>17</a:t>
            </a:fld>
            <a:endParaRPr lang="zh-CN" altLang="en-US">
              <a:solidFill>
                <a:prstClr val="black">
                  <a:tint val="75000"/>
                </a:prstClr>
              </a:solidFill>
            </a:endParaRPr>
          </a:p>
        </p:txBody>
      </p:sp>
      <p:sp>
        <p:nvSpPr>
          <p:cNvPr id="20" name="标题 1"/>
          <p:cNvSpPr>
            <a:spLocks noGrp="1"/>
          </p:cNvSpPr>
          <p:nvPr>
            <p:ph type="title"/>
          </p:nvPr>
        </p:nvSpPr>
        <p:spPr>
          <a:xfrm>
            <a:off x="129600" y="137478"/>
            <a:ext cx="8640960" cy="566266"/>
          </a:xfrm>
        </p:spPr>
        <p:txBody>
          <a:bodyPr/>
          <a:lstStyle/>
          <a:p>
            <a:r>
              <a:rPr lang="en-US" altLang="zh-CN" dirty="0">
                <a:solidFill>
                  <a:srgbClr val="002060"/>
                </a:solidFill>
              </a:rPr>
              <a:t>5.3 </a:t>
            </a:r>
            <a:r>
              <a:rPr lang="zh-CN" altLang="en-US" dirty="0">
                <a:solidFill>
                  <a:srgbClr val="002060"/>
                </a:solidFill>
              </a:rPr>
              <a:t>状态空间启发搜索</a:t>
            </a:r>
          </a:p>
        </p:txBody>
      </p:sp>
      <p:sp>
        <p:nvSpPr>
          <p:cNvPr id="3" name="矩形 2">
            <a:extLst>
              <a:ext uri="{FF2B5EF4-FFF2-40B4-BE49-F238E27FC236}">
                <a16:creationId xmlns:a16="http://schemas.microsoft.com/office/drawing/2014/main" id="{57F0AED8-5C91-465A-9D8C-CC4F1A81C74E}"/>
              </a:ext>
            </a:extLst>
          </p:cNvPr>
          <p:cNvSpPr/>
          <p:nvPr/>
        </p:nvSpPr>
        <p:spPr>
          <a:xfrm>
            <a:off x="63424" y="884554"/>
            <a:ext cx="8424936" cy="4770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n"/>
            </a:pPr>
            <a:r>
              <a:rPr lang="zh-CN" altLang="en-US" sz="2800" b="1" dirty="0">
                <a:solidFill>
                  <a:srgbClr val="002060"/>
                </a:solidFill>
                <a:latin typeface="黑体" panose="02010609060101010101" pitchFamily="49" charset="-122"/>
                <a:ea typeface="黑体" panose="02010609060101010101" pitchFamily="49" charset="-122"/>
              </a:rPr>
              <a:t>启发函数与评价函数</a:t>
            </a:r>
            <a:endParaRPr lang="en-US" altLang="zh-CN" sz="2800" b="1" dirty="0">
              <a:solidFill>
                <a:srgbClr val="002060"/>
              </a:solidFill>
              <a:latin typeface="黑体" panose="02010609060101010101" pitchFamily="49" charset="-122"/>
              <a:ea typeface="黑体" panose="02010609060101010101" pitchFamily="49" charset="-122"/>
            </a:endParaRPr>
          </a:p>
        </p:txBody>
      </p:sp>
      <p:sp>
        <p:nvSpPr>
          <p:cNvPr id="5" name="矩形 4">
            <a:extLst>
              <a:ext uri="{FF2B5EF4-FFF2-40B4-BE49-F238E27FC236}">
                <a16:creationId xmlns:a16="http://schemas.microsoft.com/office/drawing/2014/main" id="{F26A85EF-62EF-4F03-AB13-EFFBD3687126}"/>
              </a:ext>
            </a:extLst>
          </p:cNvPr>
          <p:cNvSpPr/>
          <p:nvPr/>
        </p:nvSpPr>
        <p:spPr>
          <a:xfrm>
            <a:off x="237612" y="1801836"/>
            <a:ext cx="2534188" cy="4328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Ø"/>
            </a:pPr>
            <a:r>
              <a:rPr lang="zh-CN" altLang="en-US" sz="2400" b="1" dirty="0">
                <a:latin typeface="黑体" panose="02010609060101010101" pitchFamily="49" charset="-122"/>
                <a:ea typeface="黑体" panose="02010609060101010101" pitchFamily="49" charset="-122"/>
              </a:rPr>
              <a:t>启发函数</a:t>
            </a:r>
            <a:endParaRPr lang="en-US" altLang="zh-CN" sz="2400" b="1" dirty="0">
              <a:latin typeface="黑体" panose="02010609060101010101" pitchFamily="49" charset="-122"/>
              <a:ea typeface="黑体" panose="02010609060101010101" pitchFamily="49" charset="-122"/>
            </a:endParaRPr>
          </a:p>
        </p:txBody>
      </p:sp>
      <p:sp>
        <p:nvSpPr>
          <p:cNvPr id="7" name="矩形 6">
            <a:extLst>
              <a:ext uri="{FF2B5EF4-FFF2-40B4-BE49-F238E27FC236}">
                <a16:creationId xmlns:a16="http://schemas.microsoft.com/office/drawing/2014/main" id="{D3A153A8-A7D2-49BC-A008-DD33B37E3661}"/>
              </a:ext>
            </a:extLst>
          </p:cNvPr>
          <p:cNvSpPr/>
          <p:nvPr/>
        </p:nvSpPr>
        <p:spPr>
          <a:xfrm>
            <a:off x="226757" y="3970506"/>
            <a:ext cx="2176543" cy="4328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Ø"/>
            </a:pPr>
            <a:r>
              <a:rPr lang="zh-CN" altLang="en-US" sz="2400" b="1" dirty="0">
                <a:latin typeface="黑体" panose="02010609060101010101" pitchFamily="49" charset="-122"/>
                <a:ea typeface="黑体" panose="02010609060101010101" pitchFamily="49" charset="-122"/>
              </a:rPr>
              <a:t>评价函数</a:t>
            </a:r>
            <a:endParaRPr lang="en-US" altLang="zh-CN" sz="2400" b="1" dirty="0">
              <a:latin typeface="黑体" panose="02010609060101010101" pitchFamily="49" charset="-122"/>
              <a:ea typeface="黑体" panose="02010609060101010101" pitchFamily="49" charset="-122"/>
            </a:endParaRPr>
          </a:p>
        </p:txBody>
      </p:sp>
      <p:sp>
        <p:nvSpPr>
          <p:cNvPr id="9" name="TextBox 4">
            <a:extLst>
              <a:ext uri="{FF2B5EF4-FFF2-40B4-BE49-F238E27FC236}">
                <a16:creationId xmlns:a16="http://schemas.microsoft.com/office/drawing/2014/main" id="{83BBD4F9-98B3-4E01-B845-26EF419185C2}"/>
              </a:ext>
            </a:extLst>
          </p:cNvPr>
          <p:cNvSpPr txBox="1"/>
          <p:nvPr/>
        </p:nvSpPr>
        <p:spPr>
          <a:xfrm>
            <a:off x="683568" y="2203327"/>
            <a:ext cx="7632848" cy="1361719"/>
          </a:xfrm>
          <a:prstGeom prst="rect">
            <a:avLst/>
          </a:prstGeom>
          <a:noFill/>
        </p:spPr>
        <p:txBody>
          <a:bodyPr wrap="square" rtlCol="0">
            <a:spAutoFit/>
          </a:bodyPr>
          <a:lstStyle/>
          <a:p>
            <a:pPr algn="just">
              <a:lnSpc>
                <a:spcPct val="125000"/>
              </a:lnSpc>
            </a:pPr>
            <a:r>
              <a:rPr lang="zh-CN" altLang="en-US" sz="2400" b="1" dirty="0">
                <a:solidFill>
                  <a:srgbClr val="0000FF"/>
                </a:solidFill>
                <a:latin typeface="微软雅黑" panose="020B0503020204020204" pitchFamily="34" charset="-122"/>
                <a:ea typeface="微软雅黑" panose="020B0503020204020204" pitchFamily="34" charset="-122"/>
              </a:rPr>
              <a:t>     </a:t>
            </a:r>
            <a:r>
              <a:rPr lang="zh-CN" altLang="en-US" sz="2200" b="1" dirty="0">
                <a:solidFill>
                  <a:srgbClr val="0000FF"/>
                </a:solidFill>
                <a:latin typeface="微软雅黑" panose="020B0503020204020204" pitchFamily="34" charset="-122"/>
                <a:ea typeface="微软雅黑" panose="020B0503020204020204" pitchFamily="34" charset="-122"/>
              </a:rPr>
              <a:t>启发信息通常被形式化为一个关于结点的函数</a:t>
            </a:r>
            <a:r>
              <a:rPr lang="en-US" altLang="zh-CN" sz="2200" b="1" dirty="0">
                <a:solidFill>
                  <a:srgbClr val="0000FF"/>
                </a:solidFill>
                <a:latin typeface="微软雅黑" panose="020B0503020204020204" pitchFamily="34" charset="-122"/>
                <a:ea typeface="微软雅黑" panose="020B0503020204020204" pitchFamily="34" charset="-122"/>
              </a:rPr>
              <a:t>h(n)</a:t>
            </a:r>
            <a:r>
              <a:rPr lang="zh-CN" altLang="en-US" sz="2200" b="1" dirty="0">
                <a:solidFill>
                  <a:srgbClr val="0000FF"/>
                </a:solidFill>
                <a:latin typeface="微软雅黑" panose="020B0503020204020204" pitchFamily="34" charset="-122"/>
                <a:ea typeface="微软雅黑" panose="020B0503020204020204" pitchFamily="34" charset="-122"/>
              </a:rPr>
              <a:t>，用于估计结点</a:t>
            </a:r>
            <a:r>
              <a:rPr lang="en-US" altLang="zh-CN" sz="2200" b="1" dirty="0">
                <a:solidFill>
                  <a:srgbClr val="0000FF"/>
                </a:solidFill>
                <a:latin typeface="微软雅黑" panose="020B0503020204020204" pitchFamily="34" charset="-122"/>
                <a:ea typeface="微软雅黑" panose="020B0503020204020204" pitchFamily="34" charset="-122"/>
              </a:rPr>
              <a:t>n</a:t>
            </a:r>
            <a:r>
              <a:rPr lang="zh-CN" altLang="en-US" sz="2200" b="1" dirty="0">
                <a:solidFill>
                  <a:srgbClr val="0000FF"/>
                </a:solidFill>
                <a:latin typeface="微软雅黑" panose="020B0503020204020204" pitchFamily="34" charset="-122"/>
                <a:ea typeface="微软雅黑" panose="020B0503020204020204" pitchFamily="34" charset="-122"/>
              </a:rPr>
              <a:t>距离达成目标还需要付出多少代价</a:t>
            </a:r>
            <a:r>
              <a:rPr lang="zh-CN" altLang="en-US" sz="2200" dirty="0">
                <a:latin typeface="微软雅黑" panose="020B0503020204020204" pitchFamily="34" charset="-122"/>
                <a:ea typeface="微软雅黑" panose="020B0503020204020204" pitchFamily="34" charset="-122"/>
              </a:rPr>
              <a:t>。这里将两个城市之间的直线距离作为启发函数。</a:t>
            </a:r>
          </a:p>
        </p:txBody>
      </p:sp>
      <p:sp>
        <p:nvSpPr>
          <p:cNvPr id="11" name="TextBox 4">
            <a:extLst>
              <a:ext uri="{FF2B5EF4-FFF2-40B4-BE49-F238E27FC236}">
                <a16:creationId xmlns:a16="http://schemas.microsoft.com/office/drawing/2014/main" id="{A75B6DC3-EA2F-440A-BC3F-8716E4D94601}"/>
              </a:ext>
            </a:extLst>
          </p:cNvPr>
          <p:cNvSpPr txBox="1"/>
          <p:nvPr/>
        </p:nvSpPr>
        <p:spPr>
          <a:xfrm>
            <a:off x="675108" y="4340511"/>
            <a:ext cx="7632848" cy="1361719"/>
          </a:xfrm>
          <a:prstGeom prst="rect">
            <a:avLst/>
          </a:prstGeom>
          <a:noFill/>
        </p:spPr>
        <p:txBody>
          <a:bodyPr wrap="square" rtlCol="0">
            <a:spAutoFit/>
          </a:bodyPr>
          <a:lstStyle/>
          <a:p>
            <a:pPr algn="just">
              <a:lnSpc>
                <a:spcPct val="125000"/>
              </a:lnSpc>
            </a:pPr>
            <a:r>
              <a:rPr lang="zh-CN" altLang="en-US" sz="2400" b="1" dirty="0">
                <a:latin typeface="微软雅黑" panose="020B0503020204020204" pitchFamily="34" charset="-122"/>
                <a:ea typeface="微软雅黑" panose="020B0503020204020204" pitchFamily="34" charset="-122"/>
              </a:rPr>
              <a:t>     </a:t>
            </a:r>
            <a:r>
              <a:rPr lang="zh-CN" altLang="en-US" sz="2200" dirty="0">
                <a:latin typeface="微软雅黑" panose="020B0503020204020204" pitchFamily="34" charset="-122"/>
                <a:ea typeface="微软雅黑" panose="020B0503020204020204" pitchFamily="34" charset="-122"/>
              </a:rPr>
              <a:t>评价函数</a:t>
            </a:r>
            <a:r>
              <a:rPr lang="en-US" altLang="zh-CN" sz="2200" dirty="0">
                <a:latin typeface="微软雅黑" panose="020B0503020204020204" pitchFamily="34" charset="-122"/>
                <a:ea typeface="微软雅黑" panose="020B0503020204020204" pitchFamily="34" charset="-122"/>
              </a:rPr>
              <a:t>f(n)</a:t>
            </a:r>
            <a:r>
              <a:rPr lang="zh-CN" altLang="en-US" sz="2200" dirty="0">
                <a:latin typeface="微软雅黑" panose="020B0503020204020204" pitchFamily="34" charset="-122"/>
                <a:ea typeface="微软雅黑" panose="020B0503020204020204" pitchFamily="34" charset="-122"/>
              </a:rPr>
              <a:t>用于选择后续要扩展的结点。</a:t>
            </a:r>
            <a:r>
              <a:rPr lang="zh-CN" altLang="en-US" sz="2200" b="1" dirty="0">
                <a:solidFill>
                  <a:srgbClr val="0000FF"/>
                </a:solidFill>
                <a:latin typeface="微软雅黑" panose="020B0503020204020204" pitchFamily="34" charset="-122"/>
                <a:ea typeface="微软雅黑" panose="020B0503020204020204" pitchFamily="34" charset="-122"/>
              </a:rPr>
              <a:t>启发信息可以用于计算</a:t>
            </a:r>
            <a:r>
              <a:rPr lang="en-US" altLang="zh-CN" sz="2200" b="1" dirty="0">
                <a:solidFill>
                  <a:srgbClr val="0000FF"/>
                </a:solidFill>
                <a:latin typeface="微软雅黑" panose="020B0503020204020204" pitchFamily="34" charset="-122"/>
                <a:ea typeface="微软雅黑" panose="020B0503020204020204" pitchFamily="34" charset="-122"/>
              </a:rPr>
              <a:t>f(n)</a:t>
            </a:r>
            <a:r>
              <a:rPr lang="zh-CN" altLang="en-US" sz="2200" b="1" dirty="0">
                <a:solidFill>
                  <a:srgbClr val="0000FF"/>
                </a:solidFill>
                <a:latin typeface="微软雅黑" panose="020B0503020204020204" pitchFamily="34" charset="-122"/>
                <a:ea typeface="微软雅黑" panose="020B0503020204020204" pitchFamily="34" charset="-122"/>
              </a:rPr>
              <a:t>函数值</a:t>
            </a:r>
            <a:r>
              <a:rPr lang="zh-CN" altLang="en-US" sz="2200" dirty="0">
                <a:latin typeface="微软雅黑" panose="020B0503020204020204" pitchFamily="34" charset="-122"/>
                <a:ea typeface="微软雅黑" panose="020B0503020204020204" pitchFamily="34" charset="-122"/>
              </a:rPr>
              <a:t>，以此来影响算法的流程。</a:t>
            </a:r>
            <a:r>
              <a:rPr lang="zh-CN" altLang="en-US" sz="2200" b="1" dirty="0">
                <a:solidFill>
                  <a:srgbClr val="0000FF"/>
                </a:solidFill>
                <a:latin typeface="微软雅黑" panose="020B0503020204020204" pitchFamily="34" charset="-122"/>
                <a:ea typeface="微软雅黑" panose="020B0503020204020204" pitchFamily="34" charset="-122"/>
              </a:rPr>
              <a:t>规定后续结点中某个结点的评价函数值越小，其被挑选的优先级越高。</a:t>
            </a:r>
          </a:p>
        </p:txBody>
      </p:sp>
    </p:spTree>
    <p:extLst>
      <p:ext uri="{BB962C8B-B14F-4D97-AF65-F5344CB8AC3E}">
        <p14:creationId xmlns:p14="http://schemas.microsoft.com/office/powerpoint/2010/main" val="36887948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defTabSz="685800">
              <a:defRPr/>
            </a:pPr>
            <a:fld id="{C9728943-09E1-4583-B427-1856C283FC56}" type="slidenum">
              <a:rPr lang="zh-CN" altLang="en-US" smtClean="0">
                <a:solidFill>
                  <a:prstClr val="black">
                    <a:tint val="75000"/>
                  </a:prstClr>
                </a:solidFill>
              </a:rPr>
              <a:t>18</a:t>
            </a:fld>
            <a:endParaRPr lang="zh-CN" altLang="en-US">
              <a:solidFill>
                <a:prstClr val="black">
                  <a:tint val="75000"/>
                </a:prstClr>
              </a:solidFill>
            </a:endParaRPr>
          </a:p>
        </p:txBody>
      </p:sp>
      <p:sp>
        <p:nvSpPr>
          <p:cNvPr id="2" name="矩形 1">
            <a:extLst>
              <a:ext uri="{FF2B5EF4-FFF2-40B4-BE49-F238E27FC236}">
                <a16:creationId xmlns:a16="http://schemas.microsoft.com/office/drawing/2014/main" id="{D3BC96DA-745E-4E19-88DC-7F455FA43BC3}"/>
              </a:ext>
            </a:extLst>
          </p:cNvPr>
          <p:cNvSpPr/>
          <p:nvPr/>
        </p:nvSpPr>
        <p:spPr>
          <a:xfrm>
            <a:off x="198119" y="2672678"/>
            <a:ext cx="1886116" cy="4328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Ø"/>
            </a:pPr>
            <a:r>
              <a:rPr lang="zh-CN" altLang="en-US" sz="2400" b="1" dirty="0">
                <a:latin typeface="黑体" panose="02010609060101010101" pitchFamily="49" charset="-122"/>
                <a:ea typeface="黑体" panose="02010609060101010101" pitchFamily="49" charset="-122"/>
              </a:rPr>
              <a:t>初始状态</a:t>
            </a:r>
            <a:endParaRPr lang="en-US" altLang="zh-CN" sz="2400" b="1" dirty="0">
              <a:latin typeface="黑体" panose="02010609060101010101" pitchFamily="49" charset="-122"/>
              <a:ea typeface="黑体" panose="02010609060101010101" pitchFamily="49" charset="-122"/>
            </a:endParaRPr>
          </a:p>
        </p:txBody>
      </p:sp>
      <p:sp>
        <p:nvSpPr>
          <p:cNvPr id="5" name="矩形 4">
            <a:extLst>
              <a:ext uri="{FF2B5EF4-FFF2-40B4-BE49-F238E27FC236}">
                <a16:creationId xmlns:a16="http://schemas.microsoft.com/office/drawing/2014/main" id="{2333FB71-7820-4F36-8804-DD4212537C13}"/>
              </a:ext>
            </a:extLst>
          </p:cNvPr>
          <p:cNvSpPr/>
          <p:nvPr/>
        </p:nvSpPr>
        <p:spPr>
          <a:xfrm>
            <a:off x="198119" y="4381299"/>
            <a:ext cx="2968631" cy="450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Ø"/>
            </a:pPr>
            <a:r>
              <a:rPr lang="zh-CN" altLang="en-US" sz="2400" b="1" dirty="0">
                <a:latin typeface="黑体" panose="02010609060101010101" pitchFamily="49" charset="-122"/>
                <a:ea typeface="黑体" panose="02010609060101010101" pitchFamily="49" charset="-122"/>
              </a:rPr>
              <a:t>扩展</a:t>
            </a:r>
            <a:r>
              <a:rPr lang="en-US" altLang="zh-CN" sz="2400" dirty="0">
                <a:latin typeface="微软雅黑" panose="020B0503020204020204" pitchFamily="34" charset="-122"/>
                <a:ea typeface="微软雅黑" panose="020B0503020204020204" pitchFamily="34" charset="-122"/>
              </a:rPr>
              <a:t>Arad</a:t>
            </a:r>
            <a:r>
              <a:rPr lang="zh-CN" altLang="en-US" sz="2400" b="1" dirty="0">
                <a:latin typeface="黑体" panose="02010609060101010101" pitchFamily="49" charset="-122"/>
                <a:ea typeface="黑体" panose="02010609060101010101" pitchFamily="49" charset="-122"/>
              </a:rPr>
              <a:t>之后</a:t>
            </a:r>
            <a:endParaRPr lang="en-US" altLang="zh-CN" sz="2400" b="1" dirty="0">
              <a:latin typeface="黑体" panose="02010609060101010101" pitchFamily="49" charset="-122"/>
              <a:ea typeface="黑体" panose="02010609060101010101" pitchFamily="49" charset="-122"/>
            </a:endParaRPr>
          </a:p>
        </p:txBody>
      </p:sp>
      <p:grpSp>
        <p:nvGrpSpPr>
          <p:cNvPr id="24" name="组合 23">
            <a:extLst>
              <a:ext uri="{FF2B5EF4-FFF2-40B4-BE49-F238E27FC236}">
                <a16:creationId xmlns:a16="http://schemas.microsoft.com/office/drawing/2014/main" id="{20E0C2DF-1AD5-49AB-B744-EBC783079A6E}"/>
              </a:ext>
            </a:extLst>
          </p:cNvPr>
          <p:cNvGrpSpPr/>
          <p:nvPr/>
        </p:nvGrpSpPr>
        <p:grpSpPr>
          <a:xfrm>
            <a:off x="4450080" y="1414920"/>
            <a:ext cx="4554107" cy="2670279"/>
            <a:chOff x="4216452" y="1394713"/>
            <a:chExt cx="4554107" cy="2670279"/>
          </a:xfrm>
        </p:grpSpPr>
        <p:pic>
          <p:nvPicPr>
            <p:cNvPr id="14" name="图片 13">
              <a:extLst>
                <a:ext uri="{FF2B5EF4-FFF2-40B4-BE49-F238E27FC236}">
                  <a16:creationId xmlns:a16="http://schemas.microsoft.com/office/drawing/2014/main" id="{CD26B95A-9275-4836-8C0E-1AD5F5CF60E4}"/>
                </a:ext>
              </a:extLst>
            </p:cNvPr>
            <p:cNvPicPr>
              <a:picLocks noChangeAspect="1"/>
            </p:cNvPicPr>
            <p:nvPr/>
          </p:nvPicPr>
          <p:blipFill>
            <a:blip r:embed="rId3"/>
            <a:stretch>
              <a:fillRect/>
            </a:stretch>
          </p:blipFill>
          <p:spPr>
            <a:xfrm>
              <a:off x="4216452" y="1394713"/>
              <a:ext cx="4554107" cy="2670279"/>
            </a:xfrm>
            <a:prstGeom prst="rect">
              <a:avLst/>
            </a:prstGeom>
            <a:ln>
              <a:solidFill>
                <a:schemeClr val="tx1"/>
              </a:solidFill>
            </a:ln>
          </p:spPr>
        </p:pic>
        <p:sp>
          <p:nvSpPr>
            <p:cNvPr id="21" name="流程图: 可选过程 20">
              <a:extLst>
                <a:ext uri="{FF2B5EF4-FFF2-40B4-BE49-F238E27FC236}">
                  <a16:creationId xmlns:a16="http://schemas.microsoft.com/office/drawing/2014/main" id="{EFF15178-5D3D-4E73-9655-AEB1118B446F}"/>
                </a:ext>
              </a:extLst>
            </p:cNvPr>
            <p:cNvSpPr/>
            <p:nvPr/>
          </p:nvSpPr>
          <p:spPr>
            <a:xfrm>
              <a:off x="4482388" y="2058739"/>
              <a:ext cx="144016" cy="13749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a:extLst>
                <a:ext uri="{FF2B5EF4-FFF2-40B4-BE49-F238E27FC236}">
                  <a16:creationId xmlns:a16="http://schemas.microsoft.com/office/drawing/2014/main" id="{A8B1F86B-C97F-4E16-93AC-054B27F090CB}"/>
                </a:ext>
              </a:extLst>
            </p:cNvPr>
            <p:cNvSpPr/>
            <p:nvPr/>
          </p:nvSpPr>
          <p:spPr>
            <a:xfrm>
              <a:off x="7074676" y="3425810"/>
              <a:ext cx="144016" cy="1497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a:extLst>
              <a:ext uri="{FF2B5EF4-FFF2-40B4-BE49-F238E27FC236}">
                <a16:creationId xmlns:a16="http://schemas.microsoft.com/office/drawing/2014/main" id="{6FFFBFBB-37E3-4783-A5FF-C111CD69DE87}"/>
              </a:ext>
            </a:extLst>
          </p:cNvPr>
          <p:cNvPicPr>
            <a:picLocks noChangeAspect="1"/>
          </p:cNvPicPr>
          <p:nvPr/>
        </p:nvPicPr>
        <p:blipFill>
          <a:blip r:embed="rId4"/>
          <a:stretch>
            <a:fillRect/>
          </a:stretch>
        </p:blipFill>
        <p:spPr>
          <a:xfrm>
            <a:off x="5148064" y="4547788"/>
            <a:ext cx="3447540" cy="1495426"/>
          </a:xfrm>
          <a:prstGeom prst="rect">
            <a:avLst/>
          </a:prstGeom>
          <a:ln>
            <a:solidFill>
              <a:schemeClr val="tx1"/>
            </a:solidFill>
          </a:ln>
        </p:spPr>
      </p:pic>
      <p:sp>
        <p:nvSpPr>
          <p:cNvPr id="8" name="TextBox 4">
            <a:extLst>
              <a:ext uri="{FF2B5EF4-FFF2-40B4-BE49-F238E27FC236}">
                <a16:creationId xmlns:a16="http://schemas.microsoft.com/office/drawing/2014/main" id="{1F436A32-9FD6-43BA-BAA3-E9860494AAA6}"/>
              </a:ext>
            </a:extLst>
          </p:cNvPr>
          <p:cNvSpPr txBox="1"/>
          <p:nvPr/>
        </p:nvSpPr>
        <p:spPr>
          <a:xfrm>
            <a:off x="5148064" y="6096526"/>
            <a:ext cx="3443589" cy="302070"/>
          </a:xfrm>
          <a:prstGeom prst="rect">
            <a:avLst/>
          </a:prstGeom>
          <a:noFill/>
        </p:spPr>
        <p:txBody>
          <a:bodyPr wrap="square" rtlCol="0">
            <a:spAutoFit/>
          </a:bodyPr>
          <a:lstStyle/>
          <a:p>
            <a:pPr algn="just">
              <a:lnSpc>
                <a:spcPct val="125000"/>
              </a:lnSpc>
            </a:pPr>
            <a:r>
              <a:rPr lang="zh-CN" altLang="en-US" sz="1200" dirty="0">
                <a:latin typeface="微软雅黑" panose="020B0503020204020204" pitchFamily="34" charset="-122"/>
                <a:ea typeface="微软雅黑" panose="020B0503020204020204" pitchFamily="34" charset="-122"/>
              </a:rPr>
              <a:t>辅助信息：所有城市到</a:t>
            </a:r>
            <a:r>
              <a:rPr lang="en-US" altLang="zh-CN" sz="1200" dirty="0">
                <a:latin typeface="微软雅黑" panose="020B0503020204020204" pitchFamily="34" charset="-122"/>
                <a:ea typeface="微软雅黑" panose="020B0503020204020204" pitchFamily="34" charset="-122"/>
              </a:rPr>
              <a:t>Bucharest</a:t>
            </a:r>
            <a:r>
              <a:rPr lang="zh-CN" altLang="en-US" sz="1200" dirty="0">
                <a:latin typeface="微软雅黑" panose="020B0503020204020204" pitchFamily="34" charset="-122"/>
                <a:ea typeface="微软雅黑" panose="020B0503020204020204" pitchFamily="34" charset="-122"/>
              </a:rPr>
              <a:t>的直线距离</a:t>
            </a:r>
          </a:p>
        </p:txBody>
      </p:sp>
      <p:sp>
        <p:nvSpPr>
          <p:cNvPr id="9" name="TextBox 4">
            <a:extLst>
              <a:ext uri="{FF2B5EF4-FFF2-40B4-BE49-F238E27FC236}">
                <a16:creationId xmlns:a16="http://schemas.microsoft.com/office/drawing/2014/main" id="{7B0629ED-DCFD-4D2C-8C79-D2D514733A39}"/>
              </a:ext>
            </a:extLst>
          </p:cNvPr>
          <p:cNvSpPr txBox="1"/>
          <p:nvPr/>
        </p:nvSpPr>
        <p:spPr>
          <a:xfrm>
            <a:off x="353157" y="1316571"/>
            <a:ext cx="3664849" cy="1288301"/>
          </a:xfrm>
          <a:prstGeom prst="rect">
            <a:avLst/>
          </a:prstGeom>
          <a:noFill/>
        </p:spPr>
        <p:txBody>
          <a:bodyPr wrap="square" rtlCol="0">
            <a:spAutoFit/>
          </a:bodyPr>
          <a:lstStyle/>
          <a:p>
            <a:pPr algn="just">
              <a:lnSpc>
                <a:spcPct val="125000"/>
              </a:lnSpc>
            </a:pPr>
            <a:r>
              <a:rPr lang="zh-CN" altLang="en-US" sz="2400" b="1"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贪婪最佳优先搜索的直观想法是</a:t>
            </a:r>
            <a:r>
              <a:rPr lang="zh-CN" altLang="en-US" sz="2000" b="1" dirty="0">
                <a:solidFill>
                  <a:srgbClr val="0000FF"/>
                </a:solidFill>
                <a:latin typeface="微软雅黑" panose="020B0503020204020204" pitchFamily="34" charset="-122"/>
                <a:ea typeface="微软雅黑" panose="020B0503020204020204" pitchFamily="34" charset="-122"/>
              </a:rPr>
              <a:t>优先扩展距离目标近的结点</a:t>
            </a:r>
            <a:r>
              <a:rPr lang="zh-CN" altLang="en-US" sz="2000" dirty="0">
                <a:latin typeface="微软雅黑" panose="020B0503020204020204" pitchFamily="34" charset="-122"/>
                <a:ea typeface="微软雅黑" panose="020B0503020204020204" pitchFamily="34" charset="-122"/>
              </a:rPr>
              <a:t>，即令</a:t>
            </a:r>
            <a:r>
              <a:rPr lang="en-US" altLang="zh-CN" sz="2000" dirty="0">
                <a:latin typeface="微软雅黑" panose="020B0503020204020204" pitchFamily="34" charset="-122"/>
                <a:ea typeface="微软雅黑" panose="020B0503020204020204" pitchFamily="34" charset="-122"/>
              </a:rPr>
              <a:t>f(n)=h(n)</a:t>
            </a:r>
            <a:r>
              <a:rPr lang="zh-CN" altLang="en-US" sz="2000" dirty="0">
                <a:latin typeface="微软雅黑" panose="020B0503020204020204" pitchFamily="34" charset="-122"/>
                <a:ea typeface="微软雅黑" panose="020B0503020204020204" pitchFamily="34" charset="-122"/>
              </a:rPr>
              <a:t>。</a:t>
            </a:r>
          </a:p>
        </p:txBody>
      </p:sp>
      <p:sp>
        <p:nvSpPr>
          <p:cNvPr id="10" name="矩形 9">
            <a:extLst>
              <a:ext uri="{FF2B5EF4-FFF2-40B4-BE49-F238E27FC236}">
                <a16:creationId xmlns:a16="http://schemas.microsoft.com/office/drawing/2014/main" id="{2EB76B33-F309-4D5E-B351-597B809C192D}"/>
              </a:ext>
            </a:extLst>
          </p:cNvPr>
          <p:cNvSpPr/>
          <p:nvPr/>
        </p:nvSpPr>
        <p:spPr>
          <a:xfrm>
            <a:off x="63424" y="884554"/>
            <a:ext cx="8424936" cy="4770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n"/>
            </a:pPr>
            <a:r>
              <a:rPr lang="zh-CN" altLang="en-US" sz="2800" b="1" dirty="0">
                <a:solidFill>
                  <a:srgbClr val="002060"/>
                </a:solidFill>
                <a:latin typeface="黑体" panose="02010609060101010101" pitchFamily="49" charset="-122"/>
                <a:ea typeface="黑体" panose="02010609060101010101" pitchFamily="49" charset="-122"/>
              </a:rPr>
              <a:t>贪婪最佳优先搜索</a:t>
            </a:r>
            <a:endParaRPr lang="en-US" altLang="zh-CN" sz="2800" b="1" dirty="0">
              <a:solidFill>
                <a:srgbClr val="002060"/>
              </a:solidFill>
              <a:latin typeface="黑体" panose="02010609060101010101" pitchFamily="49" charset="-122"/>
              <a:ea typeface="黑体" panose="02010609060101010101" pitchFamily="49" charset="-122"/>
            </a:endParaRPr>
          </a:p>
        </p:txBody>
      </p:sp>
      <p:sp>
        <p:nvSpPr>
          <p:cNvPr id="28" name="标题 1">
            <a:extLst>
              <a:ext uri="{FF2B5EF4-FFF2-40B4-BE49-F238E27FC236}">
                <a16:creationId xmlns:a16="http://schemas.microsoft.com/office/drawing/2014/main" id="{094ED630-3002-401E-BD05-1DEDAA1B5219}"/>
              </a:ext>
            </a:extLst>
          </p:cNvPr>
          <p:cNvSpPr>
            <a:spLocks noGrp="1"/>
          </p:cNvSpPr>
          <p:nvPr>
            <p:ph type="title"/>
          </p:nvPr>
        </p:nvSpPr>
        <p:spPr>
          <a:xfrm>
            <a:off x="129600" y="137478"/>
            <a:ext cx="8640960" cy="566266"/>
          </a:xfrm>
        </p:spPr>
        <p:txBody>
          <a:bodyPr/>
          <a:lstStyle/>
          <a:p>
            <a:r>
              <a:rPr lang="en-US" altLang="zh-CN" dirty="0">
                <a:solidFill>
                  <a:srgbClr val="002060"/>
                </a:solidFill>
              </a:rPr>
              <a:t>5.3 </a:t>
            </a:r>
            <a:r>
              <a:rPr lang="zh-CN" altLang="en-US" dirty="0">
                <a:solidFill>
                  <a:srgbClr val="002060"/>
                </a:solidFill>
              </a:rPr>
              <a:t>状态空间启发搜索</a:t>
            </a:r>
          </a:p>
        </p:txBody>
      </p:sp>
      <p:pic>
        <p:nvPicPr>
          <p:cNvPr id="15" name="图片 14">
            <a:extLst>
              <a:ext uri="{FF2B5EF4-FFF2-40B4-BE49-F238E27FC236}">
                <a16:creationId xmlns:a16="http://schemas.microsoft.com/office/drawing/2014/main" id="{A6FB5DE6-0C7D-4A15-8288-DB6D68627E13}"/>
              </a:ext>
            </a:extLst>
          </p:cNvPr>
          <p:cNvPicPr>
            <a:picLocks noChangeAspect="1"/>
          </p:cNvPicPr>
          <p:nvPr/>
        </p:nvPicPr>
        <p:blipFill>
          <a:blip r:embed="rId5"/>
          <a:stretch>
            <a:fillRect/>
          </a:stretch>
        </p:blipFill>
        <p:spPr>
          <a:xfrm>
            <a:off x="1043608" y="3319603"/>
            <a:ext cx="2297103" cy="933526"/>
          </a:xfrm>
          <a:prstGeom prst="rect">
            <a:avLst/>
          </a:prstGeom>
        </p:spPr>
      </p:pic>
      <p:pic>
        <p:nvPicPr>
          <p:cNvPr id="30" name="图片 29">
            <a:extLst>
              <a:ext uri="{FF2B5EF4-FFF2-40B4-BE49-F238E27FC236}">
                <a16:creationId xmlns:a16="http://schemas.microsoft.com/office/drawing/2014/main" id="{59EAE151-3792-4CCD-9A2F-89407E99D5C3}"/>
              </a:ext>
            </a:extLst>
          </p:cNvPr>
          <p:cNvPicPr>
            <a:picLocks noChangeAspect="1"/>
          </p:cNvPicPr>
          <p:nvPr/>
        </p:nvPicPr>
        <p:blipFill>
          <a:blip r:embed="rId6"/>
          <a:stretch>
            <a:fillRect/>
          </a:stretch>
        </p:blipFill>
        <p:spPr>
          <a:xfrm>
            <a:off x="129600" y="5295070"/>
            <a:ext cx="4775302" cy="1288301"/>
          </a:xfrm>
          <a:prstGeom prst="rect">
            <a:avLst/>
          </a:prstGeom>
        </p:spPr>
      </p:pic>
    </p:spTree>
    <p:extLst>
      <p:ext uri="{BB962C8B-B14F-4D97-AF65-F5344CB8AC3E}">
        <p14:creationId xmlns:p14="http://schemas.microsoft.com/office/powerpoint/2010/main" val="226723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defTabSz="685800">
              <a:defRPr/>
            </a:pPr>
            <a:fld id="{C9728943-09E1-4583-B427-1856C283FC56}" type="slidenum">
              <a:rPr lang="zh-CN" altLang="en-US" smtClean="0">
                <a:solidFill>
                  <a:prstClr val="black">
                    <a:tint val="75000"/>
                  </a:prstClr>
                </a:solidFill>
              </a:rPr>
              <a:t>19</a:t>
            </a:fld>
            <a:endParaRPr lang="zh-CN" altLang="en-US">
              <a:solidFill>
                <a:prstClr val="black">
                  <a:tint val="75000"/>
                </a:prstClr>
              </a:solidFill>
            </a:endParaRPr>
          </a:p>
        </p:txBody>
      </p:sp>
      <p:sp>
        <p:nvSpPr>
          <p:cNvPr id="2" name="矩形 1">
            <a:extLst>
              <a:ext uri="{FF2B5EF4-FFF2-40B4-BE49-F238E27FC236}">
                <a16:creationId xmlns:a16="http://schemas.microsoft.com/office/drawing/2014/main" id="{D3BC96DA-745E-4E19-88DC-7F455FA43BC3}"/>
              </a:ext>
            </a:extLst>
          </p:cNvPr>
          <p:cNvSpPr/>
          <p:nvPr/>
        </p:nvSpPr>
        <p:spPr>
          <a:xfrm>
            <a:off x="198119" y="1686557"/>
            <a:ext cx="2645690" cy="450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Ø"/>
            </a:pPr>
            <a:r>
              <a:rPr lang="zh-CN" altLang="en-US" sz="2400" b="1" dirty="0">
                <a:latin typeface="黑体" panose="02010609060101010101" pitchFamily="49" charset="-122"/>
                <a:ea typeface="黑体" panose="02010609060101010101" pitchFamily="49" charset="-122"/>
              </a:rPr>
              <a:t>初始</a:t>
            </a:r>
            <a:r>
              <a:rPr lang="en-US" altLang="zh-CN" sz="2400" dirty="0">
                <a:latin typeface="微软雅黑" panose="020B0503020204020204" pitchFamily="34" charset="-122"/>
                <a:ea typeface="微软雅黑" panose="020B0503020204020204" pitchFamily="34" charset="-122"/>
              </a:rPr>
              <a:t>Sibiu</a:t>
            </a:r>
            <a:r>
              <a:rPr lang="zh-CN" altLang="en-US" sz="2400" b="1" dirty="0">
                <a:latin typeface="黑体" panose="02010609060101010101" pitchFamily="49" charset="-122"/>
                <a:ea typeface="黑体" panose="02010609060101010101" pitchFamily="49" charset="-122"/>
              </a:rPr>
              <a:t>之后</a:t>
            </a:r>
            <a:endParaRPr lang="en-US" altLang="zh-CN" sz="2400" b="1" dirty="0">
              <a:latin typeface="黑体" panose="02010609060101010101" pitchFamily="49" charset="-122"/>
              <a:ea typeface="黑体" panose="02010609060101010101" pitchFamily="49" charset="-122"/>
            </a:endParaRPr>
          </a:p>
        </p:txBody>
      </p:sp>
      <p:sp>
        <p:nvSpPr>
          <p:cNvPr id="5" name="矩形 4">
            <a:extLst>
              <a:ext uri="{FF2B5EF4-FFF2-40B4-BE49-F238E27FC236}">
                <a16:creationId xmlns:a16="http://schemas.microsoft.com/office/drawing/2014/main" id="{2333FB71-7820-4F36-8804-DD4212537C13}"/>
              </a:ext>
            </a:extLst>
          </p:cNvPr>
          <p:cNvSpPr/>
          <p:nvPr/>
        </p:nvSpPr>
        <p:spPr>
          <a:xfrm>
            <a:off x="226717" y="3927389"/>
            <a:ext cx="3409179" cy="450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Ø"/>
            </a:pPr>
            <a:r>
              <a:rPr lang="zh-CN" altLang="en-US" sz="2400" b="1" dirty="0">
                <a:latin typeface="黑体" panose="02010609060101010101" pitchFamily="49" charset="-122"/>
                <a:ea typeface="黑体" panose="02010609060101010101" pitchFamily="49" charset="-122"/>
              </a:rPr>
              <a:t>扩展</a:t>
            </a:r>
            <a:r>
              <a:rPr lang="en-US" altLang="zh-CN" sz="2400" dirty="0" err="1">
                <a:latin typeface="微软雅黑" panose="020B0503020204020204" pitchFamily="34" charset="-122"/>
                <a:ea typeface="微软雅黑" panose="020B0503020204020204" pitchFamily="34" charset="-122"/>
              </a:rPr>
              <a:t>Fagaras</a:t>
            </a:r>
            <a:r>
              <a:rPr lang="zh-CN" altLang="en-US" sz="2400" b="1" dirty="0">
                <a:latin typeface="黑体" panose="02010609060101010101" pitchFamily="49" charset="-122"/>
                <a:ea typeface="黑体" panose="02010609060101010101" pitchFamily="49" charset="-122"/>
              </a:rPr>
              <a:t>之后</a:t>
            </a:r>
            <a:endParaRPr lang="en-US" altLang="zh-CN" sz="2400" b="1" dirty="0">
              <a:latin typeface="黑体" panose="02010609060101010101" pitchFamily="49" charset="-122"/>
              <a:ea typeface="黑体" panose="02010609060101010101" pitchFamily="49" charset="-122"/>
            </a:endParaRPr>
          </a:p>
        </p:txBody>
      </p:sp>
      <p:grpSp>
        <p:nvGrpSpPr>
          <p:cNvPr id="24" name="组合 23">
            <a:extLst>
              <a:ext uri="{FF2B5EF4-FFF2-40B4-BE49-F238E27FC236}">
                <a16:creationId xmlns:a16="http://schemas.microsoft.com/office/drawing/2014/main" id="{20E0C2DF-1AD5-49AB-B744-EBC783079A6E}"/>
              </a:ext>
            </a:extLst>
          </p:cNvPr>
          <p:cNvGrpSpPr/>
          <p:nvPr/>
        </p:nvGrpSpPr>
        <p:grpSpPr>
          <a:xfrm>
            <a:off x="4450080" y="1414920"/>
            <a:ext cx="4554107" cy="2670279"/>
            <a:chOff x="4216452" y="1394713"/>
            <a:chExt cx="4554107" cy="2670279"/>
          </a:xfrm>
        </p:grpSpPr>
        <p:pic>
          <p:nvPicPr>
            <p:cNvPr id="14" name="图片 13">
              <a:extLst>
                <a:ext uri="{FF2B5EF4-FFF2-40B4-BE49-F238E27FC236}">
                  <a16:creationId xmlns:a16="http://schemas.microsoft.com/office/drawing/2014/main" id="{CD26B95A-9275-4836-8C0E-1AD5F5CF60E4}"/>
                </a:ext>
              </a:extLst>
            </p:cNvPr>
            <p:cNvPicPr>
              <a:picLocks noChangeAspect="1"/>
            </p:cNvPicPr>
            <p:nvPr/>
          </p:nvPicPr>
          <p:blipFill>
            <a:blip r:embed="rId3"/>
            <a:stretch>
              <a:fillRect/>
            </a:stretch>
          </p:blipFill>
          <p:spPr>
            <a:xfrm>
              <a:off x="4216452" y="1394713"/>
              <a:ext cx="4554107" cy="2670279"/>
            </a:xfrm>
            <a:prstGeom prst="rect">
              <a:avLst/>
            </a:prstGeom>
            <a:ln>
              <a:solidFill>
                <a:schemeClr val="tx1"/>
              </a:solidFill>
            </a:ln>
          </p:spPr>
        </p:pic>
        <p:sp>
          <p:nvSpPr>
            <p:cNvPr id="21" name="流程图: 可选过程 20">
              <a:extLst>
                <a:ext uri="{FF2B5EF4-FFF2-40B4-BE49-F238E27FC236}">
                  <a16:creationId xmlns:a16="http://schemas.microsoft.com/office/drawing/2014/main" id="{EFF15178-5D3D-4E73-9655-AEB1118B446F}"/>
                </a:ext>
              </a:extLst>
            </p:cNvPr>
            <p:cNvSpPr/>
            <p:nvPr/>
          </p:nvSpPr>
          <p:spPr>
            <a:xfrm>
              <a:off x="4482388" y="2084887"/>
              <a:ext cx="144016" cy="13749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a:extLst>
                <a:ext uri="{FF2B5EF4-FFF2-40B4-BE49-F238E27FC236}">
                  <a16:creationId xmlns:a16="http://schemas.microsoft.com/office/drawing/2014/main" id="{A8B1F86B-C97F-4E16-93AC-054B27F090CB}"/>
                </a:ext>
              </a:extLst>
            </p:cNvPr>
            <p:cNvSpPr/>
            <p:nvPr/>
          </p:nvSpPr>
          <p:spPr>
            <a:xfrm>
              <a:off x="7074676" y="3406300"/>
              <a:ext cx="144016" cy="1497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a:extLst>
              <a:ext uri="{FF2B5EF4-FFF2-40B4-BE49-F238E27FC236}">
                <a16:creationId xmlns:a16="http://schemas.microsoft.com/office/drawing/2014/main" id="{6FFFBFBB-37E3-4783-A5FF-C111CD69DE87}"/>
              </a:ext>
            </a:extLst>
          </p:cNvPr>
          <p:cNvPicPr>
            <a:picLocks noChangeAspect="1"/>
          </p:cNvPicPr>
          <p:nvPr/>
        </p:nvPicPr>
        <p:blipFill>
          <a:blip r:embed="rId4"/>
          <a:stretch>
            <a:fillRect/>
          </a:stretch>
        </p:blipFill>
        <p:spPr>
          <a:xfrm>
            <a:off x="5148064" y="4547788"/>
            <a:ext cx="3447540" cy="1495426"/>
          </a:xfrm>
          <a:prstGeom prst="rect">
            <a:avLst/>
          </a:prstGeom>
          <a:ln>
            <a:solidFill>
              <a:schemeClr val="tx1"/>
            </a:solidFill>
          </a:ln>
        </p:spPr>
      </p:pic>
      <p:sp>
        <p:nvSpPr>
          <p:cNvPr id="8" name="TextBox 4">
            <a:extLst>
              <a:ext uri="{FF2B5EF4-FFF2-40B4-BE49-F238E27FC236}">
                <a16:creationId xmlns:a16="http://schemas.microsoft.com/office/drawing/2014/main" id="{1F436A32-9FD6-43BA-BAA3-E9860494AAA6}"/>
              </a:ext>
            </a:extLst>
          </p:cNvPr>
          <p:cNvSpPr txBox="1"/>
          <p:nvPr/>
        </p:nvSpPr>
        <p:spPr>
          <a:xfrm>
            <a:off x="5148064" y="6096526"/>
            <a:ext cx="3443589" cy="302070"/>
          </a:xfrm>
          <a:prstGeom prst="rect">
            <a:avLst/>
          </a:prstGeom>
          <a:noFill/>
        </p:spPr>
        <p:txBody>
          <a:bodyPr wrap="square" rtlCol="0">
            <a:spAutoFit/>
          </a:bodyPr>
          <a:lstStyle/>
          <a:p>
            <a:pPr algn="just">
              <a:lnSpc>
                <a:spcPct val="125000"/>
              </a:lnSpc>
            </a:pPr>
            <a:r>
              <a:rPr lang="zh-CN" altLang="en-US" sz="1200" dirty="0">
                <a:latin typeface="微软雅黑" panose="020B0503020204020204" pitchFamily="34" charset="-122"/>
                <a:ea typeface="微软雅黑" panose="020B0503020204020204" pitchFamily="34" charset="-122"/>
              </a:rPr>
              <a:t>辅助信息：所有城市到</a:t>
            </a:r>
            <a:r>
              <a:rPr lang="en-US" altLang="zh-CN" sz="1200" dirty="0">
                <a:latin typeface="微软雅黑" panose="020B0503020204020204" pitchFamily="34" charset="-122"/>
                <a:ea typeface="微软雅黑" panose="020B0503020204020204" pitchFamily="34" charset="-122"/>
              </a:rPr>
              <a:t>Bucharest</a:t>
            </a:r>
            <a:r>
              <a:rPr lang="zh-CN" altLang="en-US" sz="1200" dirty="0">
                <a:latin typeface="微软雅黑" panose="020B0503020204020204" pitchFamily="34" charset="-122"/>
                <a:ea typeface="微软雅黑" panose="020B0503020204020204" pitchFamily="34" charset="-122"/>
              </a:rPr>
              <a:t>的直线距离</a:t>
            </a:r>
          </a:p>
        </p:txBody>
      </p:sp>
      <p:sp>
        <p:nvSpPr>
          <p:cNvPr id="10" name="矩形 9">
            <a:extLst>
              <a:ext uri="{FF2B5EF4-FFF2-40B4-BE49-F238E27FC236}">
                <a16:creationId xmlns:a16="http://schemas.microsoft.com/office/drawing/2014/main" id="{2EB76B33-F309-4D5E-B351-597B809C192D}"/>
              </a:ext>
            </a:extLst>
          </p:cNvPr>
          <p:cNvSpPr/>
          <p:nvPr/>
        </p:nvSpPr>
        <p:spPr>
          <a:xfrm>
            <a:off x="63424" y="884554"/>
            <a:ext cx="8424936" cy="4770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n"/>
            </a:pPr>
            <a:r>
              <a:rPr lang="zh-CN" altLang="en-US" sz="2800" b="1" dirty="0">
                <a:solidFill>
                  <a:srgbClr val="002060"/>
                </a:solidFill>
                <a:latin typeface="黑体" panose="02010609060101010101" pitchFamily="49" charset="-122"/>
                <a:ea typeface="黑体" panose="02010609060101010101" pitchFamily="49" charset="-122"/>
              </a:rPr>
              <a:t>贪婪最佳优先搜索</a:t>
            </a:r>
            <a:endParaRPr lang="en-US" altLang="zh-CN" sz="2800" b="1" dirty="0">
              <a:solidFill>
                <a:srgbClr val="002060"/>
              </a:solidFill>
              <a:latin typeface="黑体" panose="02010609060101010101" pitchFamily="49" charset="-122"/>
              <a:ea typeface="黑体" panose="02010609060101010101" pitchFamily="49" charset="-122"/>
            </a:endParaRPr>
          </a:p>
        </p:txBody>
      </p:sp>
      <p:sp>
        <p:nvSpPr>
          <p:cNvPr id="28" name="标题 1">
            <a:extLst>
              <a:ext uri="{FF2B5EF4-FFF2-40B4-BE49-F238E27FC236}">
                <a16:creationId xmlns:a16="http://schemas.microsoft.com/office/drawing/2014/main" id="{094ED630-3002-401E-BD05-1DEDAA1B5219}"/>
              </a:ext>
            </a:extLst>
          </p:cNvPr>
          <p:cNvSpPr>
            <a:spLocks noGrp="1"/>
          </p:cNvSpPr>
          <p:nvPr>
            <p:ph type="title"/>
          </p:nvPr>
        </p:nvSpPr>
        <p:spPr>
          <a:xfrm>
            <a:off x="129600" y="137478"/>
            <a:ext cx="8640960" cy="566266"/>
          </a:xfrm>
        </p:spPr>
        <p:txBody>
          <a:bodyPr/>
          <a:lstStyle/>
          <a:p>
            <a:r>
              <a:rPr lang="en-US" altLang="zh-CN" dirty="0">
                <a:solidFill>
                  <a:srgbClr val="002060"/>
                </a:solidFill>
              </a:rPr>
              <a:t>5.3 </a:t>
            </a:r>
            <a:r>
              <a:rPr lang="zh-CN" altLang="en-US" dirty="0">
                <a:solidFill>
                  <a:srgbClr val="002060"/>
                </a:solidFill>
              </a:rPr>
              <a:t>状态空间启发搜索</a:t>
            </a:r>
          </a:p>
        </p:txBody>
      </p:sp>
      <p:pic>
        <p:nvPicPr>
          <p:cNvPr id="6" name="图片 5">
            <a:extLst>
              <a:ext uri="{FF2B5EF4-FFF2-40B4-BE49-F238E27FC236}">
                <a16:creationId xmlns:a16="http://schemas.microsoft.com/office/drawing/2014/main" id="{FC19FE32-2A16-4417-A78C-C949A90B6C56}"/>
              </a:ext>
            </a:extLst>
          </p:cNvPr>
          <p:cNvPicPr>
            <a:picLocks noChangeAspect="1"/>
          </p:cNvPicPr>
          <p:nvPr/>
        </p:nvPicPr>
        <p:blipFill>
          <a:blip r:embed="rId5"/>
          <a:stretch>
            <a:fillRect/>
          </a:stretch>
        </p:blipFill>
        <p:spPr>
          <a:xfrm>
            <a:off x="100781" y="2245303"/>
            <a:ext cx="4237087" cy="1343951"/>
          </a:xfrm>
          <a:prstGeom prst="rect">
            <a:avLst/>
          </a:prstGeom>
        </p:spPr>
      </p:pic>
      <p:pic>
        <p:nvPicPr>
          <p:cNvPr id="12" name="图片 11">
            <a:extLst>
              <a:ext uri="{FF2B5EF4-FFF2-40B4-BE49-F238E27FC236}">
                <a16:creationId xmlns:a16="http://schemas.microsoft.com/office/drawing/2014/main" id="{4625A870-82C4-49D5-BCE1-3F8806560B9E}"/>
              </a:ext>
            </a:extLst>
          </p:cNvPr>
          <p:cNvPicPr>
            <a:picLocks noChangeAspect="1"/>
          </p:cNvPicPr>
          <p:nvPr/>
        </p:nvPicPr>
        <p:blipFill>
          <a:blip r:embed="rId6"/>
          <a:stretch>
            <a:fillRect/>
          </a:stretch>
        </p:blipFill>
        <p:spPr>
          <a:xfrm>
            <a:off x="250825" y="4509866"/>
            <a:ext cx="4770533" cy="2141406"/>
          </a:xfrm>
          <a:prstGeom prst="rect">
            <a:avLst/>
          </a:prstGeom>
        </p:spPr>
      </p:pic>
    </p:spTree>
    <p:extLst>
      <p:ext uri="{BB962C8B-B14F-4D97-AF65-F5344CB8AC3E}">
        <p14:creationId xmlns:p14="http://schemas.microsoft.com/office/powerpoint/2010/main" val="2669984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p:cNvSpPr>
          <p:nvPr>
            <p:ph type="title"/>
          </p:nvPr>
        </p:nvSpPr>
        <p:spPr>
          <a:xfrm>
            <a:off x="129600" y="137478"/>
            <a:ext cx="8640960" cy="566266"/>
          </a:xfrm>
        </p:spPr>
        <p:txBody>
          <a:bodyPr/>
          <a:lstStyle/>
          <a:p>
            <a:r>
              <a:rPr lang="zh-CN" altLang="en-US" dirty="0">
                <a:solidFill>
                  <a:srgbClr val="002060"/>
                </a:solidFill>
              </a:rPr>
              <a:t>提 纲</a:t>
            </a:r>
          </a:p>
        </p:txBody>
      </p:sp>
      <p:sp>
        <p:nvSpPr>
          <p:cNvPr id="4" name="MH_Others_1"/>
          <p:cNvSpPr/>
          <p:nvPr>
            <p:custDataLst>
              <p:tags r:id="rId1"/>
            </p:custDataLst>
          </p:nvPr>
        </p:nvSpPr>
        <p:spPr>
          <a:xfrm>
            <a:off x="1479550" y="1571797"/>
            <a:ext cx="311150" cy="492125"/>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algn="ctr">
              <a:lnSpc>
                <a:spcPct val="120000"/>
              </a:lnSpc>
              <a:spcAft>
                <a:spcPct val="30000"/>
              </a:spcAft>
              <a:buClr>
                <a:srgbClr val="99CC00"/>
              </a:buClr>
              <a:buSzPct val="70000"/>
              <a:buFont typeface="Wingdings" panose="05000000000000000000" pitchFamily="2" charset="2"/>
              <a:buNone/>
              <a:defRPr/>
            </a:pPr>
            <a:endParaRPr lang="zh-CN" altLang="en-US" sz="1400">
              <a:latin typeface="华文细黑" panose="02010600040101010101" pitchFamily="2" charset="-122"/>
              <a:ea typeface="华文细黑" panose="02010600040101010101" pitchFamily="2" charset="-122"/>
            </a:endParaRPr>
          </a:p>
        </p:txBody>
      </p:sp>
      <p:sp>
        <p:nvSpPr>
          <p:cNvPr id="5" name="MH_Others_2"/>
          <p:cNvSpPr/>
          <p:nvPr>
            <p:custDataLst>
              <p:tags r:id="rId2"/>
            </p:custDataLst>
          </p:nvPr>
        </p:nvSpPr>
        <p:spPr>
          <a:xfrm>
            <a:off x="1479550" y="2579210"/>
            <a:ext cx="311150" cy="492125"/>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algn="ctr">
              <a:lnSpc>
                <a:spcPct val="120000"/>
              </a:lnSpc>
              <a:spcAft>
                <a:spcPct val="30000"/>
              </a:spcAft>
              <a:buClr>
                <a:srgbClr val="99CC00"/>
              </a:buClr>
              <a:buSzPct val="70000"/>
              <a:buFont typeface="Wingdings" panose="05000000000000000000" pitchFamily="2" charset="2"/>
              <a:buNone/>
              <a:defRPr/>
            </a:pPr>
            <a:endParaRPr lang="zh-CN" altLang="en-US" sz="1400">
              <a:latin typeface="华文细黑" panose="02010600040101010101" pitchFamily="2" charset="-122"/>
              <a:ea typeface="华文细黑" panose="02010600040101010101" pitchFamily="2" charset="-122"/>
            </a:endParaRPr>
          </a:p>
        </p:txBody>
      </p:sp>
      <p:sp>
        <p:nvSpPr>
          <p:cNvPr id="7" name="MH_Entry_1"/>
          <p:cNvSpPr/>
          <p:nvPr>
            <p:custDataLst>
              <p:tags r:id="rId3"/>
            </p:custDataLst>
          </p:nvPr>
        </p:nvSpPr>
        <p:spPr>
          <a:xfrm>
            <a:off x="1568450" y="1519409"/>
            <a:ext cx="6007100" cy="647700"/>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00000" tIns="0" rIns="0" bIns="0" anchor="ctr">
            <a:norm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spcAft>
                <a:spcPct val="30000"/>
              </a:spcAft>
              <a:buClr>
                <a:srgbClr val="99CC00"/>
              </a:buClr>
              <a:buSzPct val="70000"/>
              <a:buFont typeface="Wingdings" panose="05000000000000000000" pitchFamily="2" charset="2"/>
              <a:buNone/>
              <a:defRPr/>
            </a:pPr>
            <a:r>
              <a:rPr lang="zh-CN" altLang="en-US" sz="2800" b="1" dirty="0">
                <a:solidFill>
                  <a:schemeClr val="bg1"/>
                </a:solidFill>
                <a:latin typeface="黑体" panose="02010609060101010101" pitchFamily="49" charset="-122"/>
                <a:ea typeface="黑体" panose="02010609060101010101" pitchFamily="49" charset="-122"/>
              </a:rPr>
              <a:t>状态空间搜索问题</a:t>
            </a:r>
          </a:p>
        </p:txBody>
      </p:sp>
      <p:sp>
        <p:nvSpPr>
          <p:cNvPr id="8" name="MH_Number_1"/>
          <p:cNvSpPr/>
          <p:nvPr>
            <p:custDataLst>
              <p:tags r:id="rId4"/>
            </p:custDataLst>
          </p:nvPr>
        </p:nvSpPr>
        <p:spPr>
          <a:xfrm>
            <a:off x="1729205" y="1603142"/>
            <a:ext cx="595312" cy="544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lnSpc>
                <a:spcPct val="120000"/>
              </a:lnSpc>
              <a:spcAft>
                <a:spcPct val="30000"/>
              </a:spcAft>
              <a:buClr>
                <a:srgbClr val="99CC00"/>
              </a:buClr>
              <a:buSzPct val="70000"/>
              <a:buFont typeface="Wingdings" panose="05000000000000000000" pitchFamily="2" charset="2"/>
              <a:buNone/>
              <a:defRPr/>
            </a:pPr>
            <a:r>
              <a:rPr lang="en-US" altLang="zh-CN" sz="2800" dirty="0">
                <a:solidFill>
                  <a:srgbClr val="002060"/>
                </a:solidFill>
                <a:latin typeface="华文细黑" panose="02010600040101010101" pitchFamily="2" charset="-122"/>
                <a:ea typeface="华文细黑" panose="02010600040101010101" pitchFamily="2" charset="-122"/>
                <a:cs typeface="Times New Roman" panose="02020603050405020304" pitchFamily="18" charset="0"/>
              </a:rPr>
              <a:t>5.1</a:t>
            </a:r>
            <a:endParaRPr lang="zh-CN" altLang="en-US" sz="2800" dirty="0">
              <a:solidFill>
                <a:srgbClr val="002060"/>
              </a:solidFill>
              <a:latin typeface="华文细黑" panose="02010600040101010101" pitchFamily="2" charset="-122"/>
              <a:ea typeface="华文细黑" panose="02010600040101010101" pitchFamily="2" charset="-122"/>
              <a:cs typeface="Times New Roman" panose="02020603050405020304" pitchFamily="18" charset="0"/>
            </a:endParaRPr>
          </a:p>
        </p:txBody>
      </p:sp>
      <p:sp>
        <p:nvSpPr>
          <p:cNvPr id="9" name="MH_Entry_2"/>
          <p:cNvSpPr/>
          <p:nvPr>
            <p:custDataLst>
              <p:tags r:id="rId5"/>
            </p:custDataLst>
          </p:nvPr>
        </p:nvSpPr>
        <p:spPr>
          <a:xfrm>
            <a:off x="1568450" y="2503010"/>
            <a:ext cx="6007100" cy="647700"/>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00000" tIns="0" rIns="0" bIns="0" anchor="ctr">
            <a:norm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20000"/>
              </a:lnSpc>
              <a:spcBef>
                <a:spcPct val="0"/>
              </a:spcBef>
              <a:spcAft>
                <a:spcPct val="30000"/>
              </a:spcAft>
              <a:buClr>
                <a:srgbClr val="99CC00"/>
              </a:buClr>
              <a:buSzPct val="70000"/>
              <a:buFont typeface="Wingdings" panose="05000000000000000000" pitchFamily="2" charset="2"/>
              <a:buNone/>
              <a:defRPr/>
            </a:pPr>
            <a:r>
              <a:rPr lang="zh-CN" altLang="en-US" b="1" dirty="0">
                <a:solidFill>
                  <a:schemeClr val="bg1"/>
                </a:solidFill>
                <a:latin typeface="黑体" panose="02010609060101010101" pitchFamily="49" charset="-122"/>
                <a:ea typeface="黑体" panose="02010609060101010101" pitchFamily="49" charset="-122"/>
              </a:rPr>
              <a:t>状态空间盲目搜索</a:t>
            </a:r>
          </a:p>
        </p:txBody>
      </p:sp>
      <p:sp>
        <p:nvSpPr>
          <p:cNvPr id="10" name="MH_Number_2"/>
          <p:cNvSpPr/>
          <p:nvPr>
            <p:custDataLst>
              <p:tags r:id="rId6"/>
            </p:custDataLst>
          </p:nvPr>
        </p:nvSpPr>
        <p:spPr>
          <a:xfrm>
            <a:off x="1729205" y="2578044"/>
            <a:ext cx="595312" cy="544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lnSpc>
                <a:spcPct val="120000"/>
              </a:lnSpc>
              <a:spcAft>
                <a:spcPct val="30000"/>
              </a:spcAft>
              <a:buClr>
                <a:srgbClr val="99CC00"/>
              </a:buClr>
              <a:buSzPct val="70000"/>
              <a:buFont typeface="Wingdings" panose="05000000000000000000" pitchFamily="2" charset="2"/>
              <a:buNone/>
              <a:defRPr/>
            </a:pPr>
            <a:r>
              <a:rPr lang="en-US" altLang="zh-CN" sz="2800" dirty="0">
                <a:solidFill>
                  <a:srgbClr val="002060"/>
                </a:solidFill>
                <a:latin typeface="华文细黑" panose="02010600040101010101" pitchFamily="2" charset="-122"/>
                <a:ea typeface="华文细黑" panose="02010600040101010101" pitchFamily="2" charset="-122"/>
                <a:cs typeface="Times New Roman" panose="02020603050405020304" pitchFamily="18" charset="0"/>
              </a:rPr>
              <a:t>5.2</a:t>
            </a:r>
            <a:endParaRPr lang="zh-CN" altLang="en-US" sz="2800" dirty="0">
              <a:solidFill>
                <a:srgbClr val="002060"/>
              </a:solidFill>
              <a:latin typeface="华文细黑" panose="02010600040101010101" pitchFamily="2" charset="-122"/>
              <a:ea typeface="华文细黑" panose="02010600040101010101" pitchFamily="2" charset="-122"/>
              <a:cs typeface="Times New Roman" panose="02020603050405020304" pitchFamily="18" charset="0"/>
            </a:endParaRPr>
          </a:p>
        </p:txBody>
      </p:sp>
      <p:sp>
        <p:nvSpPr>
          <p:cNvPr id="14" name="MH_Others_3"/>
          <p:cNvSpPr/>
          <p:nvPr>
            <p:custDataLst>
              <p:tags r:id="rId7"/>
            </p:custDataLst>
          </p:nvPr>
        </p:nvSpPr>
        <p:spPr>
          <a:xfrm>
            <a:off x="1479550" y="3558453"/>
            <a:ext cx="311150" cy="492125"/>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algn="ctr">
              <a:lnSpc>
                <a:spcPct val="120000"/>
              </a:lnSpc>
              <a:spcAft>
                <a:spcPct val="30000"/>
              </a:spcAft>
              <a:buClr>
                <a:srgbClr val="99CC00"/>
              </a:buClr>
              <a:buSzPct val="70000"/>
              <a:buFont typeface="Wingdings" panose="05000000000000000000" pitchFamily="2" charset="2"/>
              <a:buNone/>
              <a:defRPr/>
            </a:pPr>
            <a:endParaRPr lang="zh-CN" altLang="en-US" sz="1400">
              <a:latin typeface="华文细黑" panose="02010600040101010101" pitchFamily="2" charset="-122"/>
              <a:ea typeface="华文细黑" panose="02010600040101010101" pitchFamily="2" charset="-122"/>
            </a:endParaRPr>
          </a:p>
        </p:txBody>
      </p:sp>
      <p:sp>
        <p:nvSpPr>
          <p:cNvPr id="15" name="MH_Entry_3"/>
          <p:cNvSpPr/>
          <p:nvPr>
            <p:custDataLst>
              <p:tags r:id="rId8"/>
            </p:custDataLst>
          </p:nvPr>
        </p:nvSpPr>
        <p:spPr>
          <a:xfrm>
            <a:off x="1568450" y="3506065"/>
            <a:ext cx="6007100" cy="647700"/>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00000" tIns="0" rIns="0" bIns="0" anchor="ctr">
            <a:norm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spcAft>
                <a:spcPct val="30000"/>
              </a:spcAft>
              <a:buClr>
                <a:srgbClr val="99CC00"/>
              </a:buClr>
              <a:buSzPct val="70000"/>
              <a:buFont typeface="Wingdings" panose="05000000000000000000" pitchFamily="2" charset="2"/>
              <a:buNone/>
              <a:defRPr/>
            </a:pPr>
            <a:r>
              <a:rPr lang="zh-CN" altLang="en-US" sz="2800" b="1" dirty="0">
                <a:solidFill>
                  <a:schemeClr val="bg1"/>
                </a:solidFill>
                <a:latin typeface="黑体" panose="02010609060101010101" pitchFamily="49" charset="-122"/>
                <a:ea typeface="黑体" panose="02010609060101010101" pitchFamily="49" charset="-122"/>
              </a:rPr>
              <a:t>状态空间启发搜索</a:t>
            </a:r>
          </a:p>
        </p:txBody>
      </p:sp>
      <p:sp>
        <p:nvSpPr>
          <p:cNvPr id="16" name="MH_Number_3"/>
          <p:cNvSpPr/>
          <p:nvPr>
            <p:custDataLst>
              <p:tags r:id="rId9"/>
            </p:custDataLst>
          </p:nvPr>
        </p:nvSpPr>
        <p:spPr>
          <a:xfrm>
            <a:off x="1745246" y="3596832"/>
            <a:ext cx="595313" cy="544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lnSpc>
                <a:spcPct val="120000"/>
              </a:lnSpc>
              <a:spcAft>
                <a:spcPct val="30000"/>
              </a:spcAft>
              <a:buClr>
                <a:srgbClr val="99CC00"/>
              </a:buClr>
              <a:buSzPct val="70000"/>
              <a:buFont typeface="Wingdings" panose="05000000000000000000" pitchFamily="2" charset="2"/>
              <a:buNone/>
              <a:defRPr/>
            </a:pPr>
            <a:r>
              <a:rPr lang="en-US" altLang="zh-CN" sz="2800" dirty="0">
                <a:solidFill>
                  <a:srgbClr val="002060"/>
                </a:solidFill>
                <a:latin typeface="华文细黑" panose="02010600040101010101" pitchFamily="2" charset="-122"/>
                <a:ea typeface="华文细黑" panose="02010600040101010101" pitchFamily="2" charset="-122"/>
                <a:cs typeface="Times New Roman" panose="02020603050405020304" pitchFamily="18" charset="0"/>
              </a:rPr>
              <a:t>5.3</a:t>
            </a:r>
            <a:endParaRPr lang="zh-CN" altLang="en-US" sz="2800" dirty="0">
              <a:solidFill>
                <a:srgbClr val="002060"/>
              </a:solidFill>
              <a:latin typeface="华文细黑" panose="02010600040101010101" pitchFamily="2" charset="-122"/>
              <a:ea typeface="华文细黑" panose="02010600040101010101" pitchFamily="2" charset="-122"/>
              <a:cs typeface="Times New Roman" panose="02020603050405020304" pitchFamily="18" charset="0"/>
            </a:endParaRPr>
          </a:p>
        </p:txBody>
      </p:sp>
      <p:sp>
        <p:nvSpPr>
          <p:cNvPr id="20" name="MH_Others_3"/>
          <p:cNvSpPr/>
          <p:nvPr>
            <p:custDataLst>
              <p:tags r:id="rId10"/>
            </p:custDataLst>
          </p:nvPr>
        </p:nvSpPr>
        <p:spPr>
          <a:xfrm>
            <a:off x="1479550" y="4561508"/>
            <a:ext cx="311150" cy="492125"/>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algn="ctr">
              <a:lnSpc>
                <a:spcPct val="120000"/>
              </a:lnSpc>
              <a:spcAft>
                <a:spcPct val="30000"/>
              </a:spcAft>
              <a:buClr>
                <a:srgbClr val="99CC00"/>
              </a:buClr>
              <a:buSzPct val="70000"/>
              <a:buFont typeface="Wingdings" panose="05000000000000000000" pitchFamily="2" charset="2"/>
              <a:buNone/>
              <a:defRPr/>
            </a:pPr>
            <a:endParaRPr lang="zh-CN" altLang="en-US" sz="1400">
              <a:latin typeface="华文细黑" panose="02010600040101010101" pitchFamily="2" charset="-122"/>
              <a:ea typeface="华文细黑" panose="02010600040101010101" pitchFamily="2" charset="-122"/>
            </a:endParaRPr>
          </a:p>
        </p:txBody>
      </p:sp>
      <p:sp>
        <p:nvSpPr>
          <p:cNvPr id="21" name="MH_Entry_3"/>
          <p:cNvSpPr/>
          <p:nvPr>
            <p:custDataLst>
              <p:tags r:id="rId11"/>
            </p:custDataLst>
          </p:nvPr>
        </p:nvSpPr>
        <p:spPr>
          <a:xfrm>
            <a:off x="1568450" y="4509120"/>
            <a:ext cx="6007100" cy="647700"/>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00000" tIns="0" rIns="0" bIns="0" anchor="ctr">
            <a:norm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spcAft>
                <a:spcPct val="30000"/>
              </a:spcAft>
              <a:buClr>
                <a:srgbClr val="99CC00"/>
              </a:buClr>
              <a:buSzPct val="70000"/>
              <a:buFont typeface="Wingdings" panose="05000000000000000000" pitchFamily="2" charset="2"/>
              <a:buNone/>
              <a:defRPr/>
            </a:pPr>
            <a:r>
              <a:rPr lang="zh-CN" altLang="en-US" sz="2800" b="1" dirty="0">
                <a:solidFill>
                  <a:schemeClr val="bg1"/>
                </a:solidFill>
                <a:latin typeface="黑体" panose="02010609060101010101" pitchFamily="49" charset="-122"/>
                <a:ea typeface="黑体" panose="02010609060101010101" pitchFamily="49" charset="-122"/>
              </a:rPr>
              <a:t>对抗搜索</a:t>
            </a:r>
          </a:p>
        </p:txBody>
      </p:sp>
      <p:sp>
        <p:nvSpPr>
          <p:cNvPr id="22" name="MH_Number_3"/>
          <p:cNvSpPr/>
          <p:nvPr>
            <p:custDataLst>
              <p:tags r:id="rId12"/>
            </p:custDataLst>
          </p:nvPr>
        </p:nvSpPr>
        <p:spPr>
          <a:xfrm>
            <a:off x="1745246" y="4561508"/>
            <a:ext cx="595313" cy="544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lnSpc>
                <a:spcPct val="120000"/>
              </a:lnSpc>
              <a:spcAft>
                <a:spcPct val="30000"/>
              </a:spcAft>
              <a:buClr>
                <a:srgbClr val="99CC00"/>
              </a:buClr>
              <a:buSzPct val="70000"/>
              <a:buFont typeface="Wingdings" panose="05000000000000000000" pitchFamily="2" charset="2"/>
              <a:buNone/>
              <a:defRPr/>
            </a:pPr>
            <a:r>
              <a:rPr lang="en-US" altLang="zh-CN" sz="2800" dirty="0">
                <a:solidFill>
                  <a:srgbClr val="002060"/>
                </a:solidFill>
                <a:latin typeface="华文细黑" panose="02010600040101010101" pitchFamily="2" charset="-122"/>
                <a:ea typeface="华文细黑" panose="02010600040101010101" pitchFamily="2" charset="-122"/>
                <a:cs typeface="Times New Roman" panose="02020603050405020304" pitchFamily="18" charset="0"/>
              </a:rPr>
              <a:t>5.4</a:t>
            </a:r>
            <a:endParaRPr lang="zh-CN" altLang="en-US" sz="2800" dirty="0">
              <a:solidFill>
                <a:srgbClr val="002060"/>
              </a:solidFill>
              <a:latin typeface="华文细黑" panose="02010600040101010101" pitchFamily="2" charset="-122"/>
              <a:ea typeface="华文细黑" panose="02010600040101010101" pitchFamily="2" charset="-122"/>
              <a:cs typeface="Times New Roman" panose="02020603050405020304" pitchFamily="18" charset="0"/>
            </a:endParaRPr>
          </a:p>
        </p:txBody>
      </p:sp>
      <p:sp>
        <p:nvSpPr>
          <p:cNvPr id="2" name="MH_Others_3">
            <a:extLst>
              <a:ext uri="{FF2B5EF4-FFF2-40B4-BE49-F238E27FC236}">
                <a16:creationId xmlns:a16="http://schemas.microsoft.com/office/drawing/2014/main" id="{B11E618B-3240-4BBD-AD3B-5C1818C2AB3D}"/>
              </a:ext>
            </a:extLst>
          </p:cNvPr>
          <p:cNvSpPr/>
          <p:nvPr>
            <p:custDataLst>
              <p:tags r:id="rId13"/>
            </p:custDataLst>
          </p:nvPr>
        </p:nvSpPr>
        <p:spPr>
          <a:xfrm>
            <a:off x="1479550" y="5513764"/>
            <a:ext cx="311150" cy="492125"/>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algn="ctr">
              <a:lnSpc>
                <a:spcPct val="120000"/>
              </a:lnSpc>
              <a:spcAft>
                <a:spcPct val="30000"/>
              </a:spcAft>
              <a:buClr>
                <a:srgbClr val="99CC00"/>
              </a:buClr>
              <a:buSzPct val="70000"/>
              <a:buFont typeface="Wingdings" panose="05000000000000000000" pitchFamily="2" charset="2"/>
              <a:buNone/>
              <a:defRPr/>
            </a:pPr>
            <a:endParaRPr lang="zh-CN" altLang="en-US" sz="1400">
              <a:latin typeface="华文细黑" panose="02010600040101010101" pitchFamily="2" charset="-122"/>
              <a:ea typeface="华文细黑" panose="02010600040101010101" pitchFamily="2" charset="-122"/>
            </a:endParaRPr>
          </a:p>
        </p:txBody>
      </p:sp>
      <p:sp>
        <p:nvSpPr>
          <p:cNvPr id="3" name="MH_Entry_3">
            <a:extLst>
              <a:ext uri="{FF2B5EF4-FFF2-40B4-BE49-F238E27FC236}">
                <a16:creationId xmlns:a16="http://schemas.microsoft.com/office/drawing/2014/main" id="{17040F8E-752F-4496-BADC-289CF4D54AF7}"/>
              </a:ext>
            </a:extLst>
          </p:cNvPr>
          <p:cNvSpPr/>
          <p:nvPr>
            <p:custDataLst>
              <p:tags r:id="rId14"/>
            </p:custDataLst>
          </p:nvPr>
        </p:nvSpPr>
        <p:spPr>
          <a:xfrm>
            <a:off x="1568450" y="5461376"/>
            <a:ext cx="6007100" cy="647700"/>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00000" tIns="0" rIns="0" bIns="0" anchor="ctr">
            <a:norm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spcAft>
                <a:spcPct val="30000"/>
              </a:spcAft>
              <a:buClr>
                <a:srgbClr val="99CC00"/>
              </a:buClr>
              <a:buSzPct val="70000"/>
              <a:buFont typeface="Wingdings" panose="05000000000000000000" pitchFamily="2" charset="2"/>
              <a:buNone/>
              <a:defRPr/>
            </a:pPr>
            <a:r>
              <a:rPr lang="zh-CN" altLang="en-US" sz="2800" b="1" dirty="0">
                <a:solidFill>
                  <a:schemeClr val="bg1"/>
                </a:solidFill>
                <a:latin typeface="黑体" panose="02010609060101010101" pitchFamily="49" charset="-122"/>
                <a:ea typeface="黑体" panose="02010609060101010101" pitchFamily="49" charset="-122"/>
              </a:rPr>
              <a:t>蒙特卡洛树搜索</a:t>
            </a:r>
          </a:p>
        </p:txBody>
      </p:sp>
      <p:sp>
        <p:nvSpPr>
          <p:cNvPr id="6" name="MH_Number_3">
            <a:extLst>
              <a:ext uri="{FF2B5EF4-FFF2-40B4-BE49-F238E27FC236}">
                <a16:creationId xmlns:a16="http://schemas.microsoft.com/office/drawing/2014/main" id="{5DF83D53-A0D6-45B9-803E-B0B311D6A326}"/>
              </a:ext>
            </a:extLst>
          </p:cNvPr>
          <p:cNvSpPr/>
          <p:nvPr>
            <p:custDataLst>
              <p:tags r:id="rId15"/>
            </p:custDataLst>
          </p:nvPr>
        </p:nvSpPr>
        <p:spPr>
          <a:xfrm>
            <a:off x="1745246" y="5512969"/>
            <a:ext cx="595313" cy="544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lnSpc>
                <a:spcPct val="120000"/>
              </a:lnSpc>
              <a:spcAft>
                <a:spcPct val="30000"/>
              </a:spcAft>
              <a:buClr>
                <a:srgbClr val="99CC00"/>
              </a:buClr>
              <a:buSzPct val="70000"/>
              <a:buFont typeface="Wingdings" panose="05000000000000000000" pitchFamily="2" charset="2"/>
              <a:buNone/>
              <a:defRPr/>
            </a:pPr>
            <a:r>
              <a:rPr lang="en-US" altLang="zh-CN" sz="2800" dirty="0">
                <a:solidFill>
                  <a:srgbClr val="002060"/>
                </a:solidFill>
                <a:latin typeface="华文细黑" panose="02010600040101010101" pitchFamily="2" charset="-122"/>
                <a:ea typeface="华文细黑" panose="02010600040101010101" pitchFamily="2" charset="-122"/>
                <a:cs typeface="Times New Roman" panose="02020603050405020304" pitchFamily="18" charset="0"/>
              </a:rPr>
              <a:t>5.5</a:t>
            </a:r>
            <a:endParaRPr lang="zh-CN" altLang="en-US" sz="2800" dirty="0">
              <a:solidFill>
                <a:srgbClr val="002060"/>
              </a:solidFill>
              <a:latin typeface="华文细黑" panose="02010600040101010101" pitchFamily="2" charset="-122"/>
              <a:ea typeface="华文细黑" panose="02010600040101010101" pitchFamily="2" charset="-122"/>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defTabSz="685800">
              <a:defRPr/>
            </a:pPr>
            <a:fld id="{C9728943-09E1-4583-B427-1856C283FC56}" type="slidenum">
              <a:rPr lang="zh-CN" altLang="en-US" smtClean="0">
                <a:solidFill>
                  <a:prstClr val="black">
                    <a:tint val="75000"/>
                  </a:prstClr>
                </a:solidFill>
              </a:rPr>
              <a:t>20</a:t>
            </a:fld>
            <a:endParaRPr lang="zh-CN" altLang="en-US">
              <a:solidFill>
                <a:prstClr val="black">
                  <a:tint val="75000"/>
                </a:prstClr>
              </a:solidFill>
            </a:endParaRPr>
          </a:p>
        </p:txBody>
      </p:sp>
      <p:grpSp>
        <p:nvGrpSpPr>
          <p:cNvPr id="24" name="组合 23">
            <a:extLst>
              <a:ext uri="{FF2B5EF4-FFF2-40B4-BE49-F238E27FC236}">
                <a16:creationId xmlns:a16="http://schemas.microsoft.com/office/drawing/2014/main" id="{20E0C2DF-1AD5-49AB-B744-EBC783079A6E}"/>
              </a:ext>
            </a:extLst>
          </p:cNvPr>
          <p:cNvGrpSpPr/>
          <p:nvPr/>
        </p:nvGrpSpPr>
        <p:grpSpPr>
          <a:xfrm>
            <a:off x="489244" y="4221088"/>
            <a:ext cx="4104456" cy="2367112"/>
            <a:chOff x="4240529" y="1394713"/>
            <a:chExt cx="4554107" cy="2670279"/>
          </a:xfrm>
        </p:grpSpPr>
        <p:pic>
          <p:nvPicPr>
            <p:cNvPr id="14" name="图片 13">
              <a:extLst>
                <a:ext uri="{FF2B5EF4-FFF2-40B4-BE49-F238E27FC236}">
                  <a16:creationId xmlns:a16="http://schemas.microsoft.com/office/drawing/2014/main" id="{CD26B95A-9275-4836-8C0E-1AD5F5CF60E4}"/>
                </a:ext>
              </a:extLst>
            </p:cNvPr>
            <p:cNvPicPr>
              <a:picLocks noChangeAspect="1"/>
            </p:cNvPicPr>
            <p:nvPr/>
          </p:nvPicPr>
          <p:blipFill>
            <a:blip r:embed="rId3"/>
            <a:stretch>
              <a:fillRect/>
            </a:stretch>
          </p:blipFill>
          <p:spPr>
            <a:xfrm>
              <a:off x="4240529" y="1394713"/>
              <a:ext cx="4554107" cy="2670279"/>
            </a:xfrm>
            <a:prstGeom prst="rect">
              <a:avLst/>
            </a:prstGeom>
            <a:ln>
              <a:solidFill>
                <a:schemeClr val="tx1"/>
              </a:solidFill>
            </a:ln>
          </p:spPr>
        </p:pic>
        <p:sp>
          <p:nvSpPr>
            <p:cNvPr id="21" name="流程图: 可选过程 20">
              <a:extLst>
                <a:ext uri="{FF2B5EF4-FFF2-40B4-BE49-F238E27FC236}">
                  <a16:creationId xmlns:a16="http://schemas.microsoft.com/office/drawing/2014/main" id="{EFF15178-5D3D-4E73-9655-AEB1118B446F}"/>
                </a:ext>
              </a:extLst>
            </p:cNvPr>
            <p:cNvSpPr/>
            <p:nvPr/>
          </p:nvSpPr>
          <p:spPr>
            <a:xfrm>
              <a:off x="4530569" y="2086447"/>
              <a:ext cx="144017" cy="13749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a:extLst>
                <a:ext uri="{FF2B5EF4-FFF2-40B4-BE49-F238E27FC236}">
                  <a16:creationId xmlns:a16="http://schemas.microsoft.com/office/drawing/2014/main" id="{A8B1F86B-C97F-4E16-93AC-054B27F090CB}"/>
                </a:ext>
              </a:extLst>
            </p:cNvPr>
            <p:cNvSpPr/>
            <p:nvPr/>
          </p:nvSpPr>
          <p:spPr>
            <a:xfrm>
              <a:off x="7087261" y="3431921"/>
              <a:ext cx="144017" cy="1497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a:extLst>
              <a:ext uri="{FF2B5EF4-FFF2-40B4-BE49-F238E27FC236}">
                <a16:creationId xmlns:a16="http://schemas.microsoft.com/office/drawing/2014/main" id="{6FFFBFBB-37E3-4783-A5FF-C111CD69DE87}"/>
              </a:ext>
            </a:extLst>
          </p:cNvPr>
          <p:cNvPicPr>
            <a:picLocks noChangeAspect="1"/>
          </p:cNvPicPr>
          <p:nvPr/>
        </p:nvPicPr>
        <p:blipFill>
          <a:blip r:embed="rId4"/>
          <a:stretch>
            <a:fillRect/>
          </a:stretch>
        </p:blipFill>
        <p:spPr>
          <a:xfrm>
            <a:off x="5148064" y="4668513"/>
            <a:ext cx="3447540" cy="1495426"/>
          </a:xfrm>
          <a:prstGeom prst="rect">
            <a:avLst/>
          </a:prstGeom>
          <a:ln>
            <a:solidFill>
              <a:schemeClr val="tx1"/>
            </a:solidFill>
          </a:ln>
        </p:spPr>
      </p:pic>
      <p:sp>
        <p:nvSpPr>
          <p:cNvPr id="8" name="TextBox 4">
            <a:extLst>
              <a:ext uri="{FF2B5EF4-FFF2-40B4-BE49-F238E27FC236}">
                <a16:creationId xmlns:a16="http://schemas.microsoft.com/office/drawing/2014/main" id="{1F436A32-9FD6-43BA-BAA3-E9860494AAA6}"/>
              </a:ext>
            </a:extLst>
          </p:cNvPr>
          <p:cNvSpPr txBox="1"/>
          <p:nvPr/>
        </p:nvSpPr>
        <p:spPr>
          <a:xfrm>
            <a:off x="5148064" y="6217251"/>
            <a:ext cx="3443589" cy="302070"/>
          </a:xfrm>
          <a:prstGeom prst="rect">
            <a:avLst/>
          </a:prstGeom>
          <a:noFill/>
        </p:spPr>
        <p:txBody>
          <a:bodyPr wrap="square" rtlCol="0">
            <a:spAutoFit/>
          </a:bodyPr>
          <a:lstStyle/>
          <a:p>
            <a:pPr algn="just">
              <a:lnSpc>
                <a:spcPct val="125000"/>
              </a:lnSpc>
            </a:pPr>
            <a:r>
              <a:rPr lang="zh-CN" altLang="en-US" sz="1200" dirty="0">
                <a:latin typeface="微软雅黑" panose="020B0503020204020204" pitchFamily="34" charset="-122"/>
                <a:ea typeface="微软雅黑" panose="020B0503020204020204" pitchFamily="34" charset="-122"/>
              </a:rPr>
              <a:t>辅助信息：所有城市到</a:t>
            </a:r>
            <a:r>
              <a:rPr lang="en-US" altLang="zh-CN" sz="1200" dirty="0">
                <a:latin typeface="微软雅黑" panose="020B0503020204020204" pitchFamily="34" charset="-122"/>
                <a:ea typeface="微软雅黑" panose="020B0503020204020204" pitchFamily="34" charset="-122"/>
              </a:rPr>
              <a:t>Bucharest</a:t>
            </a:r>
            <a:r>
              <a:rPr lang="zh-CN" altLang="en-US" sz="1200" dirty="0">
                <a:latin typeface="微软雅黑" panose="020B0503020204020204" pitchFamily="34" charset="-122"/>
                <a:ea typeface="微软雅黑" panose="020B0503020204020204" pitchFamily="34" charset="-122"/>
              </a:rPr>
              <a:t>的直线距离</a:t>
            </a:r>
          </a:p>
        </p:txBody>
      </p:sp>
      <p:sp>
        <p:nvSpPr>
          <p:cNvPr id="10" name="矩形 9">
            <a:extLst>
              <a:ext uri="{FF2B5EF4-FFF2-40B4-BE49-F238E27FC236}">
                <a16:creationId xmlns:a16="http://schemas.microsoft.com/office/drawing/2014/main" id="{2EB76B33-F309-4D5E-B351-597B809C192D}"/>
              </a:ext>
            </a:extLst>
          </p:cNvPr>
          <p:cNvSpPr/>
          <p:nvPr/>
        </p:nvSpPr>
        <p:spPr>
          <a:xfrm>
            <a:off x="63424" y="884554"/>
            <a:ext cx="8424936" cy="4770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n"/>
            </a:pPr>
            <a:r>
              <a:rPr lang="zh-CN" altLang="en-US" sz="2800" b="1" dirty="0">
                <a:solidFill>
                  <a:srgbClr val="002060"/>
                </a:solidFill>
                <a:latin typeface="黑体" panose="02010609060101010101" pitchFamily="49" charset="-122"/>
                <a:ea typeface="黑体" panose="02010609060101010101" pitchFamily="49" charset="-122"/>
              </a:rPr>
              <a:t>贪婪最佳优先搜索</a:t>
            </a:r>
            <a:endParaRPr lang="en-US" altLang="zh-CN" sz="2800" b="1" dirty="0">
              <a:solidFill>
                <a:srgbClr val="002060"/>
              </a:solidFill>
              <a:latin typeface="黑体" panose="02010609060101010101" pitchFamily="49" charset="-122"/>
              <a:ea typeface="黑体" panose="02010609060101010101" pitchFamily="49" charset="-122"/>
            </a:endParaRPr>
          </a:p>
        </p:txBody>
      </p:sp>
      <p:sp>
        <p:nvSpPr>
          <p:cNvPr id="28" name="标题 1">
            <a:extLst>
              <a:ext uri="{FF2B5EF4-FFF2-40B4-BE49-F238E27FC236}">
                <a16:creationId xmlns:a16="http://schemas.microsoft.com/office/drawing/2014/main" id="{094ED630-3002-401E-BD05-1DEDAA1B5219}"/>
              </a:ext>
            </a:extLst>
          </p:cNvPr>
          <p:cNvSpPr>
            <a:spLocks noGrp="1"/>
          </p:cNvSpPr>
          <p:nvPr>
            <p:ph type="title"/>
          </p:nvPr>
        </p:nvSpPr>
        <p:spPr>
          <a:xfrm>
            <a:off x="129600" y="137478"/>
            <a:ext cx="8640960" cy="566266"/>
          </a:xfrm>
        </p:spPr>
        <p:txBody>
          <a:bodyPr/>
          <a:lstStyle/>
          <a:p>
            <a:r>
              <a:rPr lang="en-US" altLang="zh-CN" dirty="0">
                <a:solidFill>
                  <a:srgbClr val="002060"/>
                </a:solidFill>
              </a:rPr>
              <a:t>5.3 </a:t>
            </a:r>
            <a:r>
              <a:rPr lang="zh-CN" altLang="en-US" dirty="0">
                <a:solidFill>
                  <a:srgbClr val="002060"/>
                </a:solidFill>
              </a:rPr>
              <a:t>状态空间启发搜索</a:t>
            </a:r>
          </a:p>
        </p:txBody>
      </p:sp>
      <p:sp>
        <p:nvSpPr>
          <p:cNvPr id="3" name="TextBox 4">
            <a:extLst>
              <a:ext uri="{FF2B5EF4-FFF2-40B4-BE49-F238E27FC236}">
                <a16:creationId xmlns:a16="http://schemas.microsoft.com/office/drawing/2014/main" id="{C97F0DFD-E71F-4D48-815B-6D144709ABEE}"/>
              </a:ext>
            </a:extLst>
          </p:cNvPr>
          <p:cNvSpPr txBox="1"/>
          <p:nvPr/>
        </p:nvSpPr>
        <p:spPr>
          <a:xfrm>
            <a:off x="489244" y="1409912"/>
            <a:ext cx="1728192" cy="511807"/>
          </a:xfrm>
          <a:prstGeom prst="rect">
            <a:avLst/>
          </a:prstGeom>
          <a:noFill/>
        </p:spPr>
        <p:txBody>
          <a:bodyPr wrap="square" rtlCol="0">
            <a:spAutoFit/>
          </a:bodyPr>
          <a:lstStyle/>
          <a:p>
            <a:pPr algn="just">
              <a:lnSpc>
                <a:spcPct val="125000"/>
              </a:lnSpc>
            </a:pPr>
            <a:r>
              <a:rPr lang="zh-CN" altLang="en-US" sz="2400" b="1" dirty="0">
                <a:latin typeface="微软雅黑" panose="020B0503020204020204" pitchFamily="34" charset="-122"/>
                <a:ea typeface="微软雅黑" panose="020B0503020204020204" pitchFamily="34" charset="-122"/>
              </a:rPr>
              <a:t>不足之处：</a:t>
            </a:r>
          </a:p>
        </p:txBody>
      </p:sp>
      <p:sp>
        <p:nvSpPr>
          <p:cNvPr id="13" name="TextBox 4">
            <a:extLst>
              <a:ext uri="{FF2B5EF4-FFF2-40B4-BE49-F238E27FC236}">
                <a16:creationId xmlns:a16="http://schemas.microsoft.com/office/drawing/2014/main" id="{1F89D55E-53EB-455B-A70D-930D3A067D48}"/>
              </a:ext>
            </a:extLst>
          </p:cNvPr>
          <p:cNvSpPr txBox="1"/>
          <p:nvPr/>
        </p:nvSpPr>
        <p:spPr>
          <a:xfrm>
            <a:off x="489244" y="1948567"/>
            <a:ext cx="8640960" cy="886140"/>
          </a:xfrm>
          <a:prstGeom prst="rect">
            <a:avLst/>
          </a:prstGeom>
          <a:noFill/>
        </p:spPr>
        <p:txBody>
          <a:bodyPr wrap="square" rtlCol="0">
            <a:spAutoFit/>
          </a:bodyPr>
          <a:lstStyle/>
          <a:p>
            <a:pPr algn="just">
              <a:lnSpc>
                <a:spcPct val="125000"/>
              </a:lnSpc>
            </a:pPr>
            <a:r>
              <a:rPr lang="zh-CN" altLang="en-US" sz="2400" b="1" dirty="0">
                <a:latin typeface="微软雅黑" panose="020B0503020204020204" pitchFamily="34" charset="-122"/>
                <a:ea typeface="微软雅黑" panose="020B0503020204020204" pitchFamily="34" charset="-122"/>
              </a:rPr>
              <a:t>     </a:t>
            </a:r>
            <a:r>
              <a:rPr lang="zh-CN" altLang="en-US" sz="1900" b="1" dirty="0">
                <a:solidFill>
                  <a:srgbClr val="0000FF"/>
                </a:solidFill>
                <a:latin typeface="微软雅黑" panose="020B0503020204020204" pitchFamily="34" charset="-122"/>
                <a:ea typeface="微软雅黑" panose="020B0503020204020204" pitchFamily="34" charset="-122"/>
              </a:rPr>
              <a:t>贪婪最佳优先搜索不是最优的。</a:t>
            </a:r>
            <a:r>
              <a:rPr lang="zh-CN" altLang="en-US" sz="1900" dirty="0">
                <a:latin typeface="微软雅黑" panose="020B0503020204020204" pitchFamily="34" charset="-122"/>
                <a:ea typeface="微软雅黑" panose="020B0503020204020204" pitchFamily="34" charset="-122"/>
              </a:rPr>
              <a:t>经过</a:t>
            </a:r>
            <a:r>
              <a:rPr lang="en-US" altLang="zh-CN" sz="1900" dirty="0">
                <a:latin typeface="微软雅黑" panose="020B0503020204020204" pitchFamily="34" charset="-122"/>
                <a:ea typeface="微软雅黑" panose="020B0503020204020204" pitchFamily="34" charset="-122"/>
              </a:rPr>
              <a:t>Sibiu</a:t>
            </a:r>
            <a:r>
              <a:rPr lang="zh-CN" altLang="en-US" sz="1900" dirty="0">
                <a:latin typeface="微软雅黑" panose="020B0503020204020204" pitchFamily="34" charset="-122"/>
                <a:ea typeface="微软雅黑" panose="020B0503020204020204" pitchFamily="34" charset="-122"/>
              </a:rPr>
              <a:t>到</a:t>
            </a:r>
            <a:r>
              <a:rPr lang="en-US" altLang="zh-CN" sz="1900" dirty="0" err="1">
                <a:latin typeface="微软雅黑" panose="020B0503020204020204" pitchFamily="34" charset="-122"/>
                <a:ea typeface="微软雅黑" panose="020B0503020204020204" pitchFamily="34" charset="-122"/>
              </a:rPr>
              <a:t>Fagaras</a:t>
            </a:r>
            <a:r>
              <a:rPr lang="zh-CN" altLang="en-US" sz="1900" dirty="0">
                <a:latin typeface="微软雅黑" panose="020B0503020204020204" pitchFamily="34" charset="-122"/>
                <a:ea typeface="微软雅黑" panose="020B0503020204020204" pitchFamily="34" charset="-122"/>
              </a:rPr>
              <a:t>到</a:t>
            </a:r>
            <a:r>
              <a:rPr lang="en-US" altLang="zh-CN" sz="1900" dirty="0">
                <a:latin typeface="微软雅黑" panose="020B0503020204020204" pitchFamily="34" charset="-122"/>
                <a:ea typeface="微软雅黑" panose="020B0503020204020204" pitchFamily="34" charset="-122"/>
              </a:rPr>
              <a:t>Bucharest</a:t>
            </a:r>
            <a:r>
              <a:rPr lang="zh-CN" altLang="en-US" sz="1900" dirty="0">
                <a:latin typeface="微软雅黑" panose="020B0503020204020204" pitchFamily="34" charset="-122"/>
                <a:ea typeface="微软雅黑" panose="020B0503020204020204" pitchFamily="34" charset="-122"/>
              </a:rPr>
              <a:t>的路径比经过</a:t>
            </a:r>
            <a:r>
              <a:rPr lang="en-US" altLang="zh-CN" sz="1900" dirty="0" err="1">
                <a:latin typeface="微软雅黑" panose="020B0503020204020204" pitchFamily="34" charset="-122"/>
                <a:ea typeface="微软雅黑" panose="020B0503020204020204" pitchFamily="34" charset="-122"/>
              </a:rPr>
              <a:t>Rimnicu</a:t>
            </a:r>
            <a:r>
              <a:rPr lang="en-US" altLang="zh-CN" sz="1900" dirty="0">
                <a:latin typeface="微软雅黑" panose="020B0503020204020204" pitchFamily="34" charset="-122"/>
                <a:ea typeface="微软雅黑" panose="020B0503020204020204" pitchFamily="34" charset="-122"/>
              </a:rPr>
              <a:t> </a:t>
            </a:r>
            <a:r>
              <a:rPr lang="en-US" altLang="zh-CN" sz="1900" dirty="0" err="1">
                <a:latin typeface="微软雅黑" panose="020B0503020204020204" pitchFamily="34" charset="-122"/>
                <a:ea typeface="微软雅黑" panose="020B0503020204020204" pitchFamily="34" charset="-122"/>
              </a:rPr>
              <a:t>Vilcea</a:t>
            </a:r>
            <a:r>
              <a:rPr lang="zh-CN" altLang="en-US" sz="1900" dirty="0">
                <a:latin typeface="微软雅黑" panose="020B0503020204020204" pitchFamily="34" charset="-122"/>
                <a:ea typeface="微软雅黑" panose="020B0503020204020204" pitchFamily="34" charset="-122"/>
              </a:rPr>
              <a:t>到</a:t>
            </a:r>
            <a:r>
              <a:rPr lang="en-US" altLang="zh-CN" sz="1900" dirty="0">
                <a:latin typeface="微软雅黑" panose="020B0503020204020204" pitchFamily="34" charset="-122"/>
                <a:ea typeface="微软雅黑" panose="020B0503020204020204" pitchFamily="34" charset="-122"/>
              </a:rPr>
              <a:t>Pitesti</a:t>
            </a:r>
            <a:r>
              <a:rPr lang="zh-CN" altLang="en-US" sz="1900" dirty="0">
                <a:latin typeface="微软雅黑" panose="020B0503020204020204" pitchFamily="34" charset="-122"/>
                <a:ea typeface="微软雅黑" panose="020B0503020204020204" pitchFamily="34" charset="-122"/>
              </a:rPr>
              <a:t>到</a:t>
            </a:r>
            <a:r>
              <a:rPr lang="en-US" altLang="zh-CN" sz="1900" dirty="0">
                <a:latin typeface="微软雅黑" panose="020B0503020204020204" pitchFamily="34" charset="-122"/>
                <a:ea typeface="微软雅黑" panose="020B0503020204020204" pitchFamily="34" charset="-122"/>
              </a:rPr>
              <a:t>Bucharest</a:t>
            </a:r>
            <a:r>
              <a:rPr lang="zh-CN" altLang="en-US" sz="1900" dirty="0">
                <a:latin typeface="微软雅黑" panose="020B0503020204020204" pitchFamily="34" charset="-122"/>
                <a:ea typeface="微软雅黑" panose="020B0503020204020204" pitchFamily="34" charset="-122"/>
              </a:rPr>
              <a:t>的路径要长</a:t>
            </a:r>
            <a:r>
              <a:rPr lang="en-US" altLang="zh-CN" sz="1900" dirty="0">
                <a:latin typeface="微软雅黑" panose="020B0503020204020204" pitchFamily="34" charset="-122"/>
                <a:ea typeface="微软雅黑" panose="020B0503020204020204" pitchFamily="34" charset="-122"/>
              </a:rPr>
              <a:t>32</a:t>
            </a:r>
            <a:r>
              <a:rPr lang="zh-CN" altLang="en-US" sz="1900" dirty="0">
                <a:latin typeface="微软雅黑" panose="020B0503020204020204" pitchFamily="34" charset="-122"/>
                <a:ea typeface="微软雅黑" panose="020B0503020204020204" pitchFamily="34" charset="-122"/>
              </a:rPr>
              <a:t>公里。</a:t>
            </a:r>
          </a:p>
        </p:txBody>
      </p:sp>
      <p:sp>
        <p:nvSpPr>
          <p:cNvPr id="16" name="TextBox 4">
            <a:extLst>
              <a:ext uri="{FF2B5EF4-FFF2-40B4-BE49-F238E27FC236}">
                <a16:creationId xmlns:a16="http://schemas.microsoft.com/office/drawing/2014/main" id="{4BF81942-78CC-4222-9B06-269F5C9B49DD}"/>
              </a:ext>
            </a:extLst>
          </p:cNvPr>
          <p:cNvSpPr txBox="1"/>
          <p:nvPr/>
        </p:nvSpPr>
        <p:spPr>
          <a:xfrm>
            <a:off x="489244" y="2849619"/>
            <a:ext cx="8640960" cy="1155445"/>
          </a:xfrm>
          <a:prstGeom prst="rect">
            <a:avLst/>
          </a:prstGeom>
          <a:noFill/>
        </p:spPr>
        <p:txBody>
          <a:bodyPr wrap="square" rtlCol="0">
            <a:spAutoFit/>
          </a:bodyPr>
          <a:lstStyle/>
          <a:p>
            <a:pPr algn="just">
              <a:lnSpc>
                <a:spcPct val="125000"/>
              </a:lnSpc>
            </a:pPr>
            <a:r>
              <a:rPr lang="zh-CN" altLang="en-US" sz="1900" b="1" dirty="0">
                <a:latin typeface="微软雅黑" panose="020B0503020204020204" pitchFamily="34" charset="-122"/>
                <a:ea typeface="微软雅黑" panose="020B0503020204020204" pitchFamily="34" charset="-122"/>
              </a:rPr>
              <a:t>     </a:t>
            </a:r>
            <a:r>
              <a:rPr lang="zh-CN" altLang="en-US" sz="1900" dirty="0">
                <a:latin typeface="微软雅黑" panose="020B0503020204020204" pitchFamily="34" charset="-122"/>
                <a:ea typeface="微软雅黑" panose="020B0503020204020204" pitchFamily="34" charset="-122"/>
              </a:rPr>
              <a:t>启发函数代价最小化这一目标</a:t>
            </a:r>
            <a:r>
              <a:rPr lang="zh-CN" altLang="en-US" sz="1900" b="1" dirty="0">
                <a:solidFill>
                  <a:srgbClr val="0000FF"/>
                </a:solidFill>
                <a:latin typeface="微软雅黑" panose="020B0503020204020204" pitchFamily="34" charset="-122"/>
                <a:ea typeface="微软雅黑" panose="020B0503020204020204" pitchFamily="34" charset="-122"/>
              </a:rPr>
              <a:t>对错误的起点比较敏感</a:t>
            </a:r>
            <a:r>
              <a:rPr lang="zh-CN" altLang="en-US" sz="1900" dirty="0">
                <a:latin typeface="微软雅黑" panose="020B0503020204020204" pitchFamily="34" charset="-122"/>
                <a:ea typeface="微软雅黑" panose="020B0503020204020204" pitchFamily="34" charset="-122"/>
              </a:rPr>
              <a:t>。考虑从</a:t>
            </a:r>
            <a:r>
              <a:rPr lang="en-US" altLang="zh-CN" sz="1900" dirty="0">
                <a:latin typeface="微软雅黑" panose="020B0503020204020204" pitchFamily="34" charset="-122"/>
                <a:ea typeface="微软雅黑" panose="020B0503020204020204" pitchFamily="34" charset="-122"/>
              </a:rPr>
              <a:t>Iasi</a:t>
            </a:r>
            <a:r>
              <a:rPr lang="zh-CN" altLang="en-US" sz="1900" dirty="0">
                <a:latin typeface="微软雅黑" panose="020B0503020204020204" pitchFamily="34" charset="-122"/>
                <a:ea typeface="微软雅黑" panose="020B0503020204020204" pitchFamily="34" charset="-122"/>
              </a:rPr>
              <a:t>到</a:t>
            </a:r>
            <a:r>
              <a:rPr lang="en-US" altLang="zh-CN" sz="1900" dirty="0" err="1">
                <a:latin typeface="微软雅黑" panose="020B0503020204020204" pitchFamily="34" charset="-122"/>
                <a:ea typeface="微软雅黑" panose="020B0503020204020204" pitchFamily="34" charset="-122"/>
              </a:rPr>
              <a:t>Fagaras</a:t>
            </a:r>
            <a:r>
              <a:rPr lang="zh-CN" altLang="en-US" sz="1900" dirty="0">
                <a:latin typeface="微软雅黑" panose="020B0503020204020204" pitchFamily="34" charset="-122"/>
                <a:ea typeface="微软雅黑" panose="020B0503020204020204" pitchFamily="34" charset="-122"/>
              </a:rPr>
              <a:t>的问题，由启发式必须先扩展</a:t>
            </a:r>
            <a:r>
              <a:rPr lang="en-US" altLang="zh-CN" sz="1900" dirty="0" err="1">
                <a:latin typeface="微软雅黑" panose="020B0503020204020204" pitchFamily="34" charset="-122"/>
                <a:ea typeface="微软雅黑" panose="020B0503020204020204" pitchFamily="34" charset="-122"/>
              </a:rPr>
              <a:t>Neamt</a:t>
            </a:r>
            <a:r>
              <a:rPr lang="zh-CN" altLang="en-US" sz="1900" dirty="0">
                <a:latin typeface="微软雅黑" panose="020B0503020204020204" pitchFamily="34" charset="-122"/>
                <a:ea typeface="微软雅黑" panose="020B0503020204020204" pitchFamily="34" charset="-122"/>
              </a:rPr>
              <a:t>，因为离</a:t>
            </a:r>
            <a:r>
              <a:rPr lang="en-US" altLang="zh-CN" sz="1900" dirty="0" err="1">
                <a:latin typeface="微软雅黑" panose="020B0503020204020204" pitchFamily="34" charset="-122"/>
                <a:ea typeface="微软雅黑" panose="020B0503020204020204" pitchFamily="34" charset="-122"/>
              </a:rPr>
              <a:t>Fagaras</a:t>
            </a:r>
            <a:r>
              <a:rPr lang="zh-CN" altLang="en-US" sz="1900" dirty="0">
                <a:latin typeface="微软雅黑" panose="020B0503020204020204" pitchFamily="34" charset="-122"/>
                <a:ea typeface="微软雅黑" panose="020B0503020204020204" pitchFamily="34" charset="-122"/>
              </a:rPr>
              <a:t>最近，但这是一条存在死循环的路径。</a:t>
            </a:r>
          </a:p>
        </p:txBody>
      </p:sp>
    </p:spTree>
    <p:extLst>
      <p:ext uri="{BB962C8B-B14F-4D97-AF65-F5344CB8AC3E}">
        <p14:creationId xmlns:p14="http://schemas.microsoft.com/office/powerpoint/2010/main" val="39699306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defTabSz="685800">
              <a:defRPr/>
            </a:pPr>
            <a:fld id="{C9728943-09E1-4583-B427-1856C283FC56}" type="slidenum">
              <a:rPr lang="zh-CN" altLang="en-US" smtClean="0">
                <a:solidFill>
                  <a:prstClr val="black">
                    <a:tint val="75000"/>
                  </a:prstClr>
                </a:solidFill>
              </a:rPr>
              <a:t>21</a:t>
            </a:fld>
            <a:endParaRPr lang="zh-CN" altLang="en-US">
              <a:solidFill>
                <a:prstClr val="black">
                  <a:tint val="75000"/>
                </a:prstClr>
              </a:solidFill>
            </a:endParaRPr>
          </a:p>
        </p:txBody>
      </p:sp>
      <p:grpSp>
        <p:nvGrpSpPr>
          <p:cNvPr id="24" name="组合 23">
            <a:extLst>
              <a:ext uri="{FF2B5EF4-FFF2-40B4-BE49-F238E27FC236}">
                <a16:creationId xmlns:a16="http://schemas.microsoft.com/office/drawing/2014/main" id="{20E0C2DF-1AD5-49AB-B744-EBC783079A6E}"/>
              </a:ext>
            </a:extLst>
          </p:cNvPr>
          <p:cNvGrpSpPr/>
          <p:nvPr/>
        </p:nvGrpSpPr>
        <p:grpSpPr>
          <a:xfrm>
            <a:off x="489244" y="4100363"/>
            <a:ext cx="4104456" cy="2367112"/>
            <a:chOff x="4240529" y="1394713"/>
            <a:chExt cx="4554107" cy="2670279"/>
          </a:xfrm>
        </p:grpSpPr>
        <p:pic>
          <p:nvPicPr>
            <p:cNvPr id="14" name="图片 13">
              <a:extLst>
                <a:ext uri="{FF2B5EF4-FFF2-40B4-BE49-F238E27FC236}">
                  <a16:creationId xmlns:a16="http://schemas.microsoft.com/office/drawing/2014/main" id="{CD26B95A-9275-4836-8C0E-1AD5F5CF60E4}"/>
                </a:ext>
              </a:extLst>
            </p:cNvPr>
            <p:cNvPicPr>
              <a:picLocks noChangeAspect="1"/>
            </p:cNvPicPr>
            <p:nvPr/>
          </p:nvPicPr>
          <p:blipFill>
            <a:blip r:embed="rId3"/>
            <a:stretch>
              <a:fillRect/>
            </a:stretch>
          </p:blipFill>
          <p:spPr>
            <a:xfrm>
              <a:off x="4240529" y="1394713"/>
              <a:ext cx="4554107" cy="2670279"/>
            </a:xfrm>
            <a:prstGeom prst="rect">
              <a:avLst/>
            </a:prstGeom>
            <a:ln>
              <a:solidFill>
                <a:schemeClr val="tx1"/>
              </a:solidFill>
            </a:ln>
          </p:spPr>
        </p:pic>
        <p:sp>
          <p:nvSpPr>
            <p:cNvPr id="21" name="流程图: 可选过程 20">
              <a:extLst>
                <a:ext uri="{FF2B5EF4-FFF2-40B4-BE49-F238E27FC236}">
                  <a16:creationId xmlns:a16="http://schemas.microsoft.com/office/drawing/2014/main" id="{EFF15178-5D3D-4E73-9655-AEB1118B446F}"/>
                </a:ext>
              </a:extLst>
            </p:cNvPr>
            <p:cNvSpPr/>
            <p:nvPr/>
          </p:nvSpPr>
          <p:spPr>
            <a:xfrm>
              <a:off x="4530569" y="2086447"/>
              <a:ext cx="144017" cy="13749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a:extLst>
                <a:ext uri="{FF2B5EF4-FFF2-40B4-BE49-F238E27FC236}">
                  <a16:creationId xmlns:a16="http://schemas.microsoft.com/office/drawing/2014/main" id="{A8B1F86B-C97F-4E16-93AC-054B27F090CB}"/>
                </a:ext>
              </a:extLst>
            </p:cNvPr>
            <p:cNvSpPr/>
            <p:nvPr/>
          </p:nvSpPr>
          <p:spPr>
            <a:xfrm>
              <a:off x="7087261" y="3431921"/>
              <a:ext cx="144017" cy="1497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a:extLst>
              <a:ext uri="{FF2B5EF4-FFF2-40B4-BE49-F238E27FC236}">
                <a16:creationId xmlns:a16="http://schemas.microsoft.com/office/drawing/2014/main" id="{6FFFBFBB-37E3-4783-A5FF-C111CD69DE87}"/>
              </a:ext>
            </a:extLst>
          </p:cNvPr>
          <p:cNvPicPr>
            <a:picLocks noChangeAspect="1"/>
          </p:cNvPicPr>
          <p:nvPr/>
        </p:nvPicPr>
        <p:blipFill>
          <a:blip r:embed="rId4"/>
          <a:stretch>
            <a:fillRect/>
          </a:stretch>
        </p:blipFill>
        <p:spPr>
          <a:xfrm>
            <a:off x="5148064" y="4547788"/>
            <a:ext cx="3447540" cy="1495426"/>
          </a:xfrm>
          <a:prstGeom prst="rect">
            <a:avLst/>
          </a:prstGeom>
          <a:ln>
            <a:solidFill>
              <a:schemeClr val="tx1"/>
            </a:solidFill>
          </a:ln>
        </p:spPr>
      </p:pic>
      <p:sp>
        <p:nvSpPr>
          <p:cNvPr id="8" name="TextBox 4">
            <a:extLst>
              <a:ext uri="{FF2B5EF4-FFF2-40B4-BE49-F238E27FC236}">
                <a16:creationId xmlns:a16="http://schemas.microsoft.com/office/drawing/2014/main" id="{1F436A32-9FD6-43BA-BAA3-E9860494AAA6}"/>
              </a:ext>
            </a:extLst>
          </p:cNvPr>
          <p:cNvSpPr txBox="1"/>
          <p:nvPr/>
        </p:nvSpPr>
        <p:spPr>
          <a:xfrm>
            <a:off x="5148064" y="6096526"/>
            <a:ext cx="3443589" cy="302070"/>
          </a:xfrm>
          <a:prstGeom prst="rect">
            <a:avLst/>
          </a:prstGeom>
          <a:noFill/>
        </p:spPr>
        <p:txBody>
          <a:bodyPr wrap="square" rtlCol="0">
            <a:spAutoFit/>
          </a:bodyPr>
          <a:lstStyle/>
          <a:p>
            <a:pPr algn="just">
              <a:lnSpc>
                <a:spcPct val="125000"/>
              </a:lnSpc>
            </a:pPr>
            <a:r>
              <a:rPr lang="zh-CN" altLang="en-US" sz="1200" dirty="0">
                <a:latin typeface="微软雅黑" panose="020B0503020204020204" pitchFamily="34" charset="-122"/>
                <a:ea typeface="微软雅黑" panose="020B0503020204020204" pitchFamily="34" charset="-122"/>
              </a:rPr>
              <a:t>辅助信息：所有城市到</a:t>
            </a:r>
            <a:r>
              <a:rPr lang="en-US" altLang="zh-CN" sz="1200" dirty="0">
                <a:latin typeface="微软雅黑" panose="020B0503020204020204" pitchFamily="34" charset="-122"/>
                <a:ea typeface="微软雅黑" panose="020B0503020204020204" pitchFamily="34" charset="-122"/>
              </a:rPr>
              <a:t>Bucharest</a:t>
            </a:r>
            <a:r>
              <a:rPr lang="zh-CN" altLang="en-US" sz="1200" dirty="0">
                <a:latin typeface="微软雅黑" panose="020B0503020204020204" pitchFamily="34" charset="-122"/>
                <a:ea typeface="微软雅黑" panose="020B0503020204020204" pitchFamily="34" charset="-122"/>
              </a:rPr>
              <a:t>的直线距离</a:t>
            </a:r>
          </a:p>
        </p:txBody>
      </p:sp>
      <p:sp>
        <p:nvSpPr>
          <p:cNvPr id="10" name="矩形 9">
            <a:extLst>
              <a:ext uri="{FF2B5EF4-FFF2-40B4-BE49-F238E27FC236}">
                <a16:creationId xmlns:a16="http://schemas.microsoft.com/office/drawing/2014/main" id="{2EB76B33-F309-4D5E-B351-597B809C192D}"/>
              </a:ext>
            </a:extLst>
          </p:cNvPr>
          <p:cNvSpPr/>
          <p:nvPr/>
        </p:nvSpPr>
        <p:spPr>
          <a:xfrm>
            <a:off x="63424" y="884554"/>
            <a:ext cx="8424936" cy="4770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n"/>
            </a:pPr>
            <a:r>
              <a:rPr lang="zh-CN" altLang="en-US" sz="2800" b="1" dirty="0">
                <a:solidFill>
                  <a:srgbClr val="002060"/>
                </a:solidFill>
                <a:latin typeface="黑体" panose="02010609060101010101" pitchFamily="49" charset="-122"/>
                <a:ea typeface="黑体" panose="02010609060101010101" pitchFamily="49" charset="-122"/>
              </a:rPr>
              <a:t>贪婪最佳优先搜索</a:t>
            </a:r>
            <a:endParaRPr lang="en-US" altLang="zh-CN" sz="2800" b="1" dirty="0">
              <a:solidFill>
                <a:srgbClr val="002060"/>
              </a:solidFill>
              <a:latin typeface="黑体" panose="02010609060101010101" pitchFamily="49" charset="-122"/>
              <a:ea typeface="黑体" panose="02010609060101010101" pitchFamily="49" charset="-122"/>
            </a:endParaRPr>
          </a:p>
        </p:txBody>
      </p:sp>
      <p:sp>
        <p:nvSpPr>
          <p:cNvPr id="28" name="标题 1">
            <a:extLst>
              <a:ext uri="{FF2B5EF4-FFF2-40B4-BE49-F238E27FC236}">
                <a16:creationId xmlns:a16="http://schemas.microsoft.com/office/drawing/2014/main" id="{094ED630-3002-401E-BD05-1DEDAA1B5219}"/>
              </a:ext>
            </a:extLst>
          </p:cNvPr>
          <p:cNvSpPr>
            <a:spLocks noGrp="1"/>
          </p:cNvSpPr>
          <p:nvPr>
            <p:ph type="title"/>
          </p:nvPr>
        </p:nvSpPr>
        <p:spPr>
          <a:xfrm>
            <a:off x="129600" y="137478"/>
            <a:ext cx="8640960" cy="566266"/>
          </a:xfrm>
        </p:spPr>
        <p:txBody>
          <a:bodyPr/>
          <a:lstStyle/>
          <a:p>
            <a:r>
              <a:rPr lang="en-US" altLang="zh-CN" dirty="0">
                <a:solidFill>
                  <a:srgbClr val="002060"/>
                </a:solidFill>
              </a:rPr>
              <a:t>5.3 </a:t>
            </a:r>
            <a:r>
              <a:rPr lang="zh-CN" altLang="en-US" dirty="0">
                <a:solidFill>
                  <a:srgbClr val="002060"/>
                </a:solidFill>
              </a:rPr>
              <a:t>状态空间启发搜索</a:t>
            </a:r>
          </a:p>
        </p:txBody>
      </p:sp>
      <p:sp>
        <p:nvSpPr>
          <p:cNvPr id="3" name="TextBox 4">
            <a:extLst>
              <a:ext uri="{FF2B5EF4-FFF2-40B4-BE49-F238E27FC236}">
                <a16:creationId xmlns:a16="http://schemas.microsoft.com/office/drawing/2014/main" id="{C97F0DFD-E71F-4D48-815B-6D144709ABEE}"/>
              </a:ext>
            </a:extLst>
          </p:cNvPr>
          <p:cNvSpPr txBox="1"/>
          <p:nvPr/>
        </p:nvSpPr>
        <p:spPr>
          <a:xfrm>
            <a:off x="489244" y="1409912"/>
            <a:ext cx="1728192" cy="511807"/>
          </a:xfrm>
          <a:prstGeom prst="rect">
            <a:avLst/>
          </a:prstGeom>
          <a:noFill/>
        </p:spPr>
        <p:txBody>
          <a:bodyPr wrap="square" rtlCol="0">
            <a:spAutoFit/>
          </a:bodyPr>
          <a:lstStyle/>
          <a:p>
            <a:pPr algn="just">
              <a:lnSpc>
                <a:spcPct val="125000"/>
              </a:lnSpc>
            </a:pPr>
            <a:r>
              <a:rPr lang="zh-CN" altLang="en-US" sz="2400" b="1" dirty="0">
                <a:latin typeface="微软雅黑" panose="020B0503020204020204" pitchFamily="34" charset="-122"/>
                <a:ea typeface="微软雅黑" panose="020B0503020204020204" pitchFamily="34" charset="-122"/>
              </a:rPr>
              <a:t>不足之处：</a:t>
            </a:r>
          </a:p>
        </p:txBody>
      </p:sp>
      <p:sp>
        <p:nvSpPr>
          <p:cNvPr id="13" name="TextBox 4">
            <a:extLst>
              <a:ext uri="{FF2B5EF4-FFF2-40B4-BE49-F238E27FC236}">
                <a16:creationId xmlns:a16="http://schemas.microsoft.com/office/drawing/2014/main" id="{1F89D55E-53EB-455B-A70D-930D3A067D48}"/>
              </a:ext>
            </a:extLst>
          </p:cNvPr>
          <p:cNvSpPr txBox="1"/>
          <p:nvPr/>
        </p:nvSpPr>
        <p:spPr>
          <a:xfrm>
            <a:off x="489244" y="1948567"/>
            <a:ext cx="8640960" cy="886140"/>
          </a:xfrm>
          <a:prstGeom prst="rect">
            <a:avLst/>
          </a:prstGeom>
          <a:noFill/>
        </p:spPr>
        <p:txBody>
          <a:bodyPr wrap="square" rtlCol="0">
            <a:spAutoFit/>
          </a:bodyPr>
          <a:lstStyle/>
          <a:p>
            <a:pPr algn="just">
              <a:lnSpc>
                <a:spcPct val="125000"/>
              </a:lnSpc>
            </a:pPr>
            <a:r>
              <a:rPr lang="zh-CN" altLang="en-US" sz="2400" b="1" dirty="0">
                <a:latin typeface="微软雅黑" panose="020B0503020204020204" pitchFamily="34" charset="-122"/>
                <a:ea typeface="微软雅黑" panose="020B0503020204020204" pitchFamily="34" charset="-122"/>
              </a:rPr>
              <a:t>     </a:t>
            </a:r>
            <a:r>
              <a:rPr lang="zh-CN" altLang="en-US" sz="1900" b="1" dirty="0">
                <a:solidFill>
                  <a:srgbClr val="0000FF"/>
                </a:solidFill>
                <a:latin typeface="微软雅黑" panose="020B0503020204020204" pitchFamily="34" charset="-122"/>
                <a:ea typeface="微软雅黑" panose="020B0503020204020204" pitchFamily="34" charset="-122"/>
              </a:rPr>
              <a:t>贪婪最佳优先搜索也是不完备的。</a:t>
            </a:r>
            <a:r>
              <a:rPr lang="zh-CN" altLang="en-US" sz="1900" dirty="0">
                <a:latin typeface="微软雅黑" panose="020B0503020204020204" pitchFamily="34" charset="-122"/>
                <a:ea typeface="微软雅黑" panose="020B0503020204020204" pitchFamily="34" charset="-122"/>
              </a:rPr>
              <a:t>所谓不完备即它可能沿着一条无限的路径走下去而不回来做其他的选择尝试，因此无法找到最佳路径这一答案。</a:t>
            </a:r>
          </a:p>
        </p:txBody>
      </p:sp>
      <p:sp>
        <p:nvSpPr>
          <p:cNvPr id="16" name="TextBox 4">
            <a:extLst>
              <a:ext uri="{FF2B5EF4-FFF2-40B4-BE49-F238E27FC236}">
                <a16:creationId xmlns:a16="http://schemas.microsoft.com/office/drawing/2014/main" id="{4BF81942-78CC-4222-9B06-269F5C9B49DD}"/>
              </a:ext>
            </a:extLst>
          </p:cNvPr>
          <p:cNvSpPr txBox="1"/>
          <p:nvPr/>
        </p:nvSpPr>
        <p:spPr>
          <a:xfrm>
            <a:off x="489244" y="2935393"/>
            <a:ext cx="8640960" cy="886140"/>
          </a:xfrm>
          <a:prstGeom prst="rect">
            <a:avLst/>
          </a:prstGeom>
          <a:noFill/>
        </p:spPr>
        <p:txBody>
          <a:bodyPr wrap="square" rtlCol="0">
            <a:spAutoFit/>
          </a:bodyPr>
          <a:lstStyle/>
          <a:p>
            <a:pPr algn="just">
              <a:lnSpc>
                <a:spcPct val="125000"/>
              </a:lnSpc>
            </a:pPr>
            <a:r>
              <a:rPr lang="zh-CN" altLang="en-US" sz="2400" b="1" dirty="0">
                <a:latin typeface="微软雅黑" panose="020B0503020204020204" pitchFamily="34" charset="-122"/>
                <a:ea typeface="微软雅黑" panose="020B0503020204020204" pitchFamily="34" charset="-122"/>
              </a:rPr>
              <a:t>     </a:t>
            </a:r>
            <a:r>
              <a:rPr lang="zh-CN" altLang="en-US" sz="1900" dirty="0">
                <a:latin typeface="微软雅黑" panose="020B0503020204020204" pitchFamily="34" charset="-122"/>
                <a:ea typeface="微软雅黑" panose="020B0503020204020204" pitchFamily="34" charset="-122"/>
              </a:rPr>
              <a:t>在最坏的情况下，贪婪最佳优先搜索的时间复杂度和空间复杂度都是</a:t>
            </a:r>
            <a:r>
              <a:rPr lang="en-US" altLang="zh-CN" sz="1900" dirty="0">
                <a:latin typeface="微软雅黑" panose="020B0503020204020204" pitchFamily="34" charset="-122"/>
                <a:ea typeface="微软雅黑" panose="020B0503020204020204" pitchFamily="34" charset="-122"/>
              </a:rPr>
              <a:t>O(</a:t>
            </a:r>
            <a:r>
              <a:rPr lang="en-US" altLang="zh-CN" sz="1900" dirty="0" err="1">
                <a:latin typeface="微软雅黑" panose="020B0503020204020204" pitchFamily="34" charset="-122"/>
                <a:ea typeface="微软雅黑" panose="020B0503020204020204" pitchFamily="34" charset="-122"/>
              </a:rPr>
              <a:t>b</a:t>
            </a:r>
            <a:r>
              <a:rPr lang="en-US" altLang="zh-CN" sz="1900" baseline="30000" dirty="0" err="1">
                <a:latin typeface="微软雅黑" panose="020B0503020204020204" pitchFamily="34" charset="-122"/>
                <a:ea typeface="微软雅黑" panose="020B0503020204020204" pitchFamily="34" charset="-122"/>
              </a:rPr>
              <a:t>m</a:t>
            </a:r>
            <a:r>
              <a:rPr lang="en-US" altLang="zh-CN" sz="1900" dirty="0">
                <a:latin typeface="微软雅黑" panose="020B0503020204020204" pitchFamily="34" charset="-122"/>
                <a:ea typeface="微软雅黑" panose="020B0503020204020204" pitchFamily="34" charset="-122"/>
              </a:rPr>
              <a:t>)</a:t>
            </a:r>
            <a:r>
              <a:rPr lang="zh-CN" altLang="en-US" sz="1900" dirty="0">
                <a:latin typeface="微软雅黑" panose="020B0503020204020204" pitchFamily="34" charset="-122"/>
                <a:ea typeface="微软雅黑" panose="020B0503020204020204" pitchFamily="34" charset="-122"/>
              </a:rPr>
              <a:t>，其中</a:t>
            </a:r>
            <a:r>
              <a:rPr lang="en-US" altLang="zh-CN" sz="1900" dirty="0">
                <a:latin typeface="微软雅黑" panose="020B0503020204020204" pitchFamily="34" charset="-122"/>
                <a:ea typeface="微软雅黑" panose="020B0503020204020204" pitchFamily="34" charset="-122"/>
              </a:rPr>
              <a:t>b</a:t>
            </a:r>
            <a:r>
              <a:rPr lang="zh-CN" altLang="en-US" sz="1900" dirty="0">
                <a:latin typeface="微软雅黑" panose="020B0503020204020204" pitchFamily="34" charset="-122"/>
                <a:ea typeface="微软雅黑" panose="020B0503020204020204" pitchFamily="34" charset="-122"/>
              </a:rPr>
              <a:t>是结点的分支因子数目、</a:t>
            </a:r>
            <a:r>
              <a:rPr lang="en-US" altLang="zh-CN" sz="1900" dirty="0">
                <a:latin typeface="微软雅黑" panose="020B0503020204020204" pitchFamily="34" charset="-122"/>
                <a:ea typeface="微软雅黑" panose="020B0503020204020204" pitchFamily="34" charset="-122"/>
              </a:rPr>
              <a:t>m</a:t>
            </a:r>
            <a:r>
              <a:rPr lang="zh-CN" altLang="en-US" sz="1900" dirty="0">
                <a:latin typeface="微软雅黑" panose="020B0503020204020204" pitchFamily="34" charset="-122"/>
                <a:ea typeface="微软雅黑" panose="020B0503020204020204" pitchFamily="34" charset="-122"/>
              </a:rPr>
              <a:t>是搜索空间的最大深度。</a:t>
            </a:r>
          </a:p>
        </p:txBody>
      </p:sp>
    </p:spTree>
    <p:extLst>
      <p:ext uri="{BB962C8B-B14F-4D97-AF65-F5344CB8AC3E}">
        <p14:creationId xmlns:p14="http://schemas.microsoft.com/office/powerpoint/2010/main" val="2951217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defTabSz="685800">
              <a:defRPr/>
            </a:pPr>
            <a:fld id="{C9728943-09E1-4583-B427-1856C283FC56}" type="slidenum">
              <a:rPr lang="zh-CN" altLang="en-US" smtClean="0">
                <a:solidFill>
                  <a:prstClr val="black">
                    <a:tint val="75000"/>
                  </a:prstClr>
                </a:solidFill>
              </a:rPr>
              <a:t>22</a:t>
            </a:fld>
            <a:endParaRPr lang="zh-CN" altLang="en-US">
              <a:solidFill>
                <a:prstClr val="black">
                  <a:tint val="75000"/>
                </a:prstClr>
              </a:solidFill>
            </a:endParaRPr>
          </a:p>
        </p:txBody>
      </p:sp>
      <p:sp>
        <p:nvSpPr>
          <p:cNvPr id="20" name="标题 1"/>
          <p:cNvSpPr>
            <a:spLocks noGrp="1"/>
          </p:cNvSpPr>
          <p:nvPr>
            <p:ph type="title"/>
          </p:nvPr>
        </p:nvSpPr>
        <p:spPr>
          <a:xfrm>
            <a:off x="129600" y="137478"/>
            <a:ext cx="8640960" cy="566266"/>
          </a:xfrm>
        </p:spPr>
        <p:txBody>
          <a:bodyPr/>
          <a:lstStyle/>
          <a:p>
            <a:r>
              <a:rPr lang="en-US" altLang="zh-CN" dirty="0">
                <a:solidFill>
                  <a:srgbClr val="002060"/>
                </a:solidFill>
              </a:rPr>
              <a:t>5.3 </a:t>
            </a:r>
            <a:r>
              <a:rPr lang="zh-CN" altLang="en-US" dirty="0">
                <a:solidFill>
                  <a:srgbClr val="002060"/>
                </a:solidFill>
              </a:rPr>
              <a:t>状态空间启发搜索</a:t>
            </a:r>
          </a:p>
        </p:txBody>
      </p:sp>
      <p:sp>
        <p:nvSpPr>
          <p:cNvPr id="2" name="TextBox 4">
            <a:extLst>
              <a:ext uri="{FF2B5EF4-FFF2-40B4-BE49-F238E27FC236}">
                <a16:creationId xmlns:a16="http://schemas.microsoft.com/office/drawing/2014/main" id="{EE82D44E-BD8F-44E9-8B04-57AF242C7C9C}"/>
              </a:ext>
            </a:extLst>
          </p:cNvPr>
          <p:cNvSpPr txBox="1"/>
          <p:nvPr/>
        </p:nvSpPr>
        <p:spPr>
          <a:xfrm>
            <a:off x="251520" y="1675263"/>
            <a:ext cx="8838728" cy="2617833"/>
          </a:xfrm>
          <a:prstGeom prst="rect">
            <a:avLst/>
          </a:prstGeom>
          <a:noFill/>
        </p:spPr>
        <p:txBody>
          <a:bodyPr wrap="square" rtlCol="0">
            <a:spAutoFit/>
          </a:bodyPr>
          <a:lstStyle/>
          <a:p>
            <a:pPr algn="just">
              <a:lnSpc>
                <a:spcPct val="150000"/>
              </a:lnSpc>
            </a:pPr>
            <a:r>
              <a:rPr lang="zh-CN" altLang="en-US" sz="2400" b="1" dirty="0">
                <a:latin typeface="微软雅黑" panose="020B0503020204020204" pitchFamily="34" charset="-122"/>
                <a:ea typeface="微软雅黑" panose="020B0503020204020204" pitchFamily="34" charset="-122"/>
              </a:rPr>
              <a:t>       </a:t>
            </a:r>
            <a:r>
              <a:rPr lang="zh-CN" altLang="en-US" sz="2200" dirty="0">
                <a:latin typeface="微软雅黑" panose="020B0503020204020204" pitchFamily="34" charset="-122"/>
                <a:ea typeface="微软雅黑" panose="020B0503020204020204" pitchFamily="34" charset="-122"/>
              </a:rPr>
              <a:t>贪婪最佳优先搜索的问题在于算法</a:t>
            </a:r>
            <a:r>
              <a:rPr lang="zh-CN" altLang="en-US" sz="2200" b="1" dirty="0">
                <a:solidFill>
                  <a:srgbClr val="0000FF"/>
                </a:solidFill>
                <a:latin typeface="微软雅黑" panose="020B0503020204020204" pitchFamily="34" charset="-122"/>
                <a:ea typeface="微软雅黑" panose="020B0503020204020204" pitchFamily="34" charset="-122"/>
              </a:rPr>
              <a:t>总是贪婪的扩展与目标结点之间代价最小的结点</a:t>
            </a:r>
            <a:r>
              <a:rPr lang="zh-CN" altLang="en-US" sz="2200" b="1" dirty="0">
                <a:latin typeface="微软雅黑" panose="020B0503020204020204" pitchFamily="34" charset="-122"/>
                <a:ea typeface="微软雅黑" panose="020B0503020204020204" pitchFamily="34" charset="-122"/>
              </a:rPr>
              <a:t>，</a:t>
            </a:r>
            <a:r>
              <a:rPr lang="zh-CN" altLang="en-US" sz="2200" b="1" dirty="0">
                <a:solidFill>
                  <a:srgbClr val="0000FF"/>
                </a:solidFill>
                <a:latin typeface="微软雅黑" panose="020B0503020204020204" pitchFamily="34" charset="-122"/>
                <a:ea typeface="微软雅黑" panose="020B0503020204020204" pitchFamily="34" charset="-122"/>
              </a:rPr>
              <a:t>而不考虑从初始结点到达该结点所需的代价。</a:t>
            </a:r>
            <a:r>
              <a:rPr lang="zh-CN" altLang="en-US" sz="2200" dirty="0">
                <a:latin typeface="微软雅黑" panose="020B0503020204020204" pitchFamily="34" charset="-122"/>
                <a:ea typeface="微软雅黑" panose="020B0503020204020204" pitchFamily="34" charset="-122"/>
              </a:rPr>
              <a:t>为了解决这个问题，一种直观方案可把从起始结点到当前结点的路径代价在评价函数中予以考虑。</a:t>
            </a:r>
            <a:r>
              <a:rPr lang="en-US" altLang="zh-CN" sz="2200" dirty="0">
                <a:latin typeface="微软雅黑" panose="020B0503020204020204" pitchFamily="34" charset="-122"/>
                <a:ea typeface="微软雅黑" panose="020B0503020204020204" pitchFamily="34" charset="-122"/>
              </a:rPr>
              <a:t>A*</a:t>
            </a:r>
            <a:r>
              <a:rPr lang="zh-CN" altLang="en-US" sz="2200" dirty="0">
                <a:latin typeface="微软雅黑" panose="020B0503020204020204" pitchFamily="34" charset="-122"/>
                <a:ea typeface="微软雅黑" panose="020B0503020204020204" pitchFamily="34" charset="-122"/>
              </a:rPr>
              <a:t>算法定义一个结点</a:t>
            </a:r>
            <a:r>
              <a:rPr lang="en-US" altLang="zh-CN" sz="2200" dirty="0">
                <a:latin typeface="微软雅黑" panose="020B0503020204020204" pitchFamily="34" charset="-122"/>
                <a:ea typeface="微软雅黑" panose="020B0503020204020204" pitchFamily="34" charset="-122"/>
              </a:rPr>
              <a:t>n</a:t>
            </a:r>
            <a:r>
              <a:rPr lang="zh-CN" altLang="en-US" sz="2200" dirty="0">
                <a:latin typeface="微软雅黑" panose="020B0503020204020204" pitchFamily="34" charset="-122"/>
                <a:ea typeface="微软雅黑" panose="020B0503020204020204" pitchFamily="34" charset="-122"/>
              </a:rPr>
              <a:t>的函数</a:t>
            </a:r>
            <a:r>
              <a:rPr lang="en-US" altLang="zh-CN" sz="2200" dirty="0">
                <a:latin typeface="微软雅黑" panose="020B0503020204020204" pitchFamily="34" charset="-122"/>
                <a:ea typeface="微软雅黑" panose="020B0503020204020204" pitchFamily="34" charset="-122"/>
              </a:rPr>
              <a:t>g(n)</a:t>
            </a:r>
            <a:r>
              <a:rPr lang="zh-CN" altLang="en-US" sz="2200" dirty="0">
                <a:latin typeface="微软雅黑" panose="020B0503020204020204" pitchFamily="34" charset="-122"/>
                <a:ea typeface="微软雅黑" panose="020B0503020204020204" pitchFamily="34" charset="-122"/>
              </a:rPr>
              <a:t>，</a:t>
            </a:r>
            <a:r>
              <a:rPr lang="en-US" altLang="zh-CN" sz="2200" b="1" dirty="0">
                <a:solidFill>
                  <a:srgbClr val="0000FF"/>
                </a:solidFill>
                <a:latin typeface="微软雅黑" panose="020B0503020204020204" pitchFamily="34" charset="-122"/>
                <a:ea typeface="微软雅黑" panose="020B0503020204020204" pitchFamily="34" charset="-122"/>
              </a:rPr>
              <a:t>g(n)</a:t>
            </a:r>
            <a:r>
              <a:rPr lang="zh-CN" altLang="en-US" sz="2200" b="1" dirty="0">
                <a:solidFill>
                  <a:srgbClr val="0000FF"/>
                </a:solidFill>
                <a:latin typeface="微软雅黑" panose="020B0503020204020204" pitchFamily="34" charset="-122"/>
                <a:ea typeface="微软雅黑" panose="020B0503020204020204" pitchFamily="34" charset="-122"/>
              </a:rPr>
              <a:t>取值为从起始结点到结点</a:t>
            </a:r>
            <a:r>
              <a:rPr lang="en-US" altLang="zh-CN" sz="2200" b="1" dirty="0">
                <a:solidFill>
                  <a:srgbClr val="0000FF"/>
                </a:solidFill>
                <a:latin typeface="微软雅黑" panose="020B0503020204020204" pitchFamily="34" charset="-122"/>
                <a:ea typeface="微软雅黑" panose="020B0503020204020204" pitchFamily="34" charset="-122"/>
              </a:rPr>
              <a:t>n</a:t>
            </a:r>
            <a:r>
              <a:rPr lang="zh-CN" altLang="en-US" sz="2200" b="1" dirty="0">
                <a:solidFill>
                  <a:srgbClr val="0000FF"/>
                </a:solidFill>
                <a:latin typeface="微软雅黑" panose="020B0503020204020204" pitchFamily="34" charset="-122"/>
                <a:ea typeface="微软雅黑" panose="020B0503020204020204" pitchFamily="34" charset="-122"/>
              </a:rPr>
              <a:t>的路径代价</a:t>
            </a:r>
            <a:r>
              <a:rPr lang="zh-CN" altLang="en-US" sz="2200" dirty="0">
                <a:latin typeface="微软雅黑" panose="020B0503020204020204" pitchFamily="34" charset="-122"/>
                <a:ea typeface="微软雅黑" panose="020B0503020204020204" pitchFamily="34" charset="-122"/>
              </a:rPr>
              <a:t>，于是评价函数可定义为：</a:t>
            </a:r>
          </a:p>
        </p:txBody>
      </p:sp>
      <p:sp>
        <p:nvSpPr>
          <p:cNvPr id="3" name="矩形 2">
            <a:extLst>
              <a:ext uri="{FF2B5EF4-FFF2-40B4-BE49-F238E27FC236}">
                <a16:creationId xmlns:a16="http://schemas.microsoft.com/office/drawing/2014/main" id="{E4A69261-8B29-4052-B1D3-45260220E4AF}"/>
              </a:ext>
            </a:extLst>
          </p:cNvPr>
          <p:cNvSpPr/>
          <p:nvPr/>
        </p:nvSpPr>
        <p:spPr>
          <a:xfrm>
            <a:off x="63424" y="884554"/>
            <a:ext cx="8424936" cy="4770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n"/>
            </a:pPr>
            <a:r>
              <a:rPr lang="en-US" altLang="zh-CN" sz="2800" b="1" dirty="0">
                <a:solidFill>
                  <a:srgbClr val="002060"/>
                </a:solidFill>
                <a:latin typeface="黑体" panose="02010609060101010101" pitchFamily="49" charset="-122"/>
                <a:ea typeface="黑体" panose="02010609060101010101" pitchFamily="49" charset="-122"/>
              </a:rPr>
              <a:t>A*</a:t>
            </a:r>
            <a:r>
              <a:rPr lang="zh-CN" altLang="en-US" sz="2800" b="1" dirty="0">
                <a:solidFill>
                  <a:srgbClr val="002060"/>
                </a:solidFill>
                <a:latin typeface="黑体" panose="02010609060101010101" pitchFamily="49" charset="-122"/>
                <a:ea typeface="黑体" panose="02010609060101010101" pitchFamily="49" charset="-122"/>
              </a:rPr>
              <a:t>搜索</a:t>
            </a:r>
            <a:endParaRPr lang="en-US" altLang="zh-CN" sz="2800" b="1" dirty="0">
              <a:solidFill>
                <a:srgbClr val="002060"/>
              </a:solidFill>
              <a:latin typeface="黑体" panose="02010609060101010101" pitchFamily="49" charset="-122"/>
              <a:ea typeface="黑体" panose="02010609060101010101" pitchFamily="49" charset="-122"/>
            </a:endParaRPr>
          </a:p>
        </p:txBody>
      </p:sp>
      <p:graphicFrame>
        <p:nvGraphicFramePr>
          <p:cNvPr id="7" name="对象 6">
            <a:extLst>
              <a:ext uri="{FF2B5EF4-FFF2-40B4-BE49-F238E27FC236}">
                <a16:creationId xmlns:a16="http://schemas.microsoft.com/office/drawing/2014/main" id="{0D6B91AF-7E62-4FC7-8DA7-521D40113B2F}"/>
              </a:ext>
            </a:extLst>
          </p:cNvPr>
          <p:cNvGraphicFramePr>
            <a:graphicFrameLocks noChangeAspect="1"/>
          </p:cNvGraphicFramePr>
          <p:nvPr>
            <p:extLst>
              <p:ext uri="{D42A27DB-BD31-4B8C-83A1-F6EECF244321}">
                <p14:modId xmlns:p14="http://schemas.microsoft.com/office/powerpoint/2010/main" val="3495621459"/>
              </p:ext>
            </p:extLst>
          </p:nvPr>
        </p:nvGraphicFramePr>
        <p:xfrm>
          <a:off x="657936" y="4749310"/>
          <a:ext cx="7830424" cy="1224136"/>
        </p:xfrm>
        <a:graphic>
          <a:graphicData uri="http://schemas.openxmlformats.org/presentationml/2006/ole">
            <mc:AlternateContent xmlns:mc="http://schemas.openxmlformats.org/markup-compatibility/2006">
              <mc:Choice xmlns:v="urn:schemas-microsoft-com:vml" Requires="v">
                <p:oleObj spid="_x0000_s1209" name="AxMath" r:id="rId4" imgW="2457000" imgH="384840" progId="Equation.AxMath">
                  <p:embed/>
                </p:oleObj>
              </mc:Choice>
              <mc:Fallback>
                <p:oleObj name="AxMath" r:id="rId4" imgW="2457000" imgH="384840" progId="Equation.AxMath">
                  <p:embed/>
                  <p:pic>
                    <p:nvPicPr>
                      <p:cNvPr id="0" name=""/>
                      <p:cNvPicPr/>
                      <p:nvPr/>
                    </p:nvPicPr>
                    <p:blipFill>
                      <a:blip r:embed="rId5"/>
                      <a:stretch>
                        <a:fillRect/>
                      </a:stretch>
                    </p:blipFill>
                    <p:spPr>
                      <a:xfrm>
                        <a:off x="657936" y="4749310"/>
                        <a:ext cx="7830424" cy="1224136"/>
                      </a:xfrm>
                      <a:prstGeom prst="rect">
                        <a:avLst/>
                      </a:prstGeom>
                    </p:spPr>
                  </p:pic>
                </p:oleObj>
              </mc:Fallback>
            </mc:AlternateContent>
          </a:graphicData>
        </a:graphic>
      </p:graphicFrame>
    </p:spTree>
    <p:extLst>
      <p:ext uri="{BB962C8B-B14F-4D97-AF65-F5344CB8AC3E}">
        <p14:creationId xmlns:p14="http://schemas.microsoft.com/office/powerpoint/2010/main" val="29465960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defTabSz="685800">
              <a:defRPr/>
            </a:pPr>
            <a:fld id="{C9728943-09E1-4583-B427-1856C283FC56}" type="slidenum">
              <a:rPr lang="zh-CN" altLang="en-US" smtClean="0">
                <a:solidFill>
                  <a:prstClr val="black">
                    <a:tint val="75000"/>
                  </a:prstClr>
                </a:solidFill>
              </a:rPr>
              <a:t>23</a:t>
            </a:fld>
            <a:endParaRPr lang="zh-CN" altLang="en-US">
              <a:solidFill>
                <a:prstClr val="black">
                  <a:tint val="75000"/>
                </a:prstClr>
              </a:solidFill>
            </a:endParaRPr>
          </a:p>
        </p:txBody>
      </p:sp>
      <p:sp>
        <p:nvSpPr>
          <p:cNvPr id="2" name="矩形 1">
            <a:extLst>
              <a:ext uri="{FF2B5EF4-FFF2-40B4-BE49-F238E27FC236}">
                <a16:creationId xmlns:a16="http://schemas.microsoft.com/office/drawing/2014/main" id="{D3BC96DA-745E-4E19-88DC-7F455FA43BC3}"/>
              </a:ext>
            </a:extLst>
          </p:cNvPr>
          <p:cNvSpPr/>
          <p:nvPr/>
        </p:nvSpPr>
        <p:spPr>
          <a:xfrm>
            <a:off x="207364" y="1988077"/>
            <a:ext cx="1886116" cy="4328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Ø"/>
            </a:pPr>
            <a:r>
              <a:rPr lang="zh-CN" altLang="en-US" sz="2000" b="1" dirty="0">
                <a:latin typeface="黑体" panose="02010609060101010101" pitchFamily="49" charset="-122"/>
                <a:ea typeface="黑体" panose="02010609060101010101" pitchFamily="49" charset="-122"/>
              </a:rPr>
              <a:t>初始状态</a:t>
            </a:r>
            <a:endParaRPr lang="en-US" altLang="zh-CN" sz="2000" b="1" dirty="0">
              <a:latin typeface="黑体" panose="02010609060101010101" pitchFamily="49" charset="-122"/>
              <a:ea typeface="黑体" panose="02010609060101010101" pitchFamily="49" charset="-122"/>
            </a:endParaRPr>
          </a:p>
        </p:txBody>
      </p:sp>
      <p:sp>
        <p:nvSpPr>
          <p:cNvPr id="5" name="矩形 4">
            <a:extLst>
              <a:ext uri="{FF2B5EF4-FFF2-40B4-BE49-F238E27FC236}">
                <a16:creationId xmlns:a16="http://schemas.microsoft.com/office/drawing/2014/main" id="{2333FB71-7820-4F36-8804-DD4212537C13}"/>
              </a:ext>
            </a:extLst>
          </p:cNvPr>
          <p:cNvSpPr/>
          <p:nvPr/>
        </p:nvSpPr>
        <p:spPr>
          <a:xfrm>
            <a:off x="207364" y="3422466"/>
            <a:ext cx="2968631"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Ø"/>
            </a:pPr>
            <a:r>
              <a:rPr lang="zh-CN" altLang="en-US" sz="2000" b="1" dirty="0">
                <a:latin typeface="黑体" panose="02010609060101010101" pitchFamily="49" charset="-122"/>
                <a:ea typeface="黑体" panose="02010609060101010101" pitchFamily="49" charset="-122"/>
              </a:rPr>
              <a:t>扩展</a:t>
            </a:r>
            <a:r>
              <a:rPr lang="en-US" altLang="zh-CN" sz="2000" dirty="0">
                <a:latin typeface="微软雅黑" panose="020B0503020204020204" pitchFamily="34" charset="-122"/>
                <a:ea typeface="微软雅黑" panose="020B0503020204020204" pitchFamily="34" charset="-122"/>
              </a:rPr>
              <a:t>Arad</a:t>
            </a:r>
            <a:r>
              <a:rPr lang="zh-CN" altLang="en-US" sz="2000" b="1" dirty="0">
                <a:latin typeface="黑体" panose="02010609060101010101" pitchFamily="49" charset="-122"/>
                <a:ea typeface="黑体" panose="02010609060101010101" pitchFamily="49" charset="-122"/>
              </a:rPr>
              <a:t>之后</a:t>
            </a:r>
            <a:endParaRPr lang="en-US" altLang="zh-CN" sz="2000" b="1" dirty="0">
              <a:latin typeface="黑体" panose="02010609060101010101" pitchFamily="49" charset="-122"/>
              <a:ea typeface="黑体" panose="02010609060101010101" pitchFamily="49" charset="-122"/>
            </a:endParaRPr>
          </a:p>
        </p:txBody>
      </p:sp>
      <p:grpSp>
        <p:nvGrpSpPr>
          <p:cNvPr id="24" name="组合 23">
            <a:extLst>
              <a:ext uri="{FF2B5EF4-FFF2-40B4-BE49-F238E27FC236}">
                <a16:creationId xmlns:a16="http://schemas.microsoft.com/office/drawing/2014/main" id="{20E0C2DF-1AD5-49AB-B744-EBC783079A6E}"/>
              </a:ext>
            </a:extLst>
          </p:cNvPr>
          <p:cNvGrpSpPr/>
          <p:nvPr/>
        </p:nvGrpSpPr>
        <p:grpSpPr>
          <a:xfrm>
            <a:off x="4965697" y="1530825"/>
            <a:ext cx="3791111" cy="2198242"/>
            <a:chOff x="4216452" y="1394713"/>
            <a:chExt cx="4554107" cy="2670279"/>
          </a:xfrm>
        </p:grpSpPr>
        <p:pic>
          <p:nvPicPr>
            <p:cNvPr id="14" name="图片 13">
              <a:extLst>
                <a:ext uri="{FF2B5EF4-FFF2-40B4-BE49-F238E27FC236}">
                  <a16:creationId xmlns:a16="http://schemas.microsoft.com/office/drawing/2014/main" id="{CD26B95A-9275-4836-8C0E-1AD5F5CF60E4}"/>
                </a:ext>
              </a:extLst>
            </p:cNvPr>
            <p:cNvPicPr>
              <a:picLocks noChangeAspect="1"/>
            </p:cNvPicPr>
            <p:nvPr/>
          </p:nvPicPr>
          <p:blipFill>
            <a:blip r:embed="rId3"/>
            <a:stretch>
              <a:fillRect/>
            </a:stretch>
          </p:blipFill>
          <p:spPr>
            <a:xfrm>
              <a:off x="4216452" y="1394713"/>
              <a:ext cx="4554107" cy="2670279"/>
            </a:xfrm>
            <a:prstGeom prst="rect">
              <a:avLst/>
            </a:prstGeom>
            <a:ln>
              <a:solidFill>
                <a:schemeClr val="tx1"/>
              </a:solidFill>
            </a:ln>
          </p:spPr>
        </p:pic>
        <p:sp>
          <p:nvSpPr>
            <p:cNvPr id="21" name="流程图: 可选过程 20">
              <a:extLst>
                <a:ext uri="{FF2B5EF4-FFF2-40B4-BE49-F238E27FC236}">
                  <a16:creationId xmlns:a16="http://schemas.microsoft.com/office/drawing/2014/main" id="{EFF15178-5D3D-4E73-9655-AEB1118B446F}"/>
                </a:ext>
              </a:extLst>
            </p:cNvPr>
            <p:cNvSpPr/>
            <p:nvPr/>
          </p:nvSpPr>
          <p:spPr>
            <a:xfrm>
              <a:off x="4482388" y="2058739"/>
              <a:ext cx="144016" cy="13749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a:extLst>
                <a:ext uri="{FF2B5EF4-FFF2-40B4-BE49-F238E27FC236}">
                  <a16:creationId xmlns:a16="http://schemas.microsoft.com/office/drawing/2014/main" id="{A8B1F86B-C97F-4E16-93AC-054B27F090CB}"/>
                </a:ext>
              </a:extLst>
            </p:cNvPr>
            <p:cNvSpPr/>
            <p:nvPr/>
          </p:nvSpPr>
          <p:spPr>
            <a:xfrm>
              <a:off x="7074676" y="3425810"/>
              <a:ext cx="144016" cy="1497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a:extLst>
              <a:ext uri="{FF2B5EF4-FFF2-40B4-BE49-F238E27FC236}">
                <a16:creationId xmlns:a16="http://schemas.microsoft.com/office/drawing/2014/main" id="{6FFFBFBB-37E3-4783-A5FF-C111CD69DE87}"/>
              </a:ext>
            </a:extLst>
          </p:cNvPr>
          <p:cNvPicPr>
            <a:picLocks noChangeAspect="1"/>
          </p:cNvPicPr>
          <p:nvPr/>
        </p:nvPicPr>
        <p:blipFill>
          <a:blip r:embed="rId4"/>
          <a:stretch>
            <a:fillRect/>
          </a:stretch>
        </p:blipFill>
        <p:spPr>
          <a:xfrm>
            <a:off x="5148064" y="4547788"/>
            <a:ext cx="3447540" cy="1495426"/>
          </a:xfrm>
          <a:prstGeom prst="rect">
            <a:avLst/>
          </a:prstGeom>
          <a:ln>
            <a:solidFill>
              <a:schemeClr val="tx1"/>
            </a:solidFill>
          </a:ln>
        </p:spPr>
      </p:pic>
      <p:sp>
        <p:nvSpPr>
          <p:cNvPr id="8" name="TextBox 4">
            <a:extLst>
              <a:ext uri="{FF2B5EF4-FFF2-40B4-BE49-F238E27FC236}">
                <a16:creationId xmlns:a16="http://schemas.microsoft.com/office/drawing/2014/main" id="{1F436A32-9FD6-43BA-BAA3-E9860494AAA6}"/>
              </a:ext>
            </a:extLst>
          </p:cNvPr>
          <p:cNvSpPr txBox="1"/>
          <p:nvPr/>
        </p:nvSpPr>
        <p:spPr>
          <a:xfrm>
            <a:off x="5148064" y="6096526"/>
            <a:ext cx="3443589" cy="302070"/>
          </a:xfrm>
          <a:prstGeom prst="rect">
            <a:avLst/>
          </a:prstGeom>
          <a:noFill/>
        </p:spPr>
        <p:txBody>
          <a:bodyPr wrap="square" rtlCol="0">
            <a:spAutoFit/>
          </a:bodyPr>
          <a:lstStyle/>
          <a:p>
            <a:pPr algn="just">
              <a:lnSpc>
                <a:spcPct val="125000"/>
              </a:lnSpc>
            </a:pPr>
            <a:r>
              <a:rPr lang="zh-CN" altLang="en-US" sz="1200" dirty="0">
                <a:latin typeface="微软雅黑" panose="020B0503020204020204" pitchFamily="34" charset="-122"/>
                <a:ea typeface="微软雅黑" panose="020B0503020204020204" pitchFamily="34" charset="-122"/>
              </a:rPr>
              <a:t>辅助信息：所有城市到</a:t>
            </a:r>
            <a:r>
              <a:rPr lang="en-US" altLang="zh-CN" sz="1200" dirty="0">
                <a:latin typeface="微软雅黑" panose="020B0503020204020204" pitchFamily="34" charset="-122"/>
                <a:ea typeface="微软雅黑" panose="020B0503020204020204" pitchFamily="34" charset="-122"/>
              </a:rPr>
              <a:t>Bucharest</a:t>
            </a:r>
            <a:r>
              <a:rPr lang="zh-CN" altLang="en-US" sz="1200" dirty="0">
                <a:latin typeface="微软雅黑" panose="020B0503020204020204" pitchFamily="34" charset="-122"/>
                <a:ea typeface="微软雅黑" panose="020B0503020204020204" pitchFamily="34" charset="-122"/>
              </a:rPr>
              <a:t>的直线距离</a:t>
            </a:r>
          </a:p>
        </p:txBody>
      </p:sp>
      <p:sp>
        <p:nvSpPr>
          <p:cNvPr id="9" name="TextBox 4">
            <a:extLst>
              <a:ext uri="{FF2B5EF4-FFF2-40B4-BE49-F238E27FC236}">
                <a16:creationId xmlns:a16="http://schemas.microsoft.com/office/drawing/2014/main" id="{7B0629ED-DCFD-4D2C-8C79-D2D514733A39}"/>
              </a:ext>
            </a:extLst>
          </p:cNvPr>
          <p:cNvSpPr txBox="1"/>
          <p:nvPr/>
        </p:nvSpPr>
        <p:spPr>
          <a:xfrm>
            <a:off x="420850" y="1459080"/>
            <a:ext cx="3791110" cy="406971"/>
          </a:xfrm>
          <a:prstGeom prst="rect">
            <a:avLst/>
          </a:prstGeom>
          <a:noFill/>
        </p:spPr>
        <p:txBody>
          <a:bodyPr wrap="square" rtlCol="0">
            <a:spAutoFit/>
          </a:bodyPr>
          <a:lstStyle/>
          <a:p>
            <a:pPr algn="just">
              <a:lnSpc>
                <a:spcPct val="125000"/>
              </a:lnSpc>
            </a:pPr>
            <a:r>
              <a:rPr lang="zh-CN" altLang="en-US" dirty="0">
                <a:latin typeface="微软雅黑" panose="020B0503020204020204" pitchFamily="34" charset="-122"/>
                <a:ea typeface="微软雅黑" panose="020B0503020204020204" pitchFamily="34" charset="-122"/>
              </a:rPr>
              <a:t>利用</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*算法求解最短路径问题：</a:t>
            </a:r>
          </a:p>
        </p:txBody>
      </p:sp>
      <p:sp>
        <p:nvSpPr>
          <p:cNvPr id="10" name="矩形 9">
            <a:extLst>
              <a:ext uri="{FF2B5EF4-FFF2-40B4-BE49-F238E27FC236}">
                <a16:creationId xmlns:a16="http://schemas.microsoft.com/office/drawing/2014/main" id="{2EB76B33-F309-4D5E-B351-597B809C192D}"/>
              </a:ext>
            </a:extLst>
          </p:cNvPr>
          <p:cNvSpPr/>
          <p:nvPr/>
        </p:nvSpPr>
        <p:spPr>
          <a:xfrm>
            <a:off x="63424" y="884554"/>
            <a:ext cx="8424936" cy="4770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n"/>
            </a:pPr>
            <a:r>
              <a:rPr lang="en-US" altLang="zh-CN" sz="2800" b="1" dirty="0">
                <a:solidFill>
                  <a:srgbClr val="002060"/>
                </a:solidFill>
                <a:latin typeface="黑体" panose="02010609060101010101" pitchFamily="49" charset="-122"/>
                <a:ea typeface="黑体" panose="02010609060101010101" pitchFamily="49" charset="-122"/>
              </a:rPr>
              <a:t>A*</a:t>
            </a:r>
            <a:r>
              <a:rPr lang="zh-CN" altLang="en-US" sz="2800" b="1" dirty="0">
                <a:solidFill>
                  <a:srgbClr val="002060"/>
                </a:solidFill>
                <a:latin typeface="黑体" panose="02010609060101010101" pitchFamily="49" charset="-122"/>
                <a:ea typeface="黑体" panose="02010609060101010101" pitchFamily="49" charset="-122"/>
              </a:rPr>
              <a:t>搜索</a:t>
            </a:r>
            <a:endParaRPr lang="en-US" altLang="zh-CN" sz="2800" b="1" dirty="0">
              <a:solidFill>
                <a:srgbClr val="002060"/>
              </a:solidFill>
              <a:latin typeface="黑体" panose="02010609060101010101" pitchFamily="49" charset="-122"/>
              <a:ea typeface="黑体" panose="02010609060101010101" pitchFamily="49" charset="-122"/>
            </a:endParaRPr>
          </a:p>
        </p:txBody>
      </p:sp>
      <p:sp>
        <p:nvSpPr>
          <p:cNvPr id="28" name="标题 1">
            <a:extLst>
              <a:ext uri="{FF2B5EF4-FFF2-40B4-BE49-F238E27FC236}">
                <a16:creationId xmlns:a16="http://schemas.microsoft.com/office/drawing/2014/main" id="{094ED630-3002-401E-BD05-1DEDAA1B5219}"/>
              </a:ext>
            </a:extLst>
          </p:cNvPr>
          <p:cNvSpPr>
            <a:spLocks noGrp="1"/>
          </p:cNvSpPr>
          <p:nvPr>
            <p:ph type="title"/>
          </p:nvPr>
        </p:nvSpPr>
        <p:spPr>
          <a:xfrm>
            <a:off x="129600" y="137478"/>
            <a:ext cx="8640960" cy="566266"/>
          </a:xfrm>
        </p:spPr>
        <p:txBody>
          <a:bodyPr/>
          <a:lstStyle/>
          <a:p>
            <a:r>
              <a:rPr lang="en-US" altLang="zh-CN" dirty="0">
                <a:solidFill>
                  <a:srgbClr val="002060"/>
                </a:solidFill>
              </a:rPr>
              <a:t>5.3 </a:t>
            </a:r>
            <a:r>
              <a:rPr lang="zh-CN" altLang="en-US" dirty="0">
                <a:solidFill>
                  <a:srgbClr val="002060"/>
                </a:solidFill>
              </a:rPr>
              <a:t>状态空间启发搜索</a:t>
            </a:r>
          </a:p>
        </p:txBody>
      </p:sp>
      <p:pic>
        <p:nvPicPr>
          <p:cNvPr id="15" name="图片 14">
            <a:extLst>
              <a:ext uri="{FF2B5EF4-FFF2-40B4-BE49-F238E27FC236}">
                <a16:creationId xmlns:a16="http://schemas.microsoft.com/office/drawing/2014/main" id="{A6FB5DE6-0C7D-4A15-8288-DB6D68627E13}"/>
              </a:ext>
            </a:extLst>
          </p:cNvPr>
          <p:cNvPicPr>
            <a:picLocks noChangeAspect="1"/>
          </p:cNvPicPr>
          <p:nvPr/>
        </p:nvPicPr>
        <p:blipFill>
          <a:blip r:embed="rId5"/>
          <a:stretch>
            <a:fillRect/>
          </a:stretch>
        </p:blipFill>
        <p:spPr>
          <a:xfrm>
            <a:off x="1165268" y="2504571"/>
            <a:ext cx="2173804" cy="883418"/>
          </a:xfrm>
          <a:prstGeom prst="rect">
            <a:avLst/>
          </a:prstGeom>
        </p:spPr>
      </p:pic>
      <p:grpSp>
        <p:nvGrpSpPr>
          <p:cNvPr id="35" name="组合 34">
            <a:extLst>
              <a:ext uri="{FF2B5EF4-FFF2-40B4-BE49-F238E27FC236}">
                <a16:creationId xmlns:a16="http://schemas.microsoft.com/office/drawing/2014/main" id="{AD5DA231-2DB1-45F8-A34F-6A45BBBA5F59}"/>
              </a:ext>
            </a:extLst>
          </p:cNvPr>
          <p:cNvGrpSpPr/>
          <p:nvPr/>
        </p:nvGrpSpPr>
        <p:grpSpPr>
          <a:xfrm>
            <a:off x="253796" y="3745804"/>
            <a:ext cx="4318204" cy="1329587"/>
            <a:chOff x="395536" y="4271026"/>
            <a:chExt cx="4130398" cy="1002943"/>
          </a:xfrm>
        </p:grpSpPr>
        <p:grpSp>
          <p:nvGrpSpPr>
            <p:cNvPr id="29" name="组合 28">
              <a:extLst>
                <a:ext uri="{FF2B5EF4-FFF2-40B4-BE49-F238E27FC236}">
                  <a16:creationId xmlns:a16="http://schemas.microsoft.com/office/drawing/2014/main" id="{8C15B599-E936-407C-AE8C-0AF6C0342E0D}"/>
                </a:ext>
              </a:extLst>
            </p:cNvPr>
            <p:cNvGrpSpPr/>
            <p:nvPr/>
          </p:nvGrpSpPr>
          <p:grpSpPr>
            <a:xfrm>
              <a:off x="395536" y="4271026"/>
              <a:ext cx="4130398" cy="1002943"/>
              <a:chOff x="441602" y="4273394"/>
              <a:chExt cx="4130398" cy="1002943"/>
            </a:xfrm>
          </p:grpSpPr>
          <p:grpSp>
            <p:nvGrpSpPr>
              <p:cNvPr id="19" name="组合 18">
                <a:extLst>
                  <a:ext uri="{FF2B5EF4-FFF2-40B4-BE49-F238E27FC236}">
                    <a16:creationId xmlns:a16="http://schemas.microsoft.com/office/drawing/2014/main" id="{C2515C31-1F30-44D5-9D69-1D889166EFEB}"/>
                  </a:ext>
                </a:extLst>
              </p:cNvPr>
              <p:cNvGrpSpPr/>
              <p:nvPr/>
            </p:nvGrpSpPr>
            <p:grpSpPr>
              <a:xfrm>
                <a:off x="441602" y="4273394"/>
                <a:ext cx="4130398" cy="1002943"/>
                <a:chOff x="441602" y="4273394"/>
                <a:chExt cx="4130398" cy="1002943"/>
              </a:xfrm>
            </p:grpSpPr>
            <p:pic>
              <p:nvPicPr>
                <p:cNvPr id="16" name="图片 15">
                  <a:extLst>
                    <a:ext uri="{FF2B5EF4-FFF2-40B4-BE49-F238E27FC236}">
                      <a16:creationId xmlns:a16="http://schemas.microsoft.com/office/drawing/2014/main" id="{178E399A-1C38-4EC0-8949-7E437EEEE1A5}"/>
                    </a:ext>
                  </a:extLst>
                </p:cNvPr>
                <p:cNvPicPr>
                  <a:picLocks noChangeAspect="1"/>
                </p:cNvPicPr>
                <p:nvPr/>
              </p:nvPicPr>
              <p:blipFill>
                <a:blip r:embed="rId6"/>
                <a:stretch>
                  <a:fillRect/>
                </a:stretch>
              </p:blipFill>
              <p:spPr>
                <a:xfrm>
                  <a:off x="441602" y="4399961"/>
                  <a:ext cx="4130398" cy="876376"/>
                </a:xfrm>
                <a:prstGeom prst="rect">
                  <a:avLst/>
                </a:prstGeom>
              </p:spPr>
            </p:pic>
            <p:sp>
              <p:nvSpPr>
                <p:cNvPr id="18" name="矩形 17">
                  <a:extLst>
                    <a:ext uri="{FF2B5EF4-FFF2-40B4-BE49-F238E27FC236}">
                      <a16:creationId xmlns:a16="http://schemas.microsoft.com/office/drawing/2014/main" id="{B17D9F7F-94B3-4289-A28D-814086FBC4FE}"/>
                    </a:ext>
                  </a:extLst>
                </p:cNvPr>
                <p:cNvSpPr/>
                <p:nvPr/>
              </p:nvSpPr>
              <p:spPr>
                <a:xfrm>
                  <a:off x="2699792" y="4273394"/>
                  <a:ext cx="1872208" cy="27439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矩形 19">
                <a:extLst>
                  <a:ext uri="{FF2B5EF4-FFF2-40B4-BE49-F238E27FC236}">
                    <a16:creationId xmlns:a16="http://schemas.microsoft.com/office/drawing/2014/main" id="{F5E590D2-882E-445F-9DA2-82B6B2CB658A}"/>
                  </a:ext>
                </a:extLst>
              </p:cNvPr>
              <p:cNvSpPr/>
              <p:nvPr/>
            </p:nvSpPr>
            <p:spPr>
              <a:xfrm>
                <a:off x="1907704" y="4399961"/>
                <a:ext cx="792088" cy="457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C79D25F-123F-408A-81BD-E5DBC19727B0}"/>
                  </a:ext>
                </a:extLst>
              </p:cNvPr>
              <p:cNvSpPr/>
              <p:nvPr/>
            </p:nvSpPr>
            <p:spPr>
              <a:xfrm>
                <a:off x="2339752" y="4422820"/>
                <a:ext cx="288032" cy="10210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弧形 33">
              <a:extLst>
                <a:ext uri="{FF2B5EF4-FFF2-40B4-BE49-F238E27FC236}">
                  <a16:creationId xmlns:a16="http://schemas.microsoft.com/office/drawing/2014/main" id="{D034F966-5FA9-4887-BB27-CFF46BF40676}"/>
                </a:ext>
              </a:extLst>
            </p:cNvPr>
            <p:cNvSpPr/>
            <p:nvPr/>
          </p:nvSpPr>
          <p:spPr>
            <a:xfrm rot="360567">
              <a:off x="1982962" y="4454027"/>
              <a:ext cx="648072" cy="126869"/>
            </a:xfrm>
            <a:prstGeom prst="arc">
              <a:avLst>
                <a:gd name="adj1" fmla="val 15154976"/>
                <a:gd name="adj2" fmla="val 21367120"/>
              </a:avLst>
            </a:prstGeom>
            <a:ln w="12700">
              <a:solidFill>
                <a:schemeClr val="bg1">
                  <a:lumMod val="6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grpSp>
      <p:sp>
        <p:nvSpPr>
          <p:cNvPr id="37" name="矩形 36">
            <a:extLst>
              <a:ext uri="{FF2B5EF4-FFF2-40B4-BE49-F238E27FC236}">
                <a16:creationId xmlns:a16="http://schemas.microsoft.com/office/drawing/2014/main" id="{96D36939-D175-4014-B302-875BC346D8CA}"/>
              </a:ext>
            </a:extLst>
          </p:cNvPr>
          <p:cNvSpPr/>
          <p:nvPr/>
        </p:nvSpPr>
        <p:spPr>
          <a:xfrm>
            <a:off x="207364" y="5294674"/>
            <a:ext cx="3725809"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Ø"/>
            </a:pPr>
            <a:r>
              <a:rPr lang="zh-CN" altLang="en-US" sz="2000" b="1" dirty="0">
                <a:latin typeface="黑体" panose="02010609060101010101" pitchFamily="49" charset="-122"/>
                <a:ea typeface="黑体" panose="02010609060101010101" pitchFamily="49" charset="-122"/>
              </a:rPr>
              <a:t>扩展</a:t>
            </a:r>
            <a:r>
              <a:rPr lang="en-US" altLang="zh-CN" sz="2000" dirty="0">
                <a:latin typeface="微软雅黑" panose="020B0503020204020204" pitchFamily="34" charset="-122"/>
                <a:ea typeface="微软雅黑" panose="020B0503020204020204" pitchFamily="34" charset="-122"/>
              </a:rPr>
              <a:t>Sibiu</a:t>
            </a:r>
            <a:r>
              <a:rPr lang="zh-CN" altLang="en-US" sz="2000" b="1" dirty="0">
                <a:latin typeface="黑体" panose="02010609060101010101" pitchFamily="49" charset="-122"/>
                <a:ea typeface="黑体" panose="02010609060101010101" pitchFamily="49" charset="-122"/>
              </a:rPr>
              <a:t>之后</a:t>
            </a:r>
            <a:endParaRPr lang="en-US" altLang="zh-CN" sz="2000" b="1" dirty="0">
              <a:latin typeface="黑体" panose="02010609060101010101" pitchFamily="49" charset="-122"/>
              <a:ea typeface="黑体" panose="02010609060101010101" pitchFamily="49" charset="-122"/>
            </a:endParaRPr>
          </a:p>
        </p:txBody>
      </p:sp>
      <p:pic>
        <p:nvPicPr>
          <p:cNvPr id="39" name="图片 38">
            <a:extLst>
              <a:ext uri="{FF2B5EF4-FFF2-40B4-BE49-F238E27FC236}">
                <a16:creationId xmlns:a16="http://schemas.microsoft.com/office/drawing/2014/main" id="{5D25D315-BBBD-467D-89A2-9FCFD5D7BB0B}"/>
              </a:ext>
            </a:extLst>
          </p:cNvPr>
          <p:cNvPicPr>
            <a:picLocks noChangeAspect="1"/>
          </p:cNvPicPr>
          <p:nvPr/>
        </p:nvPicPr>
        <p:blipFill>
          <a:blip r:embed="rId7"/>
          <a:stretch>
            <a:fillRect/>
          </a:stretch>
        </p:blipFill>
        <p:spPr>
          <a:xfrm>
            <a:off x="248786" y="5733256"/>
            <a:ext cx="4592970" cy="1036103"/>
          </a:xfrm>
          <a:prstGeom prst="rect">
            <a:avLst/>
          </a:prstGeom>
        </p:spPr>
      </p:pic>
    </p:spTree>
    <p:extLst>
      <p:ext uri="{BB962C8B-B14F-4D97-AF65-F5344CB8AC3E}">
        <p14:creationId xmlns:p14="http://schemas.microsoft.com/office/powerpoint/2010/main" val="14132448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defTabSz="685800">
              <a:defRPr/>
            </a:pPr>
            <a:fld id="{C9728943-09E1-4583-B427-1856C283FC56}" type="slidenum">
              <a:rPr lang="zh-CN" altLang="en-US" smtClean="0">
                <a:solidFill>
                  <a:prstClr val="black">
                    <a:tint val="75000"/>
                  </a:prstClr>
                </a:solidFill>
              </a:rPr>
              <a:t>24</a:t>
            </a:fld>
            <a:endParaRPr lang="zh-CN" altLang="en-US">
              <a:solidFill>
                <a:prstClr val="black">
                  <a:tint val="75000"/>
                </a:prstClr>
              </a:solidFill>
            </a:endParaRPr>
          </a:p>
        </p:txBody>
      </p:sp>
      <p:sp>
        <p:nvSpPr>
          <p:cNvPr id="5" name="矩形 4">
            <a:extLst>
              <a:ext uri="{FF2B5EF4-FFF2-40B4-BE49-F238E27FC236}">
                <a16:creationId xmlns:a16="http://schemas.microsoft.com/office/drawing/2014/main" id="{2333FB71-7820-4F36-8804-DD4212537C13}"/>
              </a:ext>
            </a:extLst>
          </p:cNvPr>
          <p:cNvSpPr/>
          <p:nvPr/>
        </p:nvSpPr>
        <p:spPr>
          <a:xfrm>
            <a:off x="182629" y="1570249"/>
            <a:ext cx="4130398"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Ø"/>
            </a:pPr>
            <a:r>
              <a:rPr lang="zh-CN" altLang="en-US" sz="2000" b="1" dirty="0">
                <a:latin typeface="黑体" panose="02010609060101010101" pitchFamily="49" charset="-122"/>
                <a:ea typeface="黑体" panose="02010609060101010101" pitchFamily="49" charset="-122"/>
              </a:rPr>
              <a:t>扩展</a:t>
            </a:r>
            <a:r>
              <a:rPr lang="en-US" altLang="zh-CN" sz="2000" dirty="0" err="1">
                <a:latin typeface="微软雅黑" panose="020B0503020204020204" pitchFamily="34" charset="-122"/>
                <a:ea typeface="微软雅黑" panose="020B0503020204020204" pitchFamily="34" charset="-122"/>
              </a:rPr>
              <a:t>Rimnicu</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Vilcea</a:t>
            </a:r>
            <a:r>
              <a:rPr lang="zh-CN" altLang="en-US" sz="2000" b="1" dirty="0">
                <a:latin typeface="黑体" panose="02010609060101010101" pitchFamily="49" charset="-122"/>
                <a:ea typeface="黑体" panose="02010609060101010101" pitchFamily="49" charset="-122"/>
              </a:rPr>
              <a:t>之后</a:t>
            </a:r>
            <a:endParaRPr lang="en-US" altLang="zh-CN" sz="2000" b="1" dirty="0">
              <a:latin typeface="黑体" panose="02010609060101010101" pitchFamily="49" charset="-122"/>
              <a:ea typeface="黑体" panose="02010609060101010101" pitchFamily="49" charset="-122"/>
            </a:endParaRPr>
          </a:p>
        </p:txBody>
      </p:sp>
      <p:grpSp>
        <p:nvGrpSpPr>
          <p:cNvPr id="24" name="组合 23">
            <a:extLst>
              <a:ext uri="{FF2B5EF4-FFF2-40B4-BE49-F238E27FC236}">
                <a16:creationId xmlns:a16="http://schemas.microsoft.com/office/drawing/2014/main" id="{20E0C2DF-1AD5-49AB-B744-EBC783079A6E}"/>
              </a:ext>
            </a:extLst>
          </p:cNvPr>
          <p:cNvGrpSpPr/>
          <p:nvPr/>
        </p:nvGrpSpPr>
        <p:grpSpPr>
          <a:xfrm>
            <a:off x="4959810" y="1662565"/>
            <a:ext cx="3791110" cy="2351951"/>
            <a:chOff x="4216452" y="1394713"/>
            <a:chExt cx="4554107" cy="2670279"/>
          </a:xfrm>
        </p:grpSpPr>
        <p:pic>
          <p:nvPicPr>
            <p:cNvPr id="14" name="图片 13">
              <a:extLst>
                <a:ext uri="{FF2B5EF4-FFF2-40B4-BE49-F238E27FC236}">
                  <a16:creationId xmlns:a16="http://schemas.microsoft.com/office/drawing/2014/main" id="{CD26B95A-9275-4836-8C0E-1AD5F5CF60E4}"/>
                </a:ext>
              </a:extLst>
            </p:cNvPr>
            <p:cNvPicPr>
              <a:picLocks noChangeAspect="1"/>
            </p:cNvPicPr>
            <p:nvPr/>
          </p:nvPicPr>
          <p:blipFill>
            <a:blip r:embed="rId3"/>
            <a:stretch>
              <a:fillRect/>
            </a:stretch>
          </p:blipFill>
          <p:spPr>
            <a:xfrm>
              <a:off x="4216452" y="1394713"/>
              <a:ext cx="4554107" cy="2670279"/>
            </a:xfrm>
            <a:prstGeom prst="rect">
              <a:avLst/>
            </a:prstGeom>
            <a:ln>
              <a:solidFill>
                <a:schemeClr val="tx1"/>
              </a:solidFill>
            </a:ln>
          </p:spPr>
        </p:pic>
        <p:sp>
          <p:nvSpPr>
            <p:cNvPr id="21" name="流程图: 可选过程 20">
              <a:extLst>
                <a:ext uri="{FF2B5EF4-FFF2-40B4-BE49-F238E27FC236}">
                  <a16:creationId xmlns:a16="http://schemas.microsoft.com/office/drawing/2014/main" id="{EFF15178-5D3D-4E73-9655-AEB1118B446F}"/>
                </a:ext>
              </a:extLst>
            </p:cNvPr>
            <p:cNvSpPr/>
            <p:nvPr/>
          </p:nvSpPr>
          <p:spPr>
            <a:xfrm>
              <a:off x="4482388" y="2058739"/>
              <a:ext cx="144016" cy="13749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a:extLst>
                <a:ext uri="{FF2B5EF4-FFF2-40B4-BE49-F238E27FC236}">
                  <a16:creationId xmlns:a16="http://schemas.microsoft.com/office/drawing/2014/main" id="{A8B1F86B-C97F-4E16-93AC-054B27F090CB}"/>
                </a:ext>
              </a:extLst>
            </p:cNvPr>
            <p:cNvSpPr/>
            <p:nvPr/>
          </p:nvSpPr>
          <p:spPr>
            <a:xfrm>
              <a:off x="7074676" y="3425810"/>
              <a:ext cx="144016" cy="1497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a:extLst>
              <a:ext uri="{FF2B5EF4-FFF2-40B4-BE49-F238E27FC236}">
                <a16:creationId xmlns:a16="http://schemas.microsoft.com/office/drawing/2014/main" id="{6FFFBFBB-37E3-4783-A5FF-C111CD69DE87}"/>
              </a:ext>
            </a:extLst>
          </p:cNvPr>
          <p:cNvPicPr>
            <a:picLocks noChangeAspect="1"/>
          </p:cNvPicPr>
          <p:nvPr/>
        </p:nvPicPr>
        <p:blipFill>
          <a:blip r:embed="rId4"/>
          <a:stretch>
            <a:fillRect/>
          </a:stretch>
        </p:blipFill>
        <p:spPr>
          <a:xfrm>
            <a:off x="5148064" y="4547788"/>
            <a:ext cx="3447540" cy="1495426"/>
          </a:xfrm>
          <a:prstGeom prst="rect">
            <a:avLst/>
          </a:prstGeom>
          <a:ln>
            <a:solidFill>
              <a:schemeClr val="tx1"/>
            </a:solidFill>
          </a:ln>
        </p:spPr>
      </p:pic>
      <p:sp>
        <p:nvSpPr>
          <p:cNvPr id="8" name="TextBox 4">
            <a:extLst>
              <a:ext uri="{FF2B5EF4-FFF2-40B4-BE49-F238E27FC236}">
                <a16:creationId xmlns:a16="http://schemas.microsoft.com/office/drawing/2014/main" id="{1F436A32-9FD6-43BA-BAA3-E9860494AAA6}"/>
              </a:ext>
            </a:extLst>
          </p:cNvPr>
          <p:cNvSpPr txBox="1"/>
          <p:nvPr/>
        </p:nvSpPr>
        <p:spPr>
          <a:xfrm>
            <a:off x="5148064" y="6096526"/>
            <a:ext cx="3443589" cy="302070"/>
          </a:xfrm>
          <a:prstGeom prst="rect">
            <a:avLst/>
          </a:prstGeom>
          <a:noFill/>
        </p:spPr>
        <p:txBody>
          <a:bodyPr wrap="square" rtlCol="0">
            <a:spAutoFit/>
          </a:bodyPr>
          <a:lstStyle/>
          <a:p>
            <a:pPr algn="just">
              <a:lnSpc>
                <a:spcPct val="125000"/>
              </a:lnSpc>
            </a:pPr>
            <a:r>
              <a:rPr lang="zh-CN" altLang="en-US" sz="1200" dirty="0">
                <a:latin typeface="微软雅黑" panose="020B0503020204020204" pitchFamily="34" charset="-122"/>
                <a:ea typeface="微软雅黑" panose="020B0503020204020204" pitchFamily="34" charset="-122"/>
              </a:rPr>
              <a:t>辅助信息：所有城市到</a:t>
            </a:r>
            <a:r>
              <a:rPr lang="en-US" altLang="zh-CN" sz="1200" dirty="0">
                <a:latin typeface="微软雅黑" panose="020B0503020204020204" pitchFamily="34" charset="-122"/>
                <a:ea typeface="微软雅黑" panose="020B0503020204020204" pitchFamily="34" charset="-122"/>
              </a:rPr>
              <a:t>Bucharest</a:t>
            </a:r>
            <a:r>
              <a:rPr lang="zh-CN" altLang="en-US" sz="1200" dirty="0">
                <a:latin typeface="微软雅黑" panose="020B0503020204020204" pitchFamily="34" charset="-122"/>
                <a:ea typeface="微软雅黑" panose="020B0503020204020204" pitchFamily="34" charset="-122"/>
              </a:rPr>
              <a:t>的直线距离</a:t>
            </a:r>
          </a:p>
        </p:txBody>
      </p:sp>
      <p:sp>
        <p:nvSpPr>
          <p:cNvPr id="10" name="矩形 9">
            <a:extLst>
              <a:ext uri="{FF2B5EF4-FFF2-40B4-BE49-F238E27FC236}">
                <a16:creationId xmlns:a16="http://schemas.microsoft.com/office/drawing/2014/main" id="{2EB76B33-F309-4D5E-B351-597B809C192D}"/>
              </a:ext>
            </a:extLst>
          </p:cNvPr>
          <p:cNvSpPr/>
          <p:nvPr/>
        </p:nvSpPr>
        <p:spPr>
          <a:xfrm>
            <a:off x="63424" y="884554"/>
            <a:ext cx="8424936" cy="4770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n"/>
            </a:pPr>
            <a:r>
              <a:rPr lang="en-US" altLang="zh-CN" sz="2800" b="1" dirty="0">
                <a:solidFill>
                  <a:srgbClr val="002060"/>
                </a:solidFill>
                <a:latin typeface="黑体" panose="02010609060101010101" pitchFamily="49" charset="-122"/>
                <a:ea typeface="黑体" panose="02010609060101010101" pitchFamily="49" charset="-122"/>
              </a:rPr>
              <a:t>A*</a:t>
            </a:r>
            <a:r>
              <a:rPr lang="zh-CN" altLang="en-US" sz="2800" b="1" dirty="0">
                <a:solidFill>
                  <a:srgbClr val="002060"/>
                </a:solidFill>
                <a:latin typeface="黑体" panose="02010609060101010101" pitchFamily="49" charset="-122"/>
                <a:ea typeface="黑体" panose="02010609060101010101" pitchFamily="49" charset="-122"/>
              </a:rPr>
              <a:t>搜索</a:t>
            </a:r>
            <a:endParaRPr lang="en-US" altLang="zh-CN" sz="2800" b="1" dirty="0">
              <a:solidFill>
                <a:srgbClr val="002060"/>
              </a:solidFill>
              <a:latin typeface="黑体" panose="02010609060101010101" pitchFamily="49" charset="-122"/>
              <a:ea typeface="黑体" panose="02010609060101010101" pitchFamily="49" charset="-122"/>
            </a:endParaRPr>
          </a:p>
        </p:txBody>
      </p:sp>
      <p:sp>
        <p:nvSpPr>
          <p:cNvPr id="28" name="标题 1">
            <a:extLst>
              <a:ext uri="{FF2B5EF4-FFF2-40B4-BE49-F238E27FC236}">
                <a16:creationId xmlns:a16="http://schemas.microsoft.com/office/drawing/2014/main" id="{094ED630-3002-401E-BD05-1DEDAA1B5219}"/>
              </a:ext>
            </a:extLst>
          </p:cNvPr>
          <p:cNvSpPr>
            <a:spLocks noGrp="1"/>
          </p:cNvSpPr>
          <p:nvPr>
            <p:ph type="title"/>
          </p:nvPr>
        </p:nvSpPr>
        <p:spPr>
          <a:xfrm>
            <a:off x="129600" y="137478"/>
            <a:ext cx="8640960" cy="566266"/>
          </a:xfrm>
        </p:spPr>
        <p:txBody>
          <a:bodyPr/>
          <a:lstStyle/>
          <a:p>
            <a:r>
              <a:rPr lang="en-US" altLang="zh-CN" dirty="0">
                <a:solidFill>
                  <a:srgbClr val="002060"/>
                </a:solidFill>
              </a:rPr>
              <a:t>5.3 </a:t>
            </a:r>
            <a:r>
              <a:rPr lang="zh-CN" altLang="en-US" dirty="0">
                <a:solidFill>
                  <a:srgbClr val="002060"/>
                </a:solidFill>
              </a:rPr>
              <a:t>状态空间启发搜索</a:t>
            </a:r>
          </a:p>
        </p:txBody>
      </p:sp>
      <p:grpSp>
        <p:nvGrpSpPr>
          <p:cNvPr id="17" name="组合 16">
            <a:extLst>
              <a:ext uri="{FF2B5EF4-FFF2-40B4-BE49-F238E27FC236}">
                <a16:creationId xmlns:a16="http://schemas.microsoft.com/office/drawing/2014/main" id="{5D04C12C-C8EB-436B-9BD5-1B667092DBFA}"/>
              </a:ext>
            </a:extLst>
          </p:cNvPr>
          <p:cNvGrpSpPr/>
          <p:nvPr/>
        </p:nvGrpSpPr>
        <p:grpSpPr>
          <a:xfrm>
            <a:off x="35496" y="2027528"/>
            <a:ext cx="4704474" cy="1364317"/>
            <a:chOff x="35496" y="2027528"/>
            <a:chExt cx="4704474" cy="1364317"/>
          </a:xfrm>
        </p:grpSpPr>
        <p:pic>
          <p:nvPicPr>
            <p:cNvPr id="12" name="图片 11">
              <a:extLst>
                <a:ext uri="{FF2B5EF4-FFF2-40B4-BE49-F238E27FC236}">
                  <a16:creationId xmlns:a16="http://schemas.microsoft.com/office/drawing/2014/main" id="{73339728-84AF-46E2-82C6-6AB97299FB9B}"/>
                </a:ext>
              </a:extLst>
            </p:cNvPr>
            <p:cNvPicPr>
              <a:picLocks noChangeAspect="1"/>
            </p:cNvPicPr>
            <p:nvPr/>
          </p:nvPicPr>
          <p:blipFill>
            <a:blip r:embed="rId5"/>
            <a:stretch>
              <a:fillRect/>
            </a:stretch>
          </p:blipFill>
          <p:spPr>
            <a:xfrm>
              <a:off x="88601" y="2027528"/>
              <a:ext cx="4651369" cy="1364317"/>
            </a:xfrm>
            <a:prstGeom prst="rect">
              <a:avLst/>
            </a:prstGeom>
          </p:spPr>
        </p:pic>
        <p:sp>
          <p:nvSpPr>
            <p:cNvPr id="13" name="矩形 12">
              <a:extLst>
                <a:ext uri="{FF2B5EF4-FFF2-40B4-BE49-F238E27FC236}">
                  <a16:creationId xmlns:a16="http://schemas.microsoft.com/office/drawing/2014/main" id="{FDEBCBD7-5B42-4EC8-82E4-44C4FE6D387F}"/>
                </a:ext>
              </a:extLst>
            </p:cNvPr>
            <p:cNvSpPr/>
            <p:nvPr/>
          </p:nvSpPr>
          <p:spPr>
            <a:xfrm>
              <a:off x="35496" y="2060848"/>
              <a:ext cx="504056" cy="186583"/>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矩形 21">
            <a:extLst>
              <a:ext uri="{FF2B5EF4-FFF2-40B4-BE49-F238E27FC236}">
                <a16:creationId xmlns:a16="http://schemas.microsoft.com/office/drawing/2014/main" id="{4A4065A6-A575-4200-948D-C634C2768B29}"/>
              </a:ext>
            </a:extLst>
          </p:cNvPr>
          <p:cNvSpPr/>
          <p:nvPr/>
        </p:nvSpPr>
        <p:spPr>
          <a:xfrm>
            <a:off x="182629" y="3466156"/>
            <a:ext cx="4130398"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Ø"/>
            </a:pPr>
            <a:r>
              <a:rPr lang="zh-CN" altLang="en-US" sz="2000" b="1" dirty="0">
                <a:latin typeface="黑体" panose="02010609060101010101" pitchFamily="49" charset="-122"/>
                <a:ea typeface="黑体" panose="02010609060101010101" pitchFamily="49" charset="-122"/>
              </a:rPr>
              <a:t>扩展</a:t>
            </a:r>
            <a:r>
              <a:rPr lang="en-US" altLang="zh-CN" sz="2000" dirty="0" err="1">
                <a:latin typeface="微软雅黑" panose="020B0503020204020204" pitchFamily="34" charset="-122"/>
                <a:ea typeface="微软雅黑" panose="020B0503020204020204" pitchFamily="34" charset="-122"/>
              </a:rPr>
              <a:t>Fagaras</a:t>
            </a:r>
            <a:r>
              <a:rPr lang="zh-CN" altLang="en-US" sz="2000" b="1" dirty="0">
                <a:latin typeface="黑体" panose="02010609060101010101" pitchFamily="49" charset="-122"/>
                <a:ea typeface="黑体" panose="02010609060101010101" pitchFamily="49" charset="-122"/>
              </a:rPr>
              <a:t>之后</a:t>
            </a:r>
            <a:endParaRPr lang="en-US" altLang="zh-CN" sz="2000" b="1" dirty="0">
              <a:latin typeface="黑体" panose="02010609060101010101" pitchFamily="49" charset="-122"/>
              <a:ea typeface="黑体" panose="02010609060101010101" pitchFamily="49" charset="-122"/>
            </a:endParaRPr>
          </a:p>
        </p:txBody>
      </p:sp>
      <p:pic>
        <p:nvPicPr>
          <p:cNvPr id="26" name="图片 25">
            <a:extLst>
              <a:ext uri="{FF2B5EF4-FFF2-40B4-BE49-F238E27FC236}">
                <a16:creationId xmlns:a16="http://schemas.microsoft.com/office/drawing/2014/main" id="{2AD10856-D06A-4526-A64B-EAFAE4223E7C}"/>
              </a:ext>
            </a:extLst>
          </p:cNvPr>
          <p:cNvPicPr>
            <a:picLocks noChangeAspect="1"/>
          </p:cNvPicPr>
          <p:nvPr/>
        </p:nvPicPr>
        <p:blipFill>
          <a:blip r:embed="rId6"/>
          <a:stretch>
            <a:fillRect/>
          </a:stretch>
        </p:blipFill>
        <p:spPr>
          <a:xfrm>
            <a:off x="421759" y="4086168"/>
            <a:ext cx="4313027" cy="1263059"/>
          </a:xfrm>
          <a:prstGeom prst="rect">
            <a:avLst/>
          </a:prstGeom>
        </p:spPr>
      </p:pic>
    </p:spTree>
    <p:extLst>
      <p:ext uri="{BB962C8B-B14F-4D97-AF65-F5344CB8AC3E}">
        <p14:creationId xmlns:p14="http://schemas.microsoft.com/office/powerpoint/2010/main" val="18991001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defTabSz="685800">
              <a:defRPr/>
            </a:pPr>
            <a:fld id="{C9728943-09E1-4583-B427-1856C283FC56}" type="slidenum">
              <a:rPr lang="zh-CN" altLang="en-US" smtClean="0">
                <a:solidFill>
                  <a:prstClr val="black">
                    <a:tint val="75000"/>
                  </a:prstClr>
                </a:solidFill>
              </a:rPr>
              <a:t>25</a:t>
            </a:fld>
            <a:endParaRPr lang="zh-CN" altLang="en-US">
              <a:solidFill>
                <a:prstClr val="black">
                  <a:tint val="75000"/>
                </a:prstClr>
              </a:solidFill>
            </a:endParaRPr>
          </a:p>
        </p:txBody>
      </p:sp>
      <p:sp>
        <p:nvSpPr>
          <p:cNvPr id="5" name="矩形 4">
            <a:extLst>
              <a:ext uri="{FF2B5EF4-FFF2-40B4-BE49-F238E27FC236}">
                <a16:creationId xmlns:a16="http://schemas.microsoft.com/office/drawing/2014/main" id="{2333FB71-7820-4F36-8804-DD4212537C13}"/>
              </a:ext>
            </a:extLst>
          </p:cNvPr>
          <p:cNvSpPr/>
          <p:nvPr/>
        </p:nvSpPr>
        <p:spPr>
          <a:xfrm>
            <a:off x="182629" y="1570249"/>
            <a:ext cx="4130398"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Ø"/>
            </a:pPr>
            <a:r>
              <a:rPr lang="zh-CN" altLang="en-US" sz="2000" b="1" dirty="0">
                <a:latin typeface="黑体" panose="02010609060101010101" pitchFamily="49" charset="-122"/>
                <a:ea typeface="黑体" panose="02010609060101010101" pitchFamily="49" charset="-122"/>
              </a:rPr>
              <a:t>扩展</a:t>
            </a:r>
            <a:r>
              <a:rPr lang="en-US" altLang="zh-CN" sz="2000" dirty="0">
                <a:latin typeface="微软雅黑" panose="020B0503020204020204" pitchFamily="34" charset="-122"/>
                <a:ea typeface="微软雅黑" panose="020B0503020204020204" pitchFamily="34" charset="-122"/>
              </a:rPr>
              <a:t>Pitesti</a:t>
            </a:r>
            <a:r>
              <a:rPr lang="zh-CN" altLang="en-US" sz="2000" b="1" dirty="0">
                <a:latin typeface="黑体" panose="02010609060101010101" pitchFamily="49" charset="-122"/>
                <a:ea typeface="黑体" panose="02010609060101010101" pitchFamily="49" charset="-122"/>
              </a:rPr>
              <a:t>之后</a:t>
            </a:r>
            <a:endParaRPr lang="en-US" altLang="zh-CN" sz="2000" b="1" dirty="0">
              <a:latin typeface="黑体" panose="02010609060101010101" pitchFamily="49" charset="-122"/>
              <a:ea typeface="黑体" panose="02010609060101010101" pitchFamily="49" charset="-122"/>
            </a:endParaRPr>
          </a:p>
        </p:txBody>
      </p:sp>
      <p:grpSp>
        <p:nvGrpSpPr>
          <p:cNvPr id="24" name="组合 23">
            <a:extLst>
              <a:ext uri="{FF2B5EF4-FFF2-40B4-BE49-F238E27FC236}">
                <a16:creationId xmlns:a16="http://schemas.microsoft.com/office/drawing/2014/main" id="{20E0C2DF-1AD5-49AB-B744-EBC783079A6E}"/>
              </a:ext>
            </a:extLst>
          </p:cNvPr>
          <p:cNvGrpSpPr/>
          <p:nvPr/>
        </p:nvGrpSpPr>
        <p:grpSpPr>
          <a:xfrm>
            <a:off x="761501" y="4221088"/>
            <a:ext cx="3791110" cy="2351951"/>
            <a:chOff x="4216452" y="1394713"/>
            <a:chExt cx="4554107" cy="2670279"/>
          </a:xfrm>
        </p:grpSpPr>
        <p:pic>
          <p:nvPicPr>
            <p:cNvPr id="14" name="图片 13">
              <a:extLst>
                <a:ext uri="{FF2B5EF4-FFF2-40B4-BE49-F238E27FC236}">
                  <a16:creationId xmlns:a16="http://schemas.microsoft.com/office/drawing/2014/main" id="{CD26B95A-9275-4836-8C0E-1AD5F5CF60E4}"/>
                </a:ext>
              </a:extLst>
            </p:cNvPr>
            <p:cNvPicPr>
              <a:picLocks noChangeAspect="1"/>
            </p:cNvPicPr>
            <p:nvPr/>
          </p:nvPicPr>
          <p:blipFill>
            <a:blip r:embed="rId3"/>
            <a:stretch>
              <a:fillRect/>
            </a:stretch>
          </p:blipFill>
          <p:spPr>
            <a:xfrm>
              <a:off x="4216452" y="1394713"/>
              <a:ext cx="4554107" cy="2670279"/>
            </a:xfrm>
            <a:prstGeom prst="rect">
              <a:avLst/>
            </a:prstGeom>
            <a:ln>
              <a:solidFill>
                <a:schemeClr val="tx1"/>
              </a:solidFill>
            </a:ln>
          </p:spPr>
        </p:pic>
        <p:sp>
          <p:nvSpPr>
            <p:cNvPr id="21" name="流程图: 可选过程 20">
              <a:extLst>
                <a:ext uri="{FF2B5EF4-FFF2-40B4-BE49-F238E27FC236}">
                  <a16:creationId xmlns:a16="http://schemas.microsoft.com/office/drawing/2014/main" id="{EFF15178-5D3D-4E73-9655-AEB1118B446F}"/>
                </a:ext>
              </a:extLst>
            </p:cNvPr>
            <p:cNvSpPr/>
            <p:nvPr/>
          </p:nvSpPr>
          <p:spPr>
            <a:xfrm>
              <a:off x="4482388" y="2058739"/>
              <a:ext cx="144016" cy="13749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a:extLst>
                <a:ext uri="{FF2B5EF4-FFF2-40B4-BE49-F238E27FC236}">
                  <a16:creationId xmlns:a16="http://schemas.microsoft.com/office/drawing/2014/main" id="{A8B1F86B-C97F-4E16-93AC-054B27F090CB}"/>
                </a:ext>
              </a:extLst>
            </p:cNvPr>
            <p:cNvSpPr/>
            <p:nvPr/>
          </p:nvSpPr>
          <p:spPr>
            <a:xfrm>
              <a:off x="7074676" y="3425810"/>
              <a:ext cx="144016" cy="1497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a:extLst>
              <a:ext uri="{FF2B5EF4-FFF2-40B4-BE49-F238E27FC236}">
                <a16:creationId xmlns:a16="http://schemas.microsoft.com/office/drawing/2014/main" id="{6FFFBFBB-37E3-4783-A5FF-C111CD69DE87}"/>
              </a:ext>
            </a:extLst>
          </p:cNvPr>
          <p:cNvPicPr>
            <a:picLocks noChangeAspect="1"/>
          </p:cNvPicPr>
          <p:nvPr/>
        </p:nvPicPr>
        <p:blipFill>
          <a:blip r:embed="rId4"/>
          <a:stretch>
            <a:fillRect/>
          </a:stretch>
        </p:blipFill>
        <p:spPr>
          <a:xfrm>
            <a:off x="5148064" y="4547788"/>
            <a:ext cx="3447540" cy="1495426"/>
          </a:xfrm>
          <a:prstGeom prst="rect">
            <a:avLst/>
          </a:prstGeom>
          <a:ln>
            <a:solidFill>
              <a:schemeClr val="tx1"/>
            </a:solidFill>
          </a:ln>
        </p:spPr>
      </p:pic>
      <p:sp>
        <p:nvSpPr>
          <p:cNvPr id="8" name="TextBox 4">
            <a:extLst>
              <a:ext uri="{FF2B5EF4-FFF2-40B4-BE49-F238E27FC236}">
                <a16:creationId xmlns:a16="http://schemas.microsoft.com/office/drawing/2014/main" id="{1F436A32-9FD6-43BA-BAA3-E9860494AAA6}"/>
              </a:ext>
            </a:extLst>
          </p:cNvPr>
          <p:cNvSpPr txBox="1"/>
          <p:nvPr/>
        </p:nvSpPr>
        <p:spPr>
          <a:xfrm>
            <a:off x="5148064" y="6096526"/>
            <a:ext cx="3443589" cy="302070"/>
          </a:xfrm>
          <a:prstGeom prst="rect">
            <a:avLst/>
          </a:prstGeom>
          <a:noFill/>
        </p:spPr>
        <p:txBody>
          <a:bodyPr wrap="square" rtlCol="0">
            <a:spAutoFit/>
          </a:bodyPr>
          <a:lstStyle/>
          <a:p>
            <a:pPr algn="just">
              <a:lnSpc>
                <a:spcPct val="125000"/>
              </a:lnSpc>
            </a:pPr>
            <a:r>
              <a:rPr lang="zh-CN" altLang="en-US" sz="1200" dirty="0">
                <a:latin typeface="微软雅黑" panose="020B0503020204020204" pitchFamily="34" charset="-122"/>
                <a:ea typeface="微软雅黑" panose="020B0503020204020204" pitchFamily="34" charset="-122"/>
              </a:rPr>
              <a:t>辅助信息：所有城市到</a:t>
            </a:r>
            <a:r>
              <a:rPr lang="en-US" altLang="zh-CN" sz="1200" dirty="0">
                <a:latin typeface="微软雅黑" panose="020B0503020204020204" pitchFamily="34" charset="-122"/>
                <a:ea typeface="微软雅黑" panose="020B0503020204020204" pitchFamily="34" charset="-122"/>
              </a:rPr>
              <a:t>Bucharest</a:t>
            </a:r>
            <a:r>
              <a:rPr lang="zh-CN" altLang="en-US" sz="1200" dirty="0">
                <a:latin typeface="微软雅黑" panose="020B0503020204020204" pitchFamily="34" charset="-122"/>
                <a:ea typeface="微软雅黑" panose="020B0503020204020204" pitchFamily="34" charset="-122"/>
              </a:rPr>
              <a:t>的直线距离</a:t>
            </a:r>
          </a:p>
        </p:txBody>
      </p:sp>
      <p:sp>
        <p:nvSpPr>
          <p:cNvPr id="10" name="矩形 9">
            <a:extLst>
              <a:ext uri="{FF2B5EF4-FFF2-40B4-BE49-F238E27FC236}">
                <a16:creationId xmlns:a16="http://schemas.microsoft.com/office/drawing/2014/main" id="{2EB76B33-F309-4D5E-B351-597B809C192D}"/>
              </a:ext>
            </a:extLst>
          </p:cNvPr>
          <p:cNvSpPr/>
          <p:nvPr/>
        </p:nvSpPr>
        <p:spPr>
          <a:xfrm>
            <a:off x="63424" y="884554"/>
            <a:ext cx="8424936" cy="4770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n"/>
            </a:pPr>
            <a:r>
              <a:rPr lang="en-US" altLang="zh-CN" sz="2800" b="1" dirty="0">
                <a:solidFill>
                  <a:srgbClr val="002060"/>
                </a:solidFill>
                <a:latin typeface="黑体" panose="02010609060101010101" pitchFamily="49" charset="-122"/>
                <a:ea typeface="黑体" panose="02010609060101010101" pitchFamily="49" charset="-122"/>
              </a:rPr>
              <a:t>A*</a:t>
            </a:r>
            <a:r>
              <a:rPr lang="zh-CN" altLang="en-US" sz="2800" b="1" dirty="0">
                <a:solidFill>
                  <a:srgbClr val="002060"/>
                </a:solidFill>
                <a:latin typeface="黑体" panose="02010609060101010101" pitchFamily="49" charset="-122"/>
                <a:ea typeface="黑体" panose="02010609060101010101" pitchFamily="49" charset="-122"/>
              </a:rPr>
              <a:t>搜索</a:t>
            </a:r>
            <a:endParaRPr lang="en-US" altLang="zh-CN" sz="2800" b="1" dirty="0">
              <a:solidFill>
                <a:srgbClr val="002060"/>
              </a:solidFill>
              <a:latin typeface="黑体" panose="02010609060101010101" pitchFamily="49" charset="-122"/>
              <a:ea typeface="黑体" panose="02010609060101010101" pitchFamily="49" charset="-122"/>
            </a:endParaRPr>
          </a:p>
        </p:txBody>
      </p:sp>
      <p:sp>
        <p:nvSpPr>
          <p:cNvPr id="28" name="标题 1">
            <a:extLst>
              <a:ext uri="{FF2B5EF4-FFF2-40B4-BE49-F238E27FC236}">
                <a16:creationId xmlns:a16="http://schemas.microsoft.com/office/drawing/2014/main" id="{094ED630-3002-401E-BD05-1DEDAA1B5219}"/>
              </a:ext>
            </a:extLst>
          </p:cNvPr>
          <p:cNvSpPr>
            <a:spLocks noGrp="1"/>
          </p:cNvSpPr>
          <p:nvPr>
            <p:ph type="title"/>
          </p:nvPr>
        </p:nvSpPr>
        <p:spPr>
          <a:xfrm>
            <a:off x="129600" y="137478"/>
            <a:ext cx="8640960" cy="566266"/>
          </a:xfrm>
        </p:spPr>
        <p:txBody>
          <a:bodyPr/>
          <a:lstStyle/>
          <a:p>
            <a:r>
              <a:rPr lang="en-US" altLang="zh-CN" dirty="0">
                <a:solidFill>
                  <a:srgbClr val="002060"/>
                </a:solidFill>
              </a:rPr>
              <a:t>5.3 </a:t>
            </a:r>
            <a:r>
              <a:rPr lang="zh-CN" altLang="en-US" dirty="0">
                <a:solidFill>
                  <a:srgbClr val="002060"/>
                </a:solidFill>
              </a:rPr>
              <a:t>状态空间启发搜索</a:t>
            </a:r>
          </a:p>
        </p:txBody>
      </p:sp>
      <p:pic>
        <p:nvPicPr>
          <p:cNvPr id="3" name="图片 2">
            <a:extLst>
              <a:ext uri="{FF2B5EF4-FFF2-40B4-BE49-F238E27FC236}">
                <a16:creationId xmlns:a16="http://schemas.microsoft.com/office/drawing/2014/main" id="{EF8F51C3-E371-47DE-A793-E3412C96D0D7}"/>
              </a:ext>
            </a:extLst>
          </p:cNvPr>
          <p:cNvPicPr>
            <a:picLocks noChangeAspect="1"/>
          </p:cNvPicPr>
          <p:nvPr/>
        </p:nvPicPr>
        <p:blipFill>
          <a:blip r:embed="rId5"/>
          <a:stretch>
            <a:fillRect/>
          </a:stretch>
        </p:blipFill>
        <p:spPr>
          <a:xfrm>
            <a:off x="2627783" y="1359800"/>
            <a:ext cx="6516217" cy="2470142"/>
          </a:xfrm>
          <a:prstGeom prst="rect">
            <a:avLst/>
          </a:prstGeom>
        </p:spPr>
      </p:pic>
    </p:spTree>
    <p:extLst>
      <p:ext uri="{BB962C8B-B14F-4D97-AF65-F5344CB8AC3E}">
        <p14:creationId xmlns:p14="http://schemas.microsoft.com/office/powerpoint/2010/main" val="15691264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defTabSz="685800">
              <a:defRPr/>
            </a:pPr>
            <a:fld id="{C9728943-09E1-4583-B427-1856C283FC56}" type="slidenum">
              <a:rPr lang="zh-CN" altLang="en-US" smtClean="0">
                <a:solidFill>
                  <a:prstClr val="black">
                    <a:tint val="75000"/>
                  </a:prstClr>
                </a:solidFill>
              </a:rPr>
              <a:t>26</a:t>
            </a:fld>
            <a:endParaRPr lang="zh-CN" altLang="en-US">
              <a:solidFill>
                <a:prstClr val="black">
                  <a:tint val="75000"/>
                </a:prstClr>
              </a:solidFill>
            </a:endParaRPr>
          </a:p>
        </p:txBody>
      </p:sp>
      <p:sp>
        <p:nvSpPr>
          <p:cNvPr id="10" name="矩形 9">
            <a:extLst>
              <a:ext uri="{FF2B5EF4-FFF2-40B4-BE49-F238E27FC236}">
                <a16:creationId xmlns:a16="http://schemas.microsoft.com/office/drawing/2014/main" id="{2EB76B33-F309-4D5E-B351-597B809C192D}"/>
              </a:ext>
            </a:extLst>
          </p:cNvPr>
          <p:cNvSpPr/>
          <p:nvPr/>
        </p:nvSpPr>
        <p:spPr>
          <a:xfrm>
            <a:off x="63424" y="884554"/>
            <a:ext cx="8424936" cy="4770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n"/>
            </a:pPr>
            <a:r>
              <a:rPr lang="en-US" altLang="zh-CN" sz="2800" b="1" dirty="0">
                <a:solidFill>
                  <a:srgbClr val="002060"/>
                </a:solidFill>
                <a:latin typeface="黑体" panose="02010609060101010101" pitchFamily="49" charset="-122"/>
                <a:ea typeface="黑体" panose="02010609060101010101" pitchFamily="49" charset="-122"/>
              </a:rPr>
              <a:t>A*</a:t>
            </a:r>
            <a:r>
              <a:rPr lang="zh-CN" altLang="en-US" sz="2800" b="1" dirty="0">
                <a:solidFill>
                  <a:srgbClr val="002060"/>
                </a:solidFill>
                <a:latin typeface="黑体" panose="02010609060101010101" pitchFamily="49" charset="-122"/>
                <a:ea typeface="黑体" panose="02010609060101010101" pitchFamily="49" charset="-122"/>
              </a:rPr>
              <a:t>算法的最优性</a:t>
            </a:r>
            <a:endParaRPr lang="en-US" altLang="zh-CN" sz="2800" b="1" dirty="0">
              <a:solidFill>
                <a:srgbClr val="002060"/>
              </a:solidFill>
              <a:latin typeface="黑体" panose="02010609060101010101" pitchFamily="49" charset="-122"/>
              <a:ea typeface="黑体" panose="02010609060101010101" pitchFamily="49" charset="-122"/>
            </a:endParaRPr>
          </a:p>
        </p:txBody>
      </p:sp>
      <p:sp>
        <p:nvSpPr>
          <p:cNvPr id="28" name="标题 1">
            <a:extLst>
              <a:ext uri="{FF2B5EF4-FFF2-40B4-BE49-F238E27FC236}">
                <a16:creationId xmlns:a16="http://schemas.microsoft.com/office/drawing/2014/main" id="{094ED630-3002-401E-BD05-1DEDAA1B5219}"/>
              </a:ext>
            </a:extLst>
          </p:cNvPr>
          <p:cNvSpPr>
            <a:spLocks noGrp="1"/>
          </p:cNvSpPr>
          <p:nvPr>
            <p:ph type="title"/>
          </p:nvPr>
        </p:nvSpPr>
        <p:spPr>
          <a:xfrm>
            <a:off x="129600" y="137478"/>
            <a:ext cx="8640960" cy="566266"/>
          </a:xfrm>
        </p:spPr>
        <p:txBody>
          <a:bodyPr/>
          <a:lstStyle/>
          <a:p>
            <a:r>
              <a:rPr lang="en-US" altLang="zh-CN" dirty="0">
                <a:solidFill>
                  <a:srgbClr val="002060"/>
                </a:solidFill>
              </a:rPr>
              <a:t>5.3 </a:t>
            </a:r>
            <a:r>
              <a:rPr lang="zh-CN" altLang="en-US" dirty="0">
                <a:solidFill>
                  <a:srgbClr val="002060"/>
                </a:solidFill>
              </a:rPr>
              <a:t>状态空间启发搜索</a:t>
            </a:r>
          </a:p>
        </p:txBody>
      </p:sp>
      <p:sp>
        <p:nvSpPr>
          <p:cNvPr id="2" name="TextBox 4">
            <a:extLst>
              <a:ext uri="{FF2B5EF4-FFF2-40B4-BE49-F238E27FC236}">
                <a16:creationId xmlns:a16="http://schemas.microsoft.com/office/drawing/2014/main" id="{4F050F8B-4361-4ADE-953C-F86F41FAE187}"/>
              </a:ext>
            </a:extLst>
          </p:cNvPr>
          <p:cNvSpPr txBox="1"/>
          <p:nvPr/>
        </p:nvSpPr>
        <p:spPr>
          <a:xfrm>
            <a:off x="539552" y="2108159"/>
            <a:ext cx="8064896" cy="441916"/>
          </a:xfrm>
          <a:prstGeom prst="rect">
            <a:avLst/>
          </a:prstGeom>
          <a:noFill/>
        </p:spPr>
        <p:txBody>
          <a:bodyPr wrap="square" rtlCol="0">
            <a:spAutoFit/>
          </a:bodyPr>
          <a:lstStyle/>
          <a:p>
            <a:pPr algn="just">
              <a:lnSpc>
                <a:spcPct val="125000"/>
              </a:lnSpc>
            </a:pPr>
            <a:r>
              <a:rPr lang="zh-CN" altLang="en-US" sz="2000" dirty="0">
                <a:latin typeface="微软雅黑" panose="020B0503020204020204" pitchFamily="34" charset="-122"/>
                <a:ea typeface="微软雅黑" panose="020B0503020204020204" pitchFamily="34" charset="-122"/>
              </a:rPr>
              <a:t>为了保证</a:t>
            </a:r>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*算法最优，</a:t>
            </a:r>
            <a:r>
              <a:rPr lang="zh-CN" altLang="en-US" sz="2000" b="1" dirty="0">
                <a:solidFill>
                  <a:srgbClr val="0000FF"/>
                </a:solidFill>
                <a:latin typeface="微软雅黑" panose="020B0503020204020204" pitchFamily="34" charset="-122"/>
                <a:ea typeface="微软雅黑" panose="020B0503020204020204" pitchFamily="34" charset="-122"/>
              </a:rPr>
              <a:t>需要启发函数是可容的和一致的。</a:t>
            </a:r>
          </a:p>
        </p:txBody>
      </p:sp>
      <p:graphicFrame>
        <p:nvGraphicFramePr>
          <p:cNvPr id="6" name="对象 5">
            <a:extLst>
              <a:ext uri="{FF2B5EF4-FFF2-40B4-BE49-F238E27FC236}">
                <a16:creationId xmlns:a16="http://schemas.microsoft.com/office/drawing/2014/main" id="{BBF8B1B1-77E3-42F1-A3F3-02FB1B4CCD6F}"/>
              </a:ext>
            </a:extLst>
          </p:cNvPr>
          <p:cNvGraphicFramePr>
            <a:graphicFrameLocks noChangeAspect="1"/>
          </p:cNvGraphicFramePr>
          <p:nvPr>
            <p:extLst>
              <p:ext uri="{D42A27DB-BD31-4B8C-83A1-F6EECF244321}">
                <p14:modId xmlns:p14="http://schemas.microsoft.com/office/powerpoint/2010/main" val="4178181354"/>
              </p:ext>
            </p:extLst>
          </p:nvPr>
        </p:nvGraphicFramePr>
        <p:xfrm>
          <a:off x="2114550" y="1380026"/>
          <a:ext cx="4914900" cy="768350"/>
        </p:xfrm>
        <a:graphic>
          <a:graphicData uri="http://schemas.openxmlformats.org/presentationml/2006/ole">
            <mc:AlternateContent xmlns:mc="http://schemas.openxmlformats.org/markup-compatibility/2006">
              <mc:Choice xmlns:v="urn:schemas-microsoft-com:vml" Requires="v">
                <p:oleObj spid="_x0000_s2233" name="AxMath" r:id="rId4" imgW="2457000" imgH="384840" progId="Equation.AxMath">
                  <p:embed/>
                </p:oleObj>
              </mc:Choice>
              <mc:Fallback>
                <p:oleObj name="AxMath" r:id="rId4" imgW="2457000" imgH="384840" progId="Equation.AxMath">
                  <p:embed/>
                  <p:pic>
                    <p:nvPicPr>
                      <p:cNvPr id="7" name="对象 6">
                        <a:extLst>
                          <a:ext uri="{FF2B5EF4-FFF2-40B4-BE49-F238E27FC236}">
                            <a16:creationId xmlns:a16="http://schemas.microsoft.com/office/drawing/2014/main" id="{0D6B91AF-7E62-4FC7-8DA7-521D40113B2F}"/>
                          </a:ext>
                        </a:extLst>
                      </p:cNvPr>
                      <p:cNvPicPr/>
                      <p:nvPr/>
                    </p:nvPicPr>
                    <p:blipFill>
                      <a:blip r:embed="rId5"/>
                      <a:stretch>
                        <a:fillRect/>
                      </a:stretch>
                    </p:blipFill>
                    <p:spPr>
                      <a:xfrm>
                        <a:off x="2114550" y="1380026"/>
                        <a:ext cx="4914900" cy="768350"/>
                      </a:xfrm>
                      <a:prstGeom prst="rect">
                        <a:avLst/>
                      </a:prstGeom>
                    </p:spPr>
                  </p:pic>
                </p:oleObj>
              </mc:Fallback>
            </mc:AlternateContent>
          </a:graphicData>
        </a:graphic>
      </p:graphicFrame>
      <p:sp>
        <p:nvSpPr>
          <p:cNvPr id="9" name="矩形 8">
            <a:extLst>
              <a:ext uri="{FF2B5EF4-FFF2-40B4-BE49-F238E27FC236}">
                <a16:creationId xmlns:a16="http://schemas.microsoft.com/office/drawing/2014/main" id="{0D729C49-AD25-4297-9676-E96FC3CE93A1}"/>
              </a:ext>
            </a:extLst>
          </p:cNvPr>
          <p:cNvSpPr/>
          <p:nvPr/>
        </p:nvSpPr>
        <p:spPr>
          <a:xfrm>
            <a:off x="69095" y="2647524"/>
            <a:ext cx="2534188" cy="4328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Ø"/>
            </a:pPr>
            <a:r>
              <a:rPr lang="zh-CN" altLang="en-US" sz="2400" b="1" dirty="0">
                <a:latin typeface="黑体" panose="02010609060101010101" pitchFamily="49" charset="-122"/>
                <a:ea typeface="黑体" panose="02010609060101010101" pitchFamily="49" charset="-122"/>
              </a:rPr>
              <a:t>最优性</a:t>
            </a:r>
            <a:endParaRPr lang="en-US" altLang="zh-CN" sz="2400" b="1" dirty="0">
              <a:latin typeface="黑体" panose="02010609060101010101" pitchFamily="49" charset="-122"/>
              <a:ea typeface="黑体" panose="02010609060101010101" pitchFamily="49" charset="-122"/>
            </a:endParaRPr>
          </a:p>
        </p:txBody>
      </p:sp>
      <p:sp>
        <p:nvSpPr>
          <p:cNvPr id="11" name="矩形 10">
            <a:extLst>
              <a:ext uri="{FF2B5EF4-FFF2-40B4-BE49-F238E27FC236}">
                <a16:creationId xmlns:a16="http://schemas.microsoft.com/office/drawing/2014/main" id="{F0B02EF8-E41B-4A29-ACA6-A0C2022C8D85}"/>
              </a:ext>
            </a:extLst>
          </p:cNvPr>
          <p:cNvSpPr/>
          <p:nvPr/>
        </p:nvSpPr>
        <p:spPr>
          <a:xfrm>
            <a:off x="63424" y="3573016"/>
            <a:ext cx="1844279" cy="4328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Ø"/>
            </a:pPr>
            <a:r>
              <a:rPr lang="zh-CN" altLang="en-US" sz="2400" b="1" dirty="0">
                <a:latin typeface="黑体" panose="02010609060101010101" pitchFamily="49" charset="-122"/>
                <a:ea typeface="黑体" panose="02010609060101010101" pitchFamily="49" charset="-122"/>
              </a:rPr>
              <a:t>可容性</a:t>
            </a:r>
            <a:endParaRPr lang="en-US" altLang="zh-CN" sz="2400" b="1" dirty="0">
              <a:latin typeface="黑体" panose="02010609060101010101" pitchFamily="49" charset="-122"/>
              <a:ea typeface="黑体" panose="02010609060101010101" pitchFamily="49" charset="-122"/>
            </a:endParaRPr>
          </a:p>
        </p:txBody>
      </p:sp>
      <p:sp>
        <p:nvSpPr>
          <p:cNvPr id="12" name="TextBox 4">
            <a:extLst>
              <a:ext uri="{FF2B5EF4-FFF2-40B4-BE49-F238E27FC236}">
                <a16:creationId xmlns:a16="http://schemas.microsoft.com/office/drawing/2014/main" id="{54A7DFE9-6981-4AAA-AF7F-54929DC08672}"/>
              </a:ext>
            </a:extLst>
          </p:cNvPr>
          <p:cNvSpPr txBox="1"/>
          <p:nvPr/>
        </p:nvSpPr>
        <p:spPr>
          <a:xfrm>
            <a:off x="506591" y="2977035"/>
            <a:ext cx="7632848" cy="511807"/>
          </a:xfrm>
          <a:prstGeom prst="rect">
            <a:avLst/>
          </a:prstGeom>
          <a:noFill/>
        </p:spPr>
        <p:txBody>
          <a:bodyPr wrap="square" rtlCol="0">
            <a:spAutoFit/>
          </a:bodyPr>
          <a:lstStyle/>
          <a:p>
            <a:pPr algn="just">
              <a:lnSpc>
                <a:spcPct val="125000"/>
              </a:lnSpc>
            </a:pPr>
            <a:r>
              <a:rPr lang="zh-CN" altLang="en-US" sz="2400" b="1" dirty="0">
                <a:latin typeface="微软雅黑" panose="020B0503020204020204" pitchFamily="34" charset="-122"/>
                <a:ea typeface="微软雅黑" panose="020B0503020204020204" pitchFamily="34" charset="-122"/>
              </a:rPr>
              <a:t>     </a:t>
            </a:r>
            <a:r>
              <a:rPr lang="zh-CN" altLang="en-US" b="1" dirty="0">
                <a:solidFill>
                  <a:srgbClr val="0000FF"/>
                </a:solidFill>
                <a:latin typeface="微软雅黑" panose="020B0503020204020204" pitchFamily="34" charset="-122"/>
                <a:ea typeface="微软雅黑" panose="020B0503020204020204" pitchFamily="34" charset="-122"/>
              </a:rPr>
              <a:t>不存在</a:t>
            </a:r>
            <a:r>
              <a:rPr lang="zh-CN" altLang="en-US" dirty="0">
                <a:latin typeface="微软雅黑" panose="020B0503020204020204" pitchFamily="34" charset="-122"/>
                <a:ea typeface="微软雅黑" panose="020B0503020204020204" pitchFamily="34" charset="-122"/>
              </a:rPr>
              <a:t>另外一个解法得到比</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*算法所求得解法具有更小的开销代价。</a:t>
            </a:r>
          </a:p>
        </p:txBody>
      </p:sp>
      <p:sp>
        <p:nvSpPr>
          <p:cNvPr id="16" name="TextBox 4">
            <a:extLst>
              <a:ext uri="{FF2B5EF4-FFF2-40B4-BE49-F238E27FC236}">
                <a16:creationId xmlns:a16="http://schemas.microsoft.com/office/drawing/2014/main" id="{7492BBBF-48E3-494F-B84E-487417105F75}"/>
              </a:ext>
            </a:extLst>
          </p:cNvPr>
          <p:cNvSpPr txBox="1"/>
          <p:nvPr/>
        </p:nvSpPr>
        <p:spPr>
          <a:xfrm>
            <a:off x="506590" y="3928516"/>
            <a:ext cx="8637409" cy="868636"/>
          </a:xfrm>
          <a:prstGeom prst="rect">
            <a:avLst/>
          </a:prstGeom>
          <a:noFill/>
        </p:spPr>
        <p:txBody>
          <a:bodyPr wrap="square" rtlCol="0">
            <a:spAutoFit/>
          </a:bodyPr>
          <a:lstStyle/>
          <a:p>
            <a:pPr algn="just">
              <a:lnSpc>
                <a:spcPct val="125000"/>
              </a:lnSpc>
            </a:pPr>
            <a:r>
              <a:rPr lang="zh-CN" altLang="en-US" sz="2400" b="1"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启发函数不会过高估计从结点</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到目标结点之间的实际开销代价</a:t>
            </a:r>
            <a:r>
              <a:rPr lang="en-US" altLang="zh-CN" dirty="0">
                <a:latin typeface="微软雅黑" panose="020B0503020204020204" pitchFamily="34" charset="-122"/>
                <a:ea typeface="微软雅黑" panose="020B0503020204020204" pitchFamily="34" charset="-122"/>
              </a:rPr>
              <a:t>(</a:t>
            </a:r>
            <a:r>
              <a:rPr lang="zh-CN" altLang="en-US" b="1" dirty="0">
                <a:solidFill>
                  <a:srgbClr val="0000FF"/>
                </a:solidFill>
                <a:latin typeface="微软雅黑" panose="020B0503020204020204" pitchFamily="34" charset="-122"/>
                <a:ea typeface="微软雅黑" panose="020B0503020204020204" pitchFamily="34" charset="-122"/>
              </a:rPr>
              <a:t>即小于等于实际开销</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。如将两点之间的直线距离作为启发函数，从而保证其可容。</a:t>
            </a:r>
          </a:p>
        </p:txBody>
      </p:sp>
      <p:sp>
        <p:nvSpPr>
          <p:cNvPr id="26" name="矩形 25">
            <a:extLst>
              <a:ext uri="{FF2B5EF4-FFF2-40B4-BE49-F238E27FC236}">
                <a16:creationId xmlns:a16="http://schemas.microsoft.com/office/drawing/2014/main" id="{68365FAC-F42E-4596-8EC6-24DF22C2ECF9}"/>
              </a:ext>
            </a:extLst>
          </p:cNvPr>
          <p:cNvSpPr/>
          <p:nvPr/>
        </p:nvSpPr>
        <p:spPr>
          <a:xfrm>
            <a:off x="63424" y="4941168"/>
            <a:ext cx="1844279" cy="4328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Ø"/>
            </a:pPr>
            <a:r>
              <a:rPr lang="zh-CN" altLang="en-US" sz="2400" b="1" dirty="0">
                <a:latin typeface="黑体" panose="02010609060101010101" pitchFamily="49" charset="-122"/>
                <a:ea typeface="黑体" panose="02010609060101010101" pitchFamily="49" charset="-122"/>
              </a:rPr>
              <a:t>一致性</a:t>
            </a:r>
            <a:endParaRPr lang="en-US" altLang="zh-CN" sz="2400" b="1" dirty="0">
              <a:latin typeface="黑体" panose="02010609060101010101" pitchFamily="49" charset="-122"/>
              <a:ea typeface="黑体" panose="02010609060101010101" pitchFamily="49" charset="-122"/>
            </a:endParaRPr>
          </a:p>
        </p:txBody>
      </p:sp>
      <p:sp>
        <p:nvSpPr>
          <p:cNvPr id="30" name="TextBox 4">
            <a:extLst>
              <a:ext uri="{FF2B5EF4-FFF2-40B4-BE49-F238E27FC236}">
                <a16:creationId xmlns:a16="http://schemas.microsoft.com/office/drawing/2014/main" id="{CC4DF703-81AD-44AF-AF12-55DF6F07AD7B}"/>
              </a:ext>
            </a:extLst>
          </p:cNvPr>
          <p:cNvSpPr txBox="1"/>
          <p:nvPr/>
        </p:nvSpPr>
        <p:spPr>
          <a:xfrm>
            <a:off x="506590" y="5310460"/>
            <a:ext cx="8573985" cy="1214884"/>
          </a:xfrm>
          <a:prstGeom prst="rect">
            <a:avLst/>
          </a:prstGeom>
          <a:noFill/>
        </p:spPr>
        <p:txBody>
          <a:bodyPr wrap="square" rtlCol="0">
            <a:spAutoFit/>
          </a:bodyPr>
          <a:lstStyle/>
          <a:p>
            <a:pPr algn="just">
              <a:lnSpc>
                <a:spcPct val="125000"/>
              </a:lnSpc>
            </a:pPr>
            <a:r>
              <a:rPr lang="zh-CN" altLang="en-US" sz="2400" b="1"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假设结点</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的后续节点是</a:t>
            </a:r>
            <a:r>
              <a:rPr lang="en-US" altLang="zh-CN" dirty="0">
                <a:latin typeface="微软雅黑" panose="020B0503020204020204" pitchFamily="34" charset="-122"/>
                <a:ea typeface="微软雅黑" panose="020B0503020204020204" pitchFamily="34" charset="-122"/>
              </a:rPr>
              <a:t>m</a:t>
            </a:r>
            <a:r>
              <a:rPr lang="zh-CN" altLang="en-US" dirty="0">
                <a:latin typeface="微软雅黑" panose="020B0503020204020204" pitchFamily="34" charset="-122"/>
                <a:ea typeface="微软雅黑" panose="020B0503020204020204" pitchFamily="34" charset="-122"/>
              </a:rPr>
              <a:t>，则从</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到目标结点之间的开销代价一定小于从</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到</a:t>
            </a:r>
            <a:r>
              <a:rPr lang="en-US" altLang="zh-CN" dirty="0">
                <a:latin typeface="微软雅黑" panose="020B0503020204020204" pitchFamily="34" charset="-122"/>
                <a:ea typeface="微软雅黑" panose="020B0503020204020204" pitchFamily="34" charset="-122"/>
              </a:rPr>
              <a:t>m</a:t>
            </a:r>
            <a:r>
              <a:rPr lang="zh-CN" altLang="en-US" dirty="0">
                <a:latin typeface="微软雅黑" panose="020B0503020204020204" pitchFamily="34" charset="-122"/>
                <a:ea typeface="微软雅黑" panose="020B0503020204020204" pitchFamily="34" charset="-122"/>
              </a:rPr>
              <a:t>的开销再加上从</a:t>
            </a:r>
            <a:r>
              <a:rPr lang="en-US" altLang="zh-CN" dirty="0">
                <a:latin typeface="微软雅黑" panose="020B0503020204020204" pitchFamily="34" charset="-122"/>
                <a:ea typeface="微软雅黑" panose="020B0503020204020204" pitchFamily="34" charset="-122"/>
              </a:rPr>
              <a:t>m</a:t>
            </a:r>
            <a:r>
              <a:rPr lang="zh-CN" altLang="en-US" dirty="0">
                <a:latin typeface="微软雅黑" panose="020B0503020204020204" pitchFamily="34" charset="-122"/>
                <a:ea typeface="微软雅黑" panose="020B0503020204020204" pitchFamily="34" charset="-122"/>
              </a:rPr>
              <a:t>到目标结点之间的开销，即</a:t>
            </a:r>
            <a:r>
              <a:rPr lang="en-US" altLang="zh-CN" dirty="0">
                <a:latin typeface="微软雅黑" panose="020B0503020204020204" pitchFamily="34" charset="-122"/>
                <a:ea typeface="微软雅黑" panose="020B0503020204020204" pitchFamily="34" charset="-122"/>
              </a:rPr>
              <a:t>h(n)</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c(n, a, m)+h(n)</a:t>
            </a:r>
            <a:r>
              <a:rPr lang="zh-CN" altLang="en-US" dirty="0">
                <a:latin typeface="微软雅黑" panose="020B0503020204020204" pitchFamily="34" charset="-122"/>
                <a:ea typeface="微软雅黑" panose="020B0503020204020204" pitchFamily="34" charset="-122"/>
              </a:rPr>
              <a:t>。这里</a:t>
            </a:r>
            <a:r>
              <a:rPr lang="en-US" altLang="zh-CN" dirty="0">
                <a:latin typeface="微软雅黑" panose="020B0503020204020204" pitchFamily="34" charset="-122"/>
                <a:ea typeface="微软雅黑" panose="020B0503020204020204" pitchFamily="34" charset="-122"/>
              </a:rPr>
              <a:t>m</a:t>
            </a:r>
            <a:r>
              <a:rPr lang="zh-CN" altLang="en-US" dirty="0">
                <a:latin typeface="微软雅黑" panose="020B0503020204020204" pitchFamily="34" charset="-122"/>
                <a:ea typeface="微软雅黑" panose="020B0503020204020204" pitchFamily="34" charset="-122"/>
              </a:rPr>
              <a:t>是</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经过行动</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所抵达的后续结点，</a:t>
            </a:r>
            <a:r>
              <a:rPr lang="en-US" altLang="zh-CN" dirty="0">
                <a:latin typeface="微软雅黑" panose="020B0503020204020204" pitchFamily="34" charset="-122"/>
                <a:ea typeface="微软雅黑" panose="020B0503020204020204" pitchFamily="34" charset="-122"/>
              </a:rPr>
              <a:t>c(n, a, m)</a:t>
            </a:r>
            <a:r>
              <a:rPr lang="zh-CN" altLang="en-US" dirty="0">
                <a:latin typeface="微软雅黑" panose="020B0503020204020204" pitchFamily="34" charset="-122"/>
                <a:ea typeface="微软雅黑" panose="020B0503020204020204" pitchFamily="34" charset="-122"/>
              </a:rPr>
              <a:t>指</a:t>
            </a:r>
            <a:r>
              <a:rPr lang="en-US" altLang="zh-CN" dirty="0">
                <a:latin typeface="微软雅黑" panose="020B0503020204020204" pitchFamily="34" charset="-122"/>
                <a:ea typeface="微软雅黑" panose="020B0503020204020204" pitchFamily="34" charset="-122"/>
              </a:rPr>
              <a:t>m</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之间的开销代价。</a:t>
            </a:r>
          </a:p>
        </p:txBody>
      </p:sp>
    </p:spTree>
    <p:extLst>
      <p:ext uri="{BB962C8B-B14F-4D97-AF65-F5344CB8AC3E}">
        <p14:creationId xmlns:p14="http://schemas.microsoft.com/office/powerpoint/2010/main" val="37128608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defTabSz="685800">
              <a:defRPr/>
            </a:pPr>
            <a:fld id="{C9728943-09E1-4583-B427-1856C283FC56}" type="slidenum">
              <a:rPr lang="zh-CN" altLang="en-US" smtClean="0">
                <a:solidFill>
                  <a:prstClr val="black">
                    <a:tint val="75000"/>
                  </a:prstClr>
                </a:solidFill>
              </a:rPr>
              <a:t>27</a:t>
            </a:fld>
            <a:endParaRPr lang="zh-CN" altLang="en-US">
              <a:solidFill>
                <a:prstClr val="black">
                  <a:tint val="75000"/>
                </a:prstClr>
              </a:solidFill>
            </a:endParaRPr>
          </a:p>
        </p:txBody>
      </p:sp>
      <p:sp>
        <p:nvSpPr>
          <p:cNvPr id="10" name="矩形 9">
            <a:extLst>
              <a:ext uri="{FF2B5EF4-FFF2-40B4-BE49-F238E27FC236}">
                <a16:creationId xmlns:a16="http://schemas.microsoft.com/office/drawing/2014/main" id="{2EB76B33-F309-4D5E-B351-597B809C192D}"/>
              </a:ext>
            </a:extLst>
          </p:cNvPr>
          <p:cNvSpPr/>
          <p:nvPr/>
        </p:nvSpPr>
        <p:spPr>
          <a:xfrm>
            <a:off x="63424" y="884554"/>
            <a:ext cx="8424936" cy="4770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n"/>
            </a:pPr>
            <a:r>
              <a:rPr lang="en-US" altLang="zh-CN" sz="2800" b="1" dirty="0">
                <a:solidFill>
                  <a:srgbClr val="002060"/>
                </a:solidFill>
                <a:latin typeface="黑体" panose="02010609060101010101" pitchFamily="49" charset="-122"/>
                <a:ea typeface="黑体" panose="02010609060101010101" pitchFamily="49" charset="-122"/>
              </a:rPr>
              <a:t>A*</a:t>
            </a:r>
            <a:r>
              <a:rPr lang="zh-CN" altLang="en-US" sz="2800" b="1" dirty="0">
                <a:solidFill>
                  <a:srgbClr val="002060"/>
                </a:solidFill>
                <a:latin typeface="黑体" panose="02010609060101010101" pitchFamily="49" charset="-122"/>
                <a:ea typeface="黑体" panose="02010609060101010101" pitchFamily="49" charset="-122"/>
              </a:rPr>
              <a:t>算法的最优性</a:t>
            </a:r>
            <a:endParaRPr lang="en-US" altLang="zh-CN" sz="2800" b="1" dirty="0">
              <a:solidFill>
                <a:srgbClr val="002060"/>
              </a:solidFill>
              <a:latin typeface="黑体" panose="02010609060101010101" pitchFamily="49" charset="-122"/>
              <a:ea typeface="黑体" panose="02010609060101010101" pitchFamily="49" charset="-122"/>
            </a:endParaRPr>
          </a:p>
        </p:txBody>
      </p:sp>
      <p:sp>
        <p:nvSpPr>
          <p:cNvPr id="28" name="标题 1">
            <a:extLst>
              <a:ext uri="{FF2B5EF4-FFF2-40B4-BE49-F238E27FC236}">
                <a16:creationId xmlns:a16="http://schemas.microsoft.com/office/drawing/2014/main" id="{094ED630-3002-401E-BD05-1DEDAA1B5219}"/>
              </a:ext>
            </a:extLst>
          </p:cNvPr>
          <p:cNvSpPr>
            <a:spLocks noGrp="1"/>
          </p:cNvSpPr>
          <p:nvPr>
            <p:ph type="title"/>
          </p:nvPr>
        </p:nvSpPr>
        <p:spPr>
          <a:xfrm>
            <a:off x="129600" y="137478"/>
            <a:ext cx="8640960" cy="566266"/>
          </a:xfrm>
        </p:spPr>
        <p:txBody>
          <a:bodyPr/>
          <a:lstStyle/>
          <a:p>
            <a:r>
              <a:rPr lang="en-US" altLang="zh-CN" dirty="0">
                <a:solidFill>
                  <a:srgbClr val="002060"/>
                </a:solidFill>
              </a:rPr>
              <a:t>5.3 </a:t>
            </a:r>
            <a:r>
              <a:rPr lang="zh-CN" altLang="en-US" dirty="0">
                <a:solidFill>
                  <a:srgbClr val="002060"/>
                </a:solidFill>
              </a:rPr>
              <a:t>状态空间启发搜索</a:t>
            </a:r>
          </a:p>
        </p:txBody>
      </p:sp>
      <p:graphicFrame>
        <p:nvGraphicFramePr>
          <p:cNvPr id="6" name="对象 5">
            <a:extLst>
              <a:ext uri="{FF2B5EF4-FFF2-40B4-BE49-F238E27FC236}">
                <a16:creationId xmlns:a16="http://schemas.microsoft.com/office/drawing/2014/main" id="{BBF8B1B1-77E3-42F1-A3F3-02FB1B4CCD6F}"/>
              </a:ext>
            </a:extLst>
          </p:cNvPr>
          <p:cNvGraphicFramePr>
            <a:graphicFrameLocks noChangeAspect="1"/>
          </p:cNvGraphicFramePr>
          <p:nvPr>
            <p:extLst>
              <p:ext uri="{D42A27DB-BD31-4B8C-83A1-F6EECF244321}">
                <p14:modId xmlns:p14="http://schemas.microsoft.com/office/powerpoint/2010/main" val="2340478269"/>
              </p:ext>
            </p:extLst>
          </p:nvPr>
        </p:nvGraphicFramePr>
        <p:xfrm>
          <a:off x="1583668" y="1490885"/>
          <a:ext cx="5976664" cy="934336"/>
        </p:xfrm>
        <a:graphic>
          <a:graphicData uri="http://schemas.openxmlformats.org/presentationml/2006/ole">
            <mc:AlternateContent xmlns:mc="http://schemas.openxmlformats.org/markup-compatibility/2006">
              <mc:Choice xmlns:v="urn:schemas-microsoft-com:vml" Requires="v">
                <p:oleObj spid="_x0000_s3257" name="AxMath" r:id="rId4" imgW="2457000" imgH="384840" progId="Equation.AxMath">
                  <p:embed/>
                </p:oleObj>
              </mc:Choice>
              <mc:Fallback>
                <p:oleObj name="AxMath" r:id="rId4" imgW="2457000" imgH="384840" progId="Equation.AxMath">
                  <p:embed/>
                  <p:pic>
                    <p:nvPicPr>
                      <p:cNvPr id="6" name="对象 5">
                        <a:extLst>
                          <a:ext uri="{FF2B5EF4-FFF2-40B4-BE49-F238E27FC236}">
                            <a16:creationId xmlns:a16="http://schemas.microsoft.com/office/drawing/2014/main" id="{BBF8B1B1-77E3-42F1-A3F3-02FB1B4CCD6F}"/>
                          </a:ext>
                        </a:extLst>
                      </p:cNvPr>
                      <p:cNvPicPr/>
                      <p:nvPr/>
                    </p:nvPicPr>
                    <p:blipFill>
                      <a:blip r:embed="rId5"/>
                      <a:stretch>
                        <a:fillRect/>
                      </a:stretch>
                    </p:blipFill>
                    <p:spPr>
                      <a:xfrm>
                        <a:off x="1583668" y="1490885"/>
                        <a:ext cx="5976664" cy="934336"/>
                      </a:xfrm>
                      <a:prstGeom prst="rect">
                        <a:avLst/>
                      </a:prstGeom>
                    </p:spPr>
                  </p:pic>
                </p:oleObj>
              </mc:Fallback>
            </mc:AlternateContent>
          </a:graphicData>
        </a:graphic>
      </p:graphicFrame>
      <p:sp>
        <p:nvSpPr>
          <p:cNvPr id="12" name="TextBox 4">
            <a:extLst>
              <a:ext uri="{FF2B5EF4-FFF2-40B4-BE49-F238E27FC236}">
                <a16:creationId xmlns:a16="http://schemas.microsoft.com/office/drawing/2014/main" id="{54A7DFE9-6981-4AAA-AF7F-54929DC08672}"/>
              </a:ext>
            </a:extLst>
          </p:cNvPr>
          <p:cNvSpPr txBox="1"/>
          <p:nvPr/>
        </p:nvSpPr>
        <p:spPr>
          <a:xfrm>
            <a:off x="243317" y="2587635"/>
            <a:ext cx="8909753" cy="753220"/>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l"/>
            </a:pPr>
            <a:r>
              <a:rPr lang="zh-CN" altLang="en-US" b="1" dirty="0">
                <a:solidFill>
                  <a:srgbClr val="0000FF"/>
                </a:solidFill>
                <a:latin typeface="微软雅黑" panose="020B0503020204020204" pitchFamily="34" charset="-122"/>
                <a:ea typeface="微软雅黑" panose="020B0503020204020204" pitchFamily="34" charset="-122"/>
              </a:rPr>
              <a:t>树搜索的</a:t>
            </a:r>
            <a:r>
              <a:rPr lang="en-US" altLang="zh-CN" b="1" dirty="0">
                <a:solidFill>
                  <a:srgbClr val="0000FF"/>
                </a:solidFill>
                <a:latin typeface="微软雅黑" panose="020B0503020204020204" pitchFamily="34" charset="-122"/>
                <a:ea typeface="微软雅黑" panose="020B0503020204020204" pitchFamily="34" charset="-122"/>
              </a:rPr>
              <a:t>A*</a:t>
            </a:r>
            <a:r>
              <a:rPr lang="zh-CN" altLang="en-US" b="1" dirty="0">
                <a:solidFill>
                  <a:srgbClr val="0000FF"/>
                </a:solidFill>
                <a:latin typeface="微软雅黑" panose="020B0503020204020204" pitchFamily="34" charset="-122"/>
                <a:ea typeface="微软雅黑" panose="020B0503020204020204" pitchFamily="34" charset="-122"/>
              </a:rPr>
              <a:t>算法中，如果启发函数</a:t>
            </a:r>
            <a:r>
              <a:rPr lang="en-US" altLang="zh-CN" b="1" dirty="0">
                <a:solidFill>
                  <a:srgbClr val="0000FF"/>
                </a:solidFill>
                <a:latin typeface="微软雅黑" panose="020B0503020204020204" pitchFamily="34" charset="-122"/>
                <a:ea typeface="微软雅黑" panose="020B0503020204020204" pitchFamily="34" charset="-122"/>
              </a:rPr>
              <a:t>h(n)</a:t>
            </a:r>
            <a:r>
              <a:rPr lang="zh-CN" altLang="en-US" b="1" dirty="0">
                <a:solidFill>
                  <a:srgbClr val="0000FF"/>
                </a:solidFill>
                <a:latin typeface="微软雅黑" panose="020B0503020204020204" pitchFamily="34" charset="-122"/>
                <a:ea typeface="微软雅黑" panose="020B0503020204020204" pitchFamily="34" charset="-122"/>
              </a:rPr>
              <a:t>是可容的，则</a:t>
            </a:r>
            <a:r>
              <a:rPr lang="en-US" altLang="zh-CN" b="1" dirty="0">
                <a:solidFill>
                  <a:srgbClr val="0000FF"/>
                </a:solidFill>
                <a:latin typeface="微软雅黑" panose="020B0503020204020204" pitchFamily="34" charset="-122"/>
                <a:ea typeface="微软雅黑" panose="020B0503020204020204" pitchFamily="34" charset="-122"/>
              </a:rPr>
              <a:t>A</a:t>
            </a:r>
            <a:r>
              <a:rPr lang="zh-CN" altLang="en-US" b="1" dirty="0">
                <a:solidFill>
                  <a:srgbClr val="0000FF"/>
                </a:solidFill>
                <a:latin typeface="微软雅黑" panose="020B0503020204020204" pitchFamily="34" charset="-122"/>
                <a:ea typeface="微软雅黑" panose="020B0503020204020204" pitchFamily="34" charset="-122"/>
              </a:rPr>
              <a:t>*算法是最优的和完备的；在图搜索的</a:t>
            </a:r>
            <a:r>
              <a:rPr lang="en-US" altLang="zh-CN" b="1" dirty="0">
                <a:solidFill>
                  <a:srgbClr val="0000FF"/>
                </a:solidFill>
                <a:latin typeface="微软雅黑" panose="020B0503020204020204" pitchFamily="34" charset="-122"/>
                <a:ea typeface="微软雅黑" panose="020B0503020204020204" pitchFamily="34" charset="-122"/>
              </a:rPr>
              <a:t>A</a:t>
            </a:r>
            <a:r>
              <a:rPr lang="zh-CN" altLang="en-US" b="1" dirty="0">
                <a:solidFill>
                  <a:srgbClr val="0000FF"/>
                </a:solidFill>
                <a:latin typeface="微软雅黑" panose="020B0503020204020204" pitchFamily="34" charset="-122"/>
                <a:ea typeface="微软雅黑" panose="020B0503020204020204" pitchFamily="34" charset="-122"/>
              </a:rPr>
              <a:t>*算法中，如果启发函数</a:t>
            </a:r>
            <a:r>
              <a:rPr lang="en-US" altLang="zh-CN" b="1" dirty="0">
                <a:solidFill>
                  <a:srgbClr val="0000FF"/>
                </a:solidFill>
                <a:latin typeface="微软雅黑" panose="020B0503020204020204" pitchFamily="34" charset="-122"/>
                <a:ea typeface="微软雅黑" panose="020B0503020204020204" pitchFamily="34" charset="-122"/>
              </a:rPr>
              <a:t>h(n)</a:t>
            </a:r>
            <a:r>
              <a:rPr lang="zh-CN" altLang="en-US" b="1" dirty="0">
                <a:solidFill>
                  <a:srgbClr val="0000FF"/>
                </a:solidFill>
                <a:latin typeface="微软雅黑" panose="020B0503020204020204" pitchFamily="34" charset="-122"/>
                <a:ea typeface="微软雅黑" panose="020B0503020204020204" pitchFamily="34" charset="-122"/>
              </a:rPr>
              <a:t>是一致的，</a:t>
            </a:r>
            <a:r>
              <a:rPr lang="en-US" altLang="zh-CN" b="1" dirty="0">
                <a:solidFill>
                  <a:srgbClr val="0000FF"/>
                </a:solidFill>
                <a:latin typeface="微软雅黑" panose="020B0503020204020204" pitchFamily="34" charset="-122"/>
                <a:ea typeface="微软雅黑" panose="020B0503020204020204" pitchFamily="34" charset="-122"/>
              </a:rPr>
              <a:t>A*</a:t>
            </a:r>
            <a:r>
              <a:rPr lang="zh-CN" altLang="en-US" b="1" dirty="0">
                <a:solidFill>
                  <a:srgbClr val="0000FF"/>
                </a:solidFill>
                <a:latin typeface="微软雅黑" panose="020B0503020204020204" pitchFamily="34" charset="-122"/>
                <a:ea typeface="微软雅黑" panose="020B0503020204020204" pitchFamily="34" charset="-122"/>
              </a:rPr>
              <a:t>算法是最优的。</a:t>
            </a:r>
          </a:p>
        </p:txBody>
      </p:sp>
      <p:sp>
        <p:nvSpPr>
          <p:cNvPr id="16" name="TextBox 4">
            <a:extLst>
              <a:ext uri="{FF2B5EF4-FFF2-40B4-BE49-F238E27FC236}">
                <a16:creationId xmlns:a16="http://schemas.microsoft.com/office/drawing/2014/main" id="{7492BBBF-48E3-494F-B84E-487417105F75}"/>
              </a:ext>
            </a:extLst>
          </p:cNvPr>
          <p:cNvSpPr txBox="1"/>
          <p:nvPr/>
        </p:nvSpPr>
        <p:spPr>
          <a:xfrm>
            <a:off x="237612" y="3573016"/>
            <a:ext cx="7632848" cy="406971"/>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如果函数满足一致性条件，则一定满足可容性条件；反之不然。</a:t>
            </a:r>
          </a:p>
        </p:txBody>
      </p:sp>
      <p:sp>
        <p:nvSpPr>
          <p:cNvPr id="30" name="TextBox 4">
            <a:extLst>
              <a:ext uri="{FF2B5EF4-FFF2-40B4-BE49-F238E27FC236}">
                <a16:creationId xmlns:a16="http://schemas.microsoft.com/office/drawing/2014/main" id="{CC4DF703-81AD-44AF-AF12-55DF6F07AD7B}"/>
              </a:ext>
            </a:extLst>
          </p:cNvPr>
          <p:cNvSpPr txBox="1"/>
          <p:nvPr/>
        </p:nvSpPr>
        <p:spPr>
          <a:xfrm>
            <a:off x="237612" y="4077484"/>
            <a:ext cx="7632848" cy="406971"/>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直线最短距离函数既是可容的，也是一致的。</a:t>
            </a:r>
          </a:p>
        </p:txBody>
      </p:sp>
      <p:sp>
        <p:nvSpPr>
          <p:cNvPr id="7" name="TextBox 4">
            <a:extLst>
              <a:ext uri="{FF2B5EF4-FFF2-40B4-BE49-F238E27FC236}">
                <a16:creationId xmlns:a16="http://schemas.microsoft.com/office/drawing/2014/main" id="{B5E1E97E-1E4A-4176-BF31-AFF9BF689241}"/>
              </a:ext>
            </a:extLst>
          </p:cNvPr>
          <p:cNvSpPr txBox="1"/>
          <p:nvPr/>
        </p:nvSpPr>
        <p:spPr>
          <a:xfrm>
            <a:off x="237612" y="4585255"/>
            <a:ext cx="7632848" cy="406971"/>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如果</a:t>
            </a:r>
            <a:r>
              <a:rPr lang="en-US" altLang="zh-CN" dirty="0">
                <a:latin typeface="微软雅黑" panose="020B0503020204020204" pitchFamily="34" charset="-122"/>
                <a:ea typeface="微软雅黑" panose="020B0503020204020204" pitchFamily="34" charset="-122"/>
              </a:rPr>
              <a:t>h(n)</a:t>
            </a:r>
            <a:r>
              <a:rPr lang="zh-CN" altLang="en-US" dirty="0">
                <a:latin typeface="微软雅黑" panose="020B0503020204020204" pitchFamily="34" charset="-122"/>
                <a:ea typeface="微软雅黑" panose="020B0503020204020204" pitchFamily="34" charset="-122"/>
              </a:rPr>
              <a:t>是一致的，那么</a:t>
            </a:r>
            <a:r>
              <a:rPr lang="en-US" altLang="zh-CN" dirty="0">
                <a:latin typeface="微软雅黑" panose="020B0503020204020204" pitchFamily="34" charset="-122"/>
                <a:ea typeface="微软雅黑" panose="020B0503020204020204" pitchFamily="34" charset="-122"/>
              </a:rPr>
              <a:t>f(n)</a:t>
            </a:r>
            <a:r>
              <a:rPr lang="zh-CN" altLang="en-US" dirty="0">
                <a:latin typeface="微软雅黑" panose="020B0503020204020204" pitchFamily="34" charset="-122"/>
                <a:ea typeface="微软雅黑" panose="020B0503020204020204" pitchFamily="34" charset="-122"/>
              </a:rPr>
              <a:t>一定是非递减的。</a:t>
            </a:r>
          </a:p>
        </p:txBody>
      </p:sp>
      <p:sp>
        <p:nvSpPr>
          <p:cNvPr id="8" name="TextBox 4">
            <a:extLst>
              <a:ext uri="{FF2B5EF4-FFF2-40B4-BE49-F238E27FC236}">
                <a16:creationId xmlns:a16="http://schemas.microsoft.com/office/drawing/2014/main" id="{4F91ECC3-30D3-435B-A84A-3D9F4CBD4BAB}"/>
              </a:ext>
            </a:extLst>
          </p:cNvPr>
          <p:cNvSpPr txBox="1"/>
          <p:nvPr/>
        </p:nvSpPr>
        <p:spPr>
          <a:xfrm>
            <a:off x="63424" y="4964778"/>
            <a:ext cx="8424936" cy="868636"/>
          </a:xfrm>
          <a:prstGeom prst="rect">
            <a:avLst/>
          </a:prstGeom>
          <a:noFill/>
        </p:spPr>
        <p:txBody>
          <a:bodyPr wrap="square" rtlCol="0">
            <a:spAutoFit/>
          </a:bodyPr>
          <a:lstStyle/>
          <a:p>
            <a:pPr algn="just">
              <a:lnSpc>
                <a:spcPct val="125000"/>
              </a:lnSpc>
            </a:pPr>
            <a:r>
              <a:rPr lang="zh-CN" altLang="en-US" sz="2400" b="1"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证明：假设结点</a:t>
            </a:r>
            <a:r>
              <a:rPr lang="en-US" altLang="zh-CN" dirty="0">
                <a:latin typeface="微软雅黑" panose="020B0503020204020204" pitchFamily="34" charset="-122"/>
                <a:ea typeface="微软雅黑" panose="020B0503020204020204" pitchFamily="34" charset="-122"/>
              </a:rPr>
              <a:t>m</a:t>
            </a:r>
            <a:r>
              <a:rPr lang="zh-CN" altLang="en-US" dirty="0">
                <a:latin typeface="微软雅黑" panose="020B0503020204020204" pitchFamily="34" charset="-122"/>
                <a:ea typeface="微软雅黑" panose="020B0503020204020204" pitchFamily="34" charset="-122"/>
              </a:rPr>
              <a:t>是结点</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的后续结点，则有</a:t>
            </a:r>
            <a:r>
              <a:rPr lang="en-US" altLang="zh-CN" dirty="0">
                <a:latin typeface="微软雅黑" panose="020B0503020204020204" pitchFamily="34" charset="-122"/>
                <a:ea typeface="微软雅黑" panose="020B0503020204020204" pitchFamily="34" charset="-122"/>
              </a:rPr>
              <a:t>g(m)=g(n)+c(n, a, m)</a:t>
            </a:r>
            <a:r>
              <a:rPr lang="zh-CN" altLang="en-US" dirty="0">
                <a:latin typeface="微软雅黑" panose="020B0503020204020204" pitchFamily="34" charset="-122"/>
                <a:ea typeface="微软雅黑" panose="020B0503020204020204" pitchFamily="34" charset="-122"/>
              </a:rPr>
              <a:t>，存在：</a:t>
            </a:r>
            <a:endParaRPr lang="en-US" altLang="zh-CN" dirty="0">
              <a:latin typeface="微软雅黑" panose="020B0503020204020204" pitchFamily="34" charset="-122"/>
              <a:ea typeface="微软雅黑" panose="020B0503020204020204" pitchFamily="34" charset="-122"/>
            </a:endParaRPr>
          </a:p>
          <a:p>
            <a:pPr algn="just">
              <a:lnSpc>
                <a:spcPct val="125000"/>
              </a:lnSpc>
            </a:pPr>
            <a:r>
              <a:rPr lang="en-US" altLang="zh-CN" dirty="0">
                <a:latin typeface="微软雅黑" panose="020B0503020204020204" pitchFamily="34" charset="-122"/>
                <a:ea typeface="微软雅黑" panose="020B0503020204020204" pitchFamily="34" charset="-122"/>
              </a:rPr>
              <a:t>                  f(m)=g(m)+h(m)=g(n)+c(n, a, m)+h(m)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g(n)+h(n)=f(n)</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714476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defTabSz="685800">
              <a:defRPr/>
            </a:pPr>
            <a:fld id="{C9728943-09E1-4583-B427-1856C283FC56}" type="slidenum">
              <a:rPr lang="zh-CN" altLang="en-US" smtClean="0">
                <a:solidFill>
                  <a:prstClr val="black">
                    <a:tint val="75000"/>
                  </a:prstClr>
                </a:solidFill>
              </a:rPr>
              <a:t>28</a:t>
            </a:fld>
            <a:endParaRPr lang="zh-CN" altLang="en-US">
              <a:solidFill>
                <a:prstClr val="black">
                  <a:tint val="75000"/>
                </a:prstClr>
              </a:solidFill>
            </a:endParaRPr>
          </a:p>
        </p:txBody>
      </p:sp>
      <p:sp>
        <p:nvSpPr>
          <p:cNvPr id="10" name="矩形 9">
            <a:extLst>
              <a:ext uri="{FF2B5EF4-FFF2-40B4-BE49-F238E27FC236}">
                <a16:creationId xmlns:a16="http://schemas.microsoft.com/office/drawing/2014/main" id="{2EB76B33-F309-4D5E-B351-597B809C192D}"/>
              </a:ext>
            </a:extLst>
          </p:cNvPr>
          <p:cNvSpPr/>
          <p:nvPr/>
        </p:nvSpPr>
        <p:spPr>
          <a:xfrm>
            <a:off x="63424" y="884554"/>
            <a:ext cx="8424936" cy="4770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n"/>
            </a:pPr>
            <a:r>
              <a:rPr lang="en-US" altLang="zh-CN" sz="2800" b="1" dirty="0">
                <a:solidFill>
                  <a:srgbClr val="002060"/>
                </a:solidFill>
                <a:latin typeface="黑体" panose="02010609060101010101" pitchFamily="49" charset="-122"/>
                <a:ea typeface="黑体" panose="02010609060101010101" pitchFamily="49" charset="-122"/>
              </a:rPr>
              <a:t>A*</a:t>
            </a:r>
            <a:r>
              <a:rPr lang="zh-CN" altLang="en-US" sz="2800" b="1" dirty="0">
                <a:solidFill>
                  <a:srgbClr val="002060"/>
                </a:solidFill>
                <a:latin typeface="黑体" panose="02010609060101010101" pitchFamily="49" charset="-122"/>
                <a:ea typeface="黑体" panose="02010609060101010101" pitchFamily="49" charset="-122"/>
              </a:rPr>
              <a:t>算法的最优性</a:t>
            </a:r>
            <a:endParaRPr lang="en-US" altLang="zh-CN" sz="2800" b="1" dirty="0">
              <a:solidFill>
                <a:srgbClr val="002060"/>
              </a:solidFill>
              <a:latin typeface="黑体" panose="02010609060101010101" pitchFamily="49" charset="-122"/>
              <a:ea typeface="黑体" panose="02010609060101010101" pitchFamily="49" charset="-122"/>
            </a:endParaRPr>
          </a:p>
        </p:txBody>
      </p:sp>
      <p:sp>
        <p:nvSpPr>
          <p:cNvPr id="28" name="标题 1">
            <a:extLst>
              <a:ext uri="{FF2B5EF4-FFF2-40B4-BE49-F238E27FC236}">
                <a16:creationId xmlns:a16="http://schemas.microsoft.com/office/drawing/2014/main" id="{094ED630-3002-401E-BD05-1DEDAA1B5219}"/>
              </a:ext>
            </a:extLst>
          </p:cNvPr>
          <p:cNvSpPr>
            <a:spLocks noGrp="1"/>
          </p:cNvSpPr>
          <p:nvPr>
            <p:ph type="title"/>
          </p:nvPr>
        </p:nvSpPr>
        <p:spPr>
          <a:xfrm>
            <a:off x="129600" y="137478"/>
            <a:ext cx="8640960" cy="566266"/>
          </a:xfrm>
        </p:spPr>
        <p:txBody>
          <a:bodyPr/>
          <a:lstStyle/>
          <a:p>
            <a:r>
              <a:rPr lang="en-US" altLang="zh-CN" dirty="0">
                <a:solidFill>
                  <a:srgbClr val="002060"/>
                </a:solidFill>
              </a:rPr>
              <a:t>5.3 </a:t>
            </a:r>
            <a:r>
              <a:rPr lang="zh-CN" altLang="en-US" dirty="0">
                <a:solidFill>
                  <a:srgbClr val="002060"/>
                </a:solidFill>
              </a:rPr>
              <a:t>状态空间启发搜索</a:t>
            </a:r>
          </a:p>
        </p:txBody>
      </p:sp>
      <p:graphicFrame>
        <p:nvGraphicFramePr>
          <p:cNvPr id="6" name="对象 5">
            <a:extLst>
              <a:ext uri="{FF2B5EF4-FFF2-40B4-BE49-F238E27FC236}">
                <a16:creationId xmlns:a16="http://schemas.microsoft.com/office/drawing/2014/main" id="{BBF8B1B1-77E3-42F1-A3F3-02FB1B4CCD6F}"/>
              </a:ext>
            </a:extLst>
          </p:cNvPr>
          <p:cNvGraphicFramePr>
            <a:graphicFrameLocks noChangeAspect="1"/>
          </p:cNvGraphicFramePr>
          <p:nvPr>
            <p:extLst>
              <p:ext uri="{D42A27DB-BD31-4B8C-83A1-F6EECF244321}">
                <p14:modId xmlns:p14="http://schemas.microsoft.com/office/powerpoint/2010/main" val="811802534"/>
              </p:ext>
            </p:extLst>
          </p:nvPr>
        </p:nvGraphicFramePr>
        <p:xfrm>
          <a:off x="1186094" y="1603421"/>
          <a:ext cx="6771811" cy="1058642"/>
        </p:xfrm>
        <a:graphic>
          <a:graphicData uri="http://schemas.openxmlformats.org/presentationml/2006/ole">
            <mc:AlternateContent xmlns:mc="http://schemas.openxmlformats.org/markup-compatibility/2006">
              <mc:Choice xmlns:v="urn:schemas-microsoft-com:vml" Requires="v">
                <p:oleObj spid="_x0000_s4281" name="AxMath" r:id="rId4" imgW="2457000" imgH="384840" progId="Equation.AxMath">
                  <p:embed/>
                </p:oleObj>
              </mc:Choice>
              <mc:Fallback>
                <p:oleObj name="AxMath" r:id="rId4" imgW="2457000" imgH="384840" progId="Equation.AxMath">
                  <p:embed/>
                  <p:pic>
                    <p:nvPicPr>
                      <p:cNvPr id="6" name="对象 5">
                        <a:extLst>
                          <a:ext uri="{FF2B5EF4-FFF2-40B4-BE49-F238E27FC236}">
                            <a16:creationId xmlns:a16="http://schemas.microsoft.com/office/drawing/2014/main" id="{BBF8B1B1-77E3-42F1-A3F3-02FB1B4CCD6F}"/>
                          </a:ext>
                        </a:extLst>
                      </p:cNvPr>
                      <p:cNvPicPr/>
                      <p:nvPr/>
                    </p:nvPicPr>
                    <p:blipFill>
                      <a:blip r:embed="rId5"/>
                      <a:stretch>
                        <a:fillRect/>
                      </a:stretch>
                    </p:blipFill>
                    <p:spPr>
                      <a:xfrm>
                        <a:off x="1186094" y="1603421"/>
                        <a:ext cx="6771811" cy="1058642"/>
                      </a:xfrm>
                      <a:prstGeom prst="rect">
                        <a:avLst/>
                      </a:prstGeom>
                    </p:spPr>
                  </p:pic>
                </p:oleObj>
              </mc:Fallback>
            </mc:AlternateContent>
          </a:graphicData>
        </a:graphic>
      </p:graphicFrame>
      <p:sp>
        <p:nvSpPr>
          <p:cNvPr id="7" name="TextBox 4">
            <a:extLst>
              <a:ext uri="{FF2B5EF4-FFF2-40B4-BE49-F238E27FC236}">
                <a16:creationId xmlns:a16="http://schemas.microsoft.com/office/drawing/2014/main" id="{B5E1E97E-1E4A-4176-BF31-AFF9BF689241}"/>
              </a:ext>
            </a:extLst>
          </p:cNvPr>
          <p:cNvSpPr txBox="1"/>
          <p:nvPr/>
        </p:nvSpPr>
        <p:spPr>
          <a:xfrm>
            <a:off x="193744" y="2903877"/>
            <a:ext cx="8950256" cy="826637"/>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如果</a:t>
            </a:r>
            <a:r>
              <a:rPr lang="en-US" altLang="zh-CN" sz="2000" b="1" dirty="0">
                <a:solidFill>
                  <a:srgbClr val="0000FF"/>
                </a:solidFill>
                <a:latin typeface="微软雅黑" panose="020B0503020204020204" pitchFamily="34" charset="-122"/>
                <a:ea typeface="微软雅黑" panose="020B0503020204020204" pitchFamily="34" charset="-122"/>
              </a:rPr>
              <a:t>A*</a:t>
            </a:r>
            <a:r>
              <a:rPr lang="zh-CN" altLang="en-US" sz="2000" b="1" dirty="0">
                <a:solidFill>
                  <a:srgbClr val="0000FF"/>
                </a:solidFill>
                <a:latin typeface="微软雅黑" panose="020B0503020204020204" pitchFamily="34" charset="-122"/>
                <a:ea typeface="微软雅黑" panose="020B0503020204020204" pitchFamily="34" charset="-122"/>
              </a:rPr>
              <a:t>算法将结点</a:t>
            </a:r>
            <a:r>
              <a:rPr lang="en-US" altLang="zh-CN" sz="2000" b="1" dirty="0">
                <a:solidFill>
                  <a:srgbClr val="0000FF"/>
                </a:solidFill>
                <a:latin typeface="微软雅黑" panose="020B0503020204020204" pitchFamily="34" charset="-122"/>
                <a:ea typeface="微软雅黑" panose="020B0503020204020204" pitchFamily="34" charset="-122"/>
              </a:rPr>
              <a:t>n</a:t>
            </a:r>
            <a:r>
              <a:rPr lang="zh-CN" altLang="en-US" sz="2000" b="1" dirty="0">
                <a:solidFill>
                  <a:srgbClr val="0000FF"/>
                </a:solidFill>
                <a:latin typeface="微软雅黑" panose="020B0503020204020204" pitchFamily="34" charset="-122"/>
                <a:ea typeface="微软雅黑" panose="020B0503020204020204" pitchFamily="34" charset="-122"/>
              </a:rPr>
              <a:t>选择作为具有最小代价开销路径中的一个结点，则</a:t>
            </a:r>
            <a:r>
              <a:rPr lang="en-US" altLang="zh-CN" sz="2000" b="1" dirty="0">
                <a:solidFill>
                  <a:srgbClr val="0000FF"/>
                </a:solidFill>
                <a:latin typeface="微软雅黑" panose="020B0503020204020204" pitchFamily="34" charset="-122"/>
                <a:ea typeface="微软雅黑" panose="020B0503020204020204" pitchFamily="34" charset="-122"/>
              </a:rPr>
              <a:t>n</a:t>
            </a:r>
            <a:r>
              <a:rPr lang="zh-CN" altLang="en-US" sz="2000" b="1" dirty="0">
                <a:solidFill>
                  <a:srgbClr val="0000FF"/>
                </a:solidFill>
                <a:latin typeface="微软雅黑" panose="020B0503020204020204" pitchFamily="34" charset="-122"/>
                <a:ea typeface="微软雅黑" panose="020B0503020204020204" pitchFamily="34" charset="-122"/>
              </a:rPr>
              <a:t>一定是最优路径中的一个结点。</a:t>
            </a:r>
            <a:r>
              <a:rPr lang="zh-CN" altLang="en-US" sz="2000" dirty="0">
                <a:latin typeface="微软雅黑" panose="020B0503020204020204" pitchFamily="34" charset="-122"/>
                <a:ea typeface="微软雅黑" panose="020B0503020204020204" pitchFamily="34" charset="-122"/>
              </a:rPr>
              <a:t>即最先被选中扩展的结点在最优路径中。</a:t>
            </a:r>
          </a:p>
        </p:txBody>
      </p:sp>
      <p:sp>
        <p:nvSpPr>
          <p:cNvPr id="8" name="TextBox 4">
            <a:extLst>
              <a:ext uri="{FF2B5EF4-FFF2-40B4-BE49-F238E27FC236}">
                <a16:creationId xmlns:a16="http://schemas.microsoft.com/office/drawing/2014/main" id="{4F91ECC3-30D3-435B-A84A-3D9F4CBD4BAB}"/>
              </a:ext>
            </a:extLst>
          </p:cNvPr>
          <p:cNvSpPr txBox="1"/>
          <p:nvPr/>
        </p:nvSpPr>
        <p:spPr>
          <a:xfrm>
            <a:off x="129600" y="3849146"/>
            <a:ext cx="9014400" cy="1596078"/>
          </a:xfrm>
          <a:prstGeom prst="rect">
            <a:avLst/>
          </a:prstGeom>
          <a:noFill/>
        </p:spPr>
        <p:txBody>
          <a:bodyPr wrap="square" rtlCol="0">
            <a:spAutoFit/>
          </a:bodyPr>
          <a:lstStyle/>
          <a:p>
            <a:pPr algn="just">
              <a:lnSpc>
                <a:spcPct val="125000"/>
              </a:lnSpc>
            </a:pPr>
            <a:r>
              <a:rPr lang="zh-CN" altLang="en-US" sz="2000" b="1"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证明：反证法。假设上述结论不成立。则存在一个未被访问的结点</a:t>
            </a:r>
            <a:r>
              <a:rPr lang="en-US" altLang="zh-CN" sz="2000" dirty="0">
                <a:latin typeface="微软雅黑" panose="020B0503020204020204" pitchFamily="34" charset="-122"/>
                <a:ea typeface="微软雅黑" panose="020B0503020204020204" pitchFamily="34" charset="-122"/>
              </a:rPr>
              <a:t>m</a:t>
            </a:r>
            <a:r>
              <a:rPr lang="zh-CN" altLang="en-US" sz="2000" dirty="0">
                <a:latin typeface="微软雅黑" panose="020B0503020204020204" pitchFamily="34" charset="-122"/>
                <a:ea typeface="微软雅黑" panose="020B0503020204020204" pitchFamily="34" charset="-122"/>
              </a:rPr>
              <a:t>位于从起始结点到结点</a:t>
            </a:r>
            <a:r>
              <a:rPr lang="en-US" altLang="zh-CN" sz="2000" dirty="0">
                <a:latin typeface="微软雅黑" panose="020B0503020204020204" pitchFamily="34" charset="-122"/>
                <a:ea typeface="微软雅黑" panose="020B0503020204020204" pitchFamily="34" charset="-122"/>
              </a:rPr>
              <a:t>n</a:t>
            </a:r>
            <a:r>
              <a:rPr lang="zh-CN" altLang="en-US" sz="2000" dirty="0">
                <a:latin typeface="微软雅黑" panose="020B0503020204020204" pitchFamily="34" charset="-122"/>
                <a:ea typeface="微软雅黑" panose="020B0503020204020204" pitchFamily="34" charset="-122"/>
              </a:rPr>
              <a:t>的最佳路径上。根据非递减性质，存在</a:t>
            </a:r>
            <a:r>
              <a:rPr lang="en-US" altLang="zh-CN" sz="2000" dirty="0">
                <a:latin typeface="微软雅黑" panose="020B0503020204020204" pitchFamily="34" charset="-122"/>
                <a:ea typeface="微软雅黑" panose="020B0503020204020204" pitchFamily="34" charset="-122"/>
              </a:rPr>
              <a:t>f(n)</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f(m)</a:t>
            </a:r>
            <a:r>
              <a:rPr lang="zh-CN" altLang="en-US" sz="2000" dirty="0">
                <a:latin typeface="微软雅黑" panose="020B0503020204020204" pitchFamily="34" charset="-122"/>
                <a:ea typeface="微软雅黑" panose="020B0503020204020204" pitchFamily="34" charset="-122"/>
              </a:rPr>
              <a:t>，则</a:t>
            </a:r>
            <a:r>
              <a:rPr lang="en-US" altLang="zh-CN" sz="2000" dirty="0">
                <a:latin typeface="微软雅黑" panose="020B0503020204020204" pitchFamily="34" charset="-122"/>
                <a:ea typeface="微软雅黑" panose="020B0503020204020204" pitchFamily="34" charset="-122"/>
              </a:rPr>
              <a:t>m</a:t>
            </a:r>
            <a:r>
              <a:rPr lang="zh-CN" altLang="en-US" sz="2000" dirty="0">
                <a:latin typeface="微软雅黑" panose="020B0503020204020204" pitchFamily="34" charset="-122"/>
                <a:ea typeface="微软雅黑" panose="020B0503020204020204" pitchFamily="34" charset="-122"/>
              </a:rPr>
              <a:t>已经被访问过了。因此，无论什么时候，一旦一个结点被访问到，它一定位于从起始结点到它自己之间的最佳路径上。</a:t>
            </a:r>
          </a:p>
        </p:txBody>
      </p:sp>
    </p:spTree>
    <p:extLst>
      <p:ext uri="{BB962C8B-B14F-4D97-AF65-F5344CB8AC3E}">
        <p14:creationId xmlns:p14="http://schemas.microsoft.com/office/powerpoint/2010/main" val="29909575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p:cNvSpPr>
          <p:nvPr>
            <p:ph type="title"/>
          </p:nvPr>
        </p:nvSpPr>
        <p:spPr>
          <a:xfrm>
            <a:off x="129600" y="137478"/>
            <a:ext cx="8640960" cy="566266"/>
          </a:xfrm>
        </p:spPr>
        <p:txBody>
          <a:bodyPr/>
          <a:lstStyle/>
          <a:p>
            <a:r>
              <a:rPr lang="zh-CN" altLang="en-US" dirty="0">
                <a:solidFill>
                  <a:srgbClr val="002060"/>
                </a:solidFill>
              </a:rPr>
              <a:t>提 纲</a:t>
            </a:r>
          </a:p>
        </p:txBody>
      </p:sp>
      <p:sp>
        <p:nvSpPr>
          <p:cNvPr id="4" name="MH_Others_1"/>
          <p:cNvSpPr/>
          <p:nvPr>
            <p:custDataLst>
              <p:tags r:id="rId1"/>
            </p:custDataLst>
          </p:nvPr>
        </p:nvSpPr>
        <p:spPr>
          <a:xfrm>
            <a:off x="1479550" y="1571797"/>
            <a:ext cx="311150" cy="492125"/>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algn="ctr">
              <a:lnSpc>
                <a:spcPct val="120000"/>
              </a:lnSpc>
              <a:spcAft>
                <a:spcPct val="30000"/>
              </a:spcAft>
              <a:buClr>
                <a:srgbClr val="99CC00"/>
              </a:buClr>
              <a:buSzPct val="70000"/>
              <a:buFont typeface="Wingdings" panose="05000000000000000000" pitchFamily="2" charset="2"/>
              <a:buNone/>
              <a:defRPr/>
            </a:pPr>
            <a:endParaRPr lang="zh-CN" altLang="en-US" sz="1400">
              <a:latin typeface="华文细黑" panose="02010600040101010101" pitchFamily="2" charset="-122"/>
              <a:ea typeface="华文细黑" panose="02010600040101010101" pitchFamily="2" charset="-122"/>
            </a:endParaRPr>
          </a:p>
        </p:txBody>
      </p:sp>
      <p:sp>
        <p:nvSpPr>
          <p:cNvPr id="5" name="MH_Others_2"/>
          <p:cNvSpPr/>
          <p:nvPr>
            <p:custDataLst>
              <p:tags r:id="rId2"/>
            </p:custDataLst>
          </p:nvPr>
        </p:nvSpPr>
        <p:spPr>
          <a:xfrm>
            <a:off x="1479550" y="2579210"/>
            <a:ext cx="311150" cy="492125"/>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algn="ctr">
              <a:lnSpc>
                <a:spcPct val="120000"/>
              </a:lnSpc>
              <a:spcAft>
                <a:spcPct val="30000"/>
              </a:spcAft>
              <a:buClr>
                <a:srgbClr val="99CC00"/>
              </a:buClr>
              <a:buSzPct val="70000"/>
              <a:buFont typeface="Wingdings" panose="05000000000000000000" pitchFamily="2" charset="2"/>
              <a:buNone/>
              <a:defRPr/>
            </a:pPr>
            <a:endParaRPr lang="zh-CN" altLang="en-US" sz="1400">
              <a:latin typeface="华文细黑" panose="02010600040101010101" pitchFamily="2" charset="-122"/>
              <a:ea typeface="华文细黑" panose="02010600040101010101" pitchFamily="2" charset="-122"/>
            </a:endParaRPr>
          </a:p>
        </p:txBody>
      </p:sp>
      <p:sp>
        <p:nvSpPr>
          <p:cNvPr id="7" name="MH_Entry_1"/>
          <p:cNvSpPr/>
          <p:nvPr>
            <p:custDataLst>
              <p:tags r:id="rId3"/>
            </p:custDataLst>
          </p:nvPr>
        </p:nvSpPr>
        <p:spPr>
          <a:xfrm>
            <a:off x="1568450" y="1519409"/>
            <a:ext cx="6007100" cy="647700"/>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tIns="0" rIns="0" bIns="0" anchor="ctr">
            <a:norm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spcAft>
                <a:spcPct val="30000"/>
              </a:spcAft>
              <a:buClr>
                <a:srgbClr val="99CC00"/>
              </a:buClr>
              <a:buSzPct val="70000"/>
              <a:buFont typeface="Wingdings" panose="05000000000000000000" pitchFamily="2" charset="2"/>
              <a:buNone/>
              <a:defRPr/>
            </a:pPr>
            <a:r>
              <a:rPr lang="zh-CN" altLang="en-US" sz="2800" b="1" dirty="0">
                <a:solidFill>
                  <a:schemeClr val="bg1"/>
                </a:solidFill>
                <a:latin typeface="黑体" panose="02010609060101010101" pitchFamily="49" charset="-122"/>
                <a:ea typeface="黑体" panose="02010609060101010101" pitchFamily="49" charset="-122"/>
              </a:rPr>
              <a:t>状态空间搜索问题</a:t>
            </a:r>
          </a:p>
        </p:txBody>
      </p:sp>
      <p:sp>
        <p:nvSpPr>
          <p:cNvPr id="8" name="MH_Number_1"/>
          <p:cNvSpPr/>
          <p:nvPr>
            <p:custDataLst>
              <p:tags r:id="rId4"/>
            </p:custDataLst>
          </p:nvPr>
        </p:nvSpPr>
        <p:spPr>
          <a:xfrm>
            <a:off x="1729205" y="1603142"/>
            <a:ext cx="595312" cy="544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lnSpc>
                <a:spcPct val="120000"/>
              </a:lnSpc>
              <a:spcAft>
                <a:spcPct val="30000"/>
              </a:spcAft>
              <a:buClr>
                <a:srgbClr val="99CC00"/>
              </a:buClr>
              <a:buSzPct val="70000"/>
              <a:buFont typeface="Wingdings" panose="05000000000000000000" pitchFamily="2" charset="2"/>
              <a:buNone/>
              <a:defRPr/>
            </a:pPr>
            <a:r>
              <a:rPr lang="en-US" altLang="zh-CN" sz="2800" dirty="0">
                <a:solidFill>
                  <a:schemeClr val="bg1">
                    <a:lumMod val="75000"/>
                  </a:schemeClr>
                </a:solidFill>
                <a:latin typeface="华文细黑" panose="02010600040101010101" pitchFamily="2" charset="-122"/>
                <a:ea typeface="华文细黑" panose="02010600040101010101" pitchFamily="2" charset="-122"/>
                <a:cs typeface="Times New Roman" panose="02020603050405020304" pitchFamily="18" charset="0"/>
              </a:rPr>
              <a:t>5.1</a:t>
            </a:r>
            <a:endParaRPr lang="zh-CN" altLang="en-US" sz="2800" dirty="0">
              <a:solidFill>
                <a:schemeClr val="bg1">
                  <a:lumMod val="75000"/>
                </a:schemeClr>
              </a:solidFill>
              <a:latin typeface="华文细黑" panose="02010600040101010101" pitchFamily="2" charset="-122"/>
              <a:ea typeface="华文细黑" panose="02010600040101010101" pitchFamily="2" charset="-122"/>
              <a:cs typeface="Times New Roman" panose="02020603050405020304" pitchFamily="18" charset="0"/>
            </a:endParaRPr>
          </a:p>
        </p:txBody>
      </p:sp>
      <p:sp>
        <p:nvSpPr>
          <p:cNvPr id="9" name="MH_Entry_2"/>
          <p:cNvSpPr/>
          <p:nvPr>
            <p:custDataLst>
              <p:tags r:id="rId5"/>
            </p:custDataLst>
          </p:nvPr>
        </p:nvSpPr>
        <p:spPr>
          <a:xfrm>
            <a:off x="1568450" y="2503010"/>
            <a:ext cx="6007100" cy="647700"/>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tIns="0" rIns="0" bIns="0" anchor="ctr">
            <a:norm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20000"/>
              </a:lnSpc>
              <a:spcBef>
                <a:spcPct val="0"/>
              </a:spcBef>
              <a:spcAft>
                <a:spcPct val="30000"/>
              </a:spcAft>
              <a:buClr>
                <a:srgbClr val="99CC00"/>
              </a:buClr>
              <a:buSzPct val="70000"/>
              <a:buFont typeface="Wingdings" panose="05000000000000000000" pitchFamily="2" charset="2"/>
              <a:buNone/>
              <a:defRPr/>
            </a:pPr>
            <a:r>
              <a:rPr lang="zh-CN" altLang="en-US" b="1" dirty="0">
                <a:solidFill>
                  <a:schemeClr val="bg1"/>
                </a:solidFill>
                <a:latin typeface="黑体" panose="02010609060101010101" pitchFamily="49" charset="-122"/>
                <a:ea typeface="黑体" panose="02010609060101010101" pitchFamily="49" charset="-122"/>
              </a:rPr>
              <a:t>状态空间盲目搜索</a:t>
            </a:r>
          </a:p>
        </p:txBody>
      </p:sp>
      <p:sp>
        <p:nvSpPr>
          <p:cNvPr id="10" name="MH_Number_2"/>
          <p:cNvSpPr/>
          <p:nvPr>
            <p:custDataLst>
              <p:tags r:id="rId6"/>
            </p:custDataLst>
          </p:nvPr>
        </p:nvSpPr>
        <p:spPr>
          <a:xfrm>
            <a:off x="1729205" y="2578044"/>
            <a:ext cx="595312" cy="544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lnSpc>
                <a:spcPct val="120000"/>
              </a:lnSpc>
              <a:spcAft>
                <a:spcPct val="30000"/>
              </a:spcAft>
              <a:buClr>
                <a:srgbClr val="99CC00"/>
              </a:buClr>
              <a:buSzPct val="70000"/>
              <a:buFont typeface="Wingdings" panose="05000000000000000000" pitchFamily="2" charset="2"/>
              <a:buNone/>
              <a:defRPr/>
            </a:pPr>
            <a:r>
              <a:rPr lang="en-US" altLang="zh-CN" sz="2800" dirty="0">
                <a:solidFill>
                  <a:schemeClr val="bg1">
                    <a:lumMod val="75000"/>
                  </a:schemeClr>
                </a:solidFill>
                <a:latin typeface="华文细黑" panose="02010600040101010101" pitchFamily="2" charset="-122"/>
                <a:ea typeface="华文细黑" panose="02010600040101010101" pitchFamily="2" charset="-122"/>
                <a:cs typeface="Times New Roman" panose="02020603050405020304" pitchFamily="18" charset="0"/>
              </a:rPr>
              <a:t>5.2</a:t>
            </a:r>
            <a:endParaRPr lang="zh-CN" altLang="en-US" sz="2800" dirty="0">
              <a:solidFill>
                <a:schemeClr val="bg1">
                  <a:lumMod val="75000"/>
                </a:schemeClr>
              </a:solidFill>
              <a:latin typeface="华文细黑" panose="02010600040101010101" pitchFamily="2" charset="-122"/>
              <a:ea typeface="华文细黑" panose="02010600040101010101" pitchFamily="2" charset="-122"/>
              <a:cs typeface="Times New Roman" panose="02020603050405020304" pitchFamily="18" charset="0"/>
            </a:endParaRPr>
          </a:p>
        </p:txBody>
      </p:sp>
      <p:sp>
        <p:nvSpPr>
          <p:cNvPr id="14" name="MH_Others_3"/>
          <p:cNvSpPr/>
          <p:nvPr>
            <p:custDataLst>
              <p:tags r:id="rId7"/>
            </p:custDataLst>
          </p:nvPr>
        </p:nvSpPr>
        <p:spPr>
          <a:xfrm>
            <a:off x="1479550" y="3558453"/>
            <a:ext cx="311150" cy="492125"/>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algn="ctr">
              <a:lnSpc>
                <a:spcPct val="120000"/>
              </a:lnSpc>
              <a:spcAft>
                <a:spcPct val="30000"/>
              </a:spcAft>
              <a:buClr>
                <a:srgbClr val="99CC00"/>
              </a:buClr>
              <a:buSzPct val="70000"/>
              <a:buFont typeface="Wingdings" panose="05000000000000000000" pitchFamily="2" charset="2"/>
              <a:buNone/>
              <a:defRPr/>
            </a:pPr>
            <a:endParaRPr lang="zh-CN" altLang="en-US" sz="1400">
              <a:latin typeface="华文细黑" panose="02010600040101010101" pitchFamily="2" charset="-122"/>
              <a:ea typeface="华文细黑" panose="02010600040101010101" pitchFamily="2" charset="-122"/>
            </a:endParaRPr>
          </a:p>
        </p:txBody>
      </p:sp>
      <p:sp>
        <p:nvSpPr>
          <p:cNvPr id="15" name="MH_Entry_3"/>
          <p:cNvSpPr/>
          <p:nvPr>
            <p:custDataLst>
              <p:tags r:id="rId8"/>
            </p:custDataLst>
          </p:nvPr>
        </p:nvSpPr>
        <p:spPr>
          <a:xfrm>
            <a:off x="1568450" y="3506065"/>
            <a:ext cx="6007100" cy="647700"/>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tIns="0" rIns="0" bIns="0" anchor="ctr">
            <a:norm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spcAft>
                <a:spcPct val="30000"/>
              </a:spcAft>
              <a:buClr>
                <a:srgbClr val="99CC00"/>
              </a:buClr>
              <a:buSzPct val="70000"/>
              <a:buFont typeface="Wingdings" panose="05000000000000000000" pitchFamily="2" charset="2"/>
              <a:buNone/>
              <a:defRPr/>
            </a:pPr>
            <a:r>
              <a:rPr lang="zh-CN" altLang="en-US" sz="2800" b="1" dirty="0">
                <a:solidFill>
                  <a:schemeClr val="bg1"/>
                </a:solidFill>
                <a:latin typeface="黑体" panose="02010609060101010101" pitchFamily="49" charset="-122"/>
                <a:ea typeface="黑体" panose="02010609060101010101" pitchFamily="49" charset="-122"/>
              </a:rPr>
              <a:t>状态空间启发搜索</a:t>
            </a:r>
          </a:p>
        </p:txBody>
      </p:sp>
      <p:sp>
        <p:nvSpPr>
          <p:cNvPr id="16" name="MH_Number_3"/>
          <p:cNvSpPr/>
          <p:nvPr>
            <p:custDataLst>
              <p:tags r:id="rId9"/>
            </p:custDataLst>
          </p:nvPr>
        </p:nvSpPr>
        <p:spPr>
          <a:xfrm>
            <a:off x="1745246" y="3596832"/>
            <a:ext cx="595313" cy="544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lnSpc>
                <a:spcPct val="120000"/>
              </a:lnSpc>
              <a:spcAft>
                <a:spcPct val="30000"/>
              </a:spcAft>
              <a:buClr>
                <a:srgbClr val="99CC00"/>
              </a:buClr>
              <a:buSzPct val="70000"/>
              <a:buFont typeface="Wingdings" panose="05000000000000000000" pitchFamily="2" charset="2"/>
              <a:buNone/>
              <a:defRPr/>
            </a:pPr>
            <a:r>
              <a:rPr lang="en-US" altLang="zh-CN" sz="2800" dirty="0">
                <a:solidFill>
                  <a:schemeClr val="bg1">
                    <a:lumMod val="75000"/>
                  </a:schemeClr>
                </a:solidFill>
                <a:latin typeface="华文细黑" panose="02010600040101010101" pitchFamily="2" charset="-122"/>
                <a:ea typeface="华文细黑" panose="02010600040101010101" pitchFamily="2" charset="-122"/>
                <a:cs typeface="Times New Roman" panose="02020603050405020304" pitchFamily="18" charset="0"/>
              </a:rPr>
              <a:t>5.3</a:t>
            </a:r>
            <a:endParaRPr lang="zh-CN" altLang="en-US" sz="2800" dirty="0">
              <a:solidFill>
                <a:schemeClr val="bg1">
                  <a:lumMod val="75000"/>
                </a:schemeClr>
              </a:solidFill>
              <a:latin typeface="华文细黑" panose="02010600040101010101" pitchFamily="2" charset="-122"/>
              <a:ea typeface="华文细黑" panose="02010600040101010101" pitchFamily="2" charset="-122"/>
              <a:cs typeface="Times New Roman" panose="02020603050405020304" pitchFamily="18" charset="0"/>
            </a:endParaRPr>
          </a:p>
        </p:txBody>
      </p:sp>
      <p:sp>
        <p:nvSpPr>
          <p:cNvPr id="20" name="MH_Others_3"/>
          <p:cNvSpPr/>
          <p:nvPr>
            <p:custDataLst>
              <p:tags r:id="rId10"/>
            </p:custDataLst>
          </p:nvPr>
        </p:nvSpPr>
        <p:spPr>
          <a:xfrm>
            <a:off x="1479550" y="4561508"/>
            <a:ext cx="311150" cy="492125"/>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algn="ctr">
              <a:lnSpc>
                <a:spcPct val="120000"/>
              </a:lnSpc>
              <a:spcAft>
                <a:spcPct val="30000"/>
              </a:spcAft>
              <a:buClr>
                <a:srgbClr val="99CC00"/>
              </a:buClr>
              <a:buSzPct val="70000"/>
              <a:buFont typeface="Wingdings" panose="05000000000000000000" pitchFamily="2" charset="2"/>
              <a:buNone/>
              <a:defRPr/>
            </a:pPr>
            <a:endParaRPr lang="zh-CN" altLang="en-US" sz="1400">
              <a:latin typeface="华文细黑" panose="02010600040101010101" pitchFamily="2" charset="-122"/>
              <a:ea typeface="华文细黑" panose="02010600040101010101" pitchFamily="2" charset="-122"/>
            </a:endParaRPr>
          </a:p>
        </p:txBody>
      </p:sp>
      <p:sp>
        <p:nvSpPr>
          <p:cNvPr id="21" name="MH_Entry_3"/>
          <p:cNvSpPr/>
          <p:nvPr>
            <p:custDataLst>
              <p:tags r:id="rId11"/>
            </p:custDataLst>
          </p:nvPr>
        </p:nvSpPr>
        <p:spPr>
          <a:xfrm>
            <a:off x="1568450" y="4509120"/>
            <a:ext cx="6007100" cy="647700"/>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00000" tIns="0" rIns="0" bIns="0" anchor="ctr">
            <a:norm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spcAft>
                <a:spcPct val="30000"/>
              </a:spcAft>
              <a:buClr>
                <a:srgbClr val="99CC00"/>
              </a:buClr>
              <a:buSzPct val="70000"/>
              <a:buFont typeface="Wingdings" panose="05000000000000000000" pitchFamily="2" charset="2"/>
              <a:buNone/>
              <a:defRPr/>
            </a:pPr>
            <a:r>
              <a:rPr lang="zh-CN" altLang="en-US" sz="2800" b="1" dirty="0">
                <a:solidFill>
                  <a:schemeClr val="bg1"/>
                </a:solidFill>
                <a:latin typeface="黑体" panose="02010609060101010101" pitchFamily="49" charset="-122"/>
                <a:ea typeface="黑体" panose="02010609060101010101" pitchFamily="49" charset="-122"/>
              </a:rPr>
              <a:t>对抗搜索</a:t>
            </a:r>
          </a:p>
        </p:txBody>
      </p:sp>
      <p:sp>
        <p:nvSpPr>
          <p:cNvPr id="22" name="MH_Number_3"/>
          <p:cNvSpPr/>
          <p:nvPr>
            <p:custDataLst>
              <p:tags r:id="rId12"/>
            </p:custDataLst>
          </p:nvPr>
        </p:nvSpPr>
        <p:spPr>
          <a:xfrm>
            <a:off x="1745246" y="4561508"/>
            <a:ext cx="595313" cy="544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lnSpc>
                <a:spcPct val="120000"/>
              </a:lnSpc>
              <a:spcAft>
                <a:spcPct val="30000"/>
              </a:spcAft>
              <a:buClr>
                <a:srgbClr val="99CC00"/>
              </a:buClr>
              <a:buSzPct val="70000"/>
              <a:buFont typeface="Wingdings" panose="05000000000000000000" pitchFamily="2" charset="2"/>
              <a:buNone/>
              <a:defRPr/>
            </a:pPr>
            <a:r>
              <a:rPr lang="en-US" altLang="zh-CN" sz="2800" dirty="0">
                <a:solidFill>
                  <a:srgbClr val="002060"/>
                </a:solidFill>
                <a:latin typeface="华文细黑" panose="02010600040101010101" pitchFamily="2" charset="-122"/>
                <a:ea typeface="华文细黑" panose="02010600040101010101" pitchFamily="2" charset="-122"/>
                <a:cs typeface="Times New Roman" panose="02020603050405020304" pitchFamily="18" charset="0"/>
              </a:rPr>
              <a:t>5.4</a:t>
            </a:r>
            <a:endParaRPr lang="zh-CN" altLang="en-US" sz="2800" dirty="0">
              <a:solidFill>
                <a:srgbClr val="002060"/>
              </a:solidFill>
              <a:latin typeface="华文细黑" panose="02010600040101010101" pitchFamily="2" charset="-122"/>
              <a:ea typeface="华文细黑" panose="02010600040101010101" pitchFamily="2" charset="-122"/>
              <a:cs typeface="Times New Roman" panose="02020603050405020304" pitchFamily="18" charset="0"/>
            </a:endParaRPr>
          </a:p>
        </p:txBody>
      </p:sp>
      <p:sp>
        <p:nvSpPr>
          <p:cNvPr id="2" name="MH_Others_3">
            <a:extLst>
              <a:ext uri="{FF2B5EF4-FFF2-40B4-BE49-F238E27FC236}">
                <a16:creationId xmlns:a16="http://schemas.microsoft.com/office/drawing/2014/main" id="{B11E618B-3240-4BBD-AD3B-5C1818C2AB3D}"/>
              </a:ext>
            </a:extLst>
          </p:cNvPr>
          <p:cNvSpPr/>
          <p:nvPr>
            <p:custDataLst>
              <p:tags r:id="rId13"/>
            </p:custDataLst>
          </p:nvPr>
        </p:nvSpPr>
        <p:spPr>
          <a:xfrm>
            <a:off x="1479550" y="5513764"/>
            <a:ext cx="311150" cy="492125"/>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algn="ctr">
              <a:lnSpc>
                <a:spcPct val="120000"/>
              </a:lnSpc>
              <a:spcAft>
                <a:spcPct val="30000"/>
              </a:spcAft>
              <a:buClr>
                <a:srgbClr val="99CC00"/>
              </a:buClr>
              <a:buSzPct val="70000"/>
              <a:buFont typeface="Wingdings" panose="05000000000000000000" pitchFamily="2" charset="2"/>
              <a:buNone/>
              <a:defRPr/>
            </a:pPr>
            <a:endParaRPr lang="zh-CN" altLang="en-US" sz="1400">
              <a:latin typeface="华文细黑" panose="02010600040101010101" pitchFamily="2" charset="-122"/>
              <a:ea typeface="华文细黑" panose="02010600040101010101" pitchFamily="2" charset="-122"/>
            </a:endParaRPr>
          </a:p>
        </p:txBody>
      </p:sp>
      <p:sp>
        <p:nvSpPr>
          <p:cNvPr id="3" name="MH_Entry_3">
            <a:extLst>
              <a:ext uri="{FF2B5EF4-FFF2-40B4-BE49-F238E27FC236}">
                <a16:creationId xmlns:a16="http://schemas.microsoft.com/office/drawing/2014/main" id="{17040F8E-752F-4496-BADC-289CF4D54AF7}"/>
              </a:ext>
            </a:extLst>
          </p:cNvPr>
          <p:cNvSpPr/>
          <p:nvPr>
            <p:custDataLst>
              <p:tags r:id="rId14"/>
            </p:custDataLst>
          </p:nvPr>
        </p:nvSpPr>
        <p:spPr>
          <a:xfrm>
            <a:off x="1568450" y="5461376"/>
            <a:ext cx="6007100" cy="647700"/>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tIns="0" rIns="0" bIns="0" anchor="ctr">
            <a:norm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spcAft>
                <a:spcPct val="30000"/>
              </a:spcAft>
              <a:buClr>
                <a:srgbClr val="99CC00"/>
              </a:buClr>
              <a:buSzPct val="70000"/>
              <a:buFont typeface="Wingdings" panose="05000000000000000000" pitchFamily="2" charset="2"/>
              <a:buNone/>
              <a:defRPr/>
            </a:pPr>
            <a:r>
              <a:rPr lang="zh-CN" altLang="en-US" sz="2800" b="1" dirty="0">
                <a:solidFill>
                  <a:schemeClr val="bg1"/>
                </a:solidFill>
                <a:latin typeface="黑体" panose="02010609060101010101" pitchFamily="49" charset="-122"/>
                <a:ea typeface="黑体" panose="02010609060101010101" pitchFamily="49" charset="-122"/>
              </a:rPr>
              <a:t>蒙特卡洛树搜索</a:t>
            </a:r>
          </a:p>
        </p:txBody>
      </p:sp>
      <p:sp>
        <p:nvSpPr>
          <p:cNvPr id="6" name="MH_Number_3">
            <a:extLst>
              <a:ext uri="{FF2B5EF4-FFF2-40B4-BE49-F238E27FC236}">
                <a16:creationId xmlns:a16="http://schemas.microsoft.com/office/drawing/2014/main" id="{5DF83D53-A0D6-45B9-803E-B0B311D6A326}"/>
              </a:ext>
            </a:extLst>
          </p:cNvPr>
          <p:cNvSpPr/>
          <p:nvPr>
            <p:custDataLst>
              <p:tags r:id="rId15"/>
            </p:custDataLst>
          </p:nvPr>
        </p:nvSpPr>
        <p:spPr>
          <a:xfrm>
            <a:off x="1745246" y="5512969"/>
            <a:ext cx="595313" cy="544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lnSpc>
                <a:spcPct val="120000"/>
              </a:lnSpc>
              <a:spcAft>
                <a:spcPct val="30000"/>
              </a:spcAft>
              <a:buClr>
                <a:srgbClr val="99CC00"/>
              </a:buClr>
              <a:buSzPct val="70000"/>
              <a:buFont typeface="Wingdings" panose="05000000000000000000" pitchFamily="2" charset="2"/>
              <a:buNone/>
              <a:defRPr/>
            </a:pPr>
            <a:r>
              <a:rPr lang="en-US" altLang="zh-CN" sz="2800" dirty="0">
                <a:solidFill>
                  <a:schemeClr val="bg1">
                    <a:lumMod val="75000"/>
                  </a:schemeClr>
                </a:solidFill>
                <a:latin typeface="华文细黑" panose="02010600040101010101" pitchFamily="2" charset="-122"/>
                <a:ea typeface="华文细黑" panose="02010600040101010101" pitchFamily="2" charset="-122"/>
                <a:cs typeface="Times New Roman" panose="02020603050405020304" pitchFamily="18" charset="0"/>
              </a:rPr>
              <a:t>5.5</a:t>
            </a:r>
            <a:endParaRPr lang="zh-CN" altLang="en-US" sz="2800" dirty="0">
              <a:solidFill>
                <a:schemeClr val="bg1">
                  <a:lumMod val="75000"/>
                </a:schemeClr>
              </a:solidFill>
              <a:latin typeface="华文细黑" panose="02010600040101010101" pitchFamily="2" charset="-122"/>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561672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p:cNvSpPr>
          <p:nvPr>
            <p:ph type="title"/>
          </p:nvPr>
        </p:nvSpPr>
        <p:spPr>
          <a:xfrm>
            <a:off x="129600" y="137478"/>
            <a:ext cx="8640960" cy="566266"/>
          </a:xfrm>
        </p:spPr>
        <p:txBody>
          <a:bodyPr/>
          <a:lstStyle/>
          <a:p>
            <a:r>
              <a:rPr lang="zh-CN" altLang="en-US" dirty="0">
                <a:solidFill>
                  <a:srgbClr val="002060"/>
                </a:solidFill>
              </a:rPr>
              <a:t>提 纲</a:t>
            </a:r>
          </a:p>
        </p:txBody>
      </p:sp>
      <p:sp>
        <p:nvSpPr>
          <p:cNvPr id="4" name="MH_Others_1"/>
          <p:cNvSpPr/>
          <p:nvPr>
            <p:custDataLst>
              <p:tags r:id="rId1"/>
            </p:custDataLst>
          </p:nvPr>
        </p:nvSpPr>
        <p:spPr>
          <a:xfrm>
            <a:off x="1479550" y="1571797"/>
            <a:ext cx="311150" cy="492125"/>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algn="ctr">
              <a:lnSpc>
                <a:spcPct val="120000"/>
              </a:lnSpc>
              <a:spcAft>
                <a:spcPct val="30000"/>
              </a:spcAft>
              <a:buClr>
                <a:srgbClr val="99CC00"/>
              </a:buClr>
              <a:buSzPct val="70000"/>
              <a:buFont typeface="Wingdings" panose="05000000000000000000" pitchFamily="2" charset="2"/>
              <a:buNone/>
              <a:defRPr/>
            </a:pPr>
            <a:endParaRPr lang="zh-CN" altLang="en-US" sz="1400">
              <a:latin typeface="华文细黑" panose="02010600040101010101" pitchFamily="2" charset="-122"/>
              <a:ea typeface="华文细黑" panose="02010600040101010101" pitchFamily="2" charset="-122"/>
            </a:endParaRPr>
          </a:p>
        </p:txBody>
      </p:sp>
      <p:sp>
        <p:nvSpPr>
          <p:cNvPr id="5" name="MH_Others_2"/>
          <p:cNvSpPr/>
          <p:nvPr>
            <p:custDataLst>
              <p:tags r:id="rId2"/>
            </p:custDataLst>
          </p:nvPr>
        </p:nvSpPr>
        <p:spPr>
          <a:xfrm>
            <a:off x="1479550" y="2579210"/>
            <a:ext cx="311150" cy="492125"/>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algn="ctr">
              <a:lnSpc>
                <a:spcPct val="120000"/>
              </a:lnSpc>
              <a:spcAft>
                <a:spcPct val="30000"/>
              </a:spcAft>
              <a:buClr>
                <a:srgbClr val="99CC00"/>
              </a:buClr>
              <a:buSzPct val="70000"/>
              <a:buFont typeface="Wingdings" panose="05000000000000000000" pitchFamily="2" charset="2"/>
              <a:buNone/>
              <a:defRPr/>
            </a:pPr>
            <a:endParaRPr lang="zh-CN" altLang="en-US" sz="1400">
              <a:latin typeface="华文细黑" panose="02010600040101010101" pitchFamily="2" charset="-122"/>
              <a:ea typeface="华文细黑" panose="02010600040101010101" pitchFamily="2" charset="-122"/>
            </a:endParaRPr>
          </a:p>
        </p:txBody>
      </p:sp>
      <p:sp>
        <p:nvSpPr>
          <p:cNvPr id="7" name="MH_Entry_1"/>
          <p:cNvSpPr/>
          <p:nvPr>
            <p:custDataLst>
              <p:tags r:id="rId3"/>
            </p:custDataLst>
          </p:nvPr>
        </p:nvSpPr>
        <p:spPr>
          <a:xfrm>
            <a:off x="1568450" y="1519409"/>
            <a:ext cx="6007100" cy="647700"/>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00000" tIns="0" rIns="0" bIns="0" anchor="ctr">
            <a:norm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spcAft>
                <a:spcPct val="30000"/>
              </a:spcAft>
              <a:buClr>
                <a:srgbClr val="99CC00"/>
              </a:buClr>
              <a:buSzPct val="70000"/>
              <a:buFont typeface="Wingdings" panose="05000000000000000000" pitchFamily="2" charset="2"/>
              <a:buNone/>
              <a:defRPr/>
            </a:pPr>
            <a:r>
              <a:rPr lang="zh-CN" altLang="en-US" sz="2800" b="1" dirty="0">
                <a:solidFill>
                  <a:schemeClr val="bg1"/>
                </a:solidFill>
                <a:latin typeface="黑体" panose="02010609060101010101" pitchFamily="49" charset="-122"/>
                <a:ea typeface="黑体" panose="02010609060101010101" pitchFamily="49" charset="-122"/>
              </a:rPr>
              <a:t>状态空间搜索问题</a:t>
            </a:r>
          </a:p>
        </p:txBody>
      </p:sp>
      <p:sp>
        <p:nvSpPr>
          <p:cNvPr id="9" name="MH_Entry_2"/>
          <p:cNvSpPr/>
          <p:nvPr>
            <p:custDataLst>
              <p:tags r:id="rId4"/>
            </p:custDataLst>
          </p:nvPr>
        </p:nvSpPr>
        <p:spPr>
          <a:xfrm>
            <a:off x="1568450" y="2503010"/>
            <a:ext cx="6007100" cy="647700"/>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tIns="0" rIns="0" bIns="0" anchor="ctr">
            <a:norm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20000"/>
              </a:lnSpc>
              <a:spcBef>
                <a:spcPct val="0"/>
              </a:spcBef>
              <a:spcAft>
                <a:spcPct val="30000"/>
              </a:spcAft>
              <a:buClr>
                <a:srgbClr val="99CC00"/>
              </a:buClr>
              <a:buSzPct val="70000"/>
              <a:buFont typeface="Wingdings" panose="05000000000000000000" pitchFamily="2" charset="2"/>
              <a:buNone/>
              <a:defRPr/>
            </a:pPr>
            <a:r>
              <a:rPr lang="zh-CN" altLang="en-US" b="1" dirty="0">
                <a:solidFill>
                  <a:schemeClr val="bg1"/>
                </a:solidFill>
                <a:latin typeface="黑体" panose="02010609060101010101" pitchFamily="49" charset="-122"/>
                <a:ea typeface="黑体" panose="02010609060101010101" pitchFamily="49" charset="-122"/>
              </a:rPr>
              <a:t>状态空间盲目搜索</a:t>
            </a:r>
          </a:p>
        </p:txBody>
      </p:sp>
      <p:sp>
        <p:nvSpPr>
          <p:cNvPr id="14" name="MH_Others_3"/>
          <p:cNvSpPr/>
          <p:nvPr>
            <p:custDataLst>
              <p:tags r:id="rId5"/>
            </p:custDataLst>
          </p:nvPr>
        </p:nvSpPr>
        <p:spPr>
          <a:xfrm>
            <a:off x="1479550" y="3558453"/>
            <a:ext cx="311150" cy="492125"/>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algn="ctr">
              <a:lnSpc>
                <a:spcPct val="120000"/>
              </a:lnSpc>
              <a:spcAft>
                <a:spcPct val="30000"/>
              </a:spcAft>
              <a:buClr>
                <a:srgbClr val="99CC00"/>
              </a:buClr>
              <a:buSzPct val="70000"/>
              <a:buFont typeface="Wingdings" panose="05000000000000000000" pitchFamily="2" charset="2"/>
              <a:buNone/>
              <a:defRPr/>
            </a:pPr>
            <a:endParaRPr lang="zh-CN" altLang="en-US" sz="1400">
              <a:latin typeface="华文细黑" panose="02010600040101010101" pitchFamily="2" charset="-122"/>
              <a:ea typeface="华文细黑" panose="02010600040101010101" pitchFamily="2" charset="-122"/>
            </a:endParaRPr>
          </a:p>
        </p:txBody>
      </p:sp>
      <p:sp>
        <p:nvSpPr>
          <p:cNvPr id="15" name="MH_Entry_3"/>
          <p:cNvSpPr/>
          <p:nvPr>
            <p:custDataLst>
              <p:tags r:id="rId6"/>
            </p:custDataLst>
          </p:nvPr>
        </p:nvSpPr>
        <p:spPr>
          <a:xfrm>
            <a:off x="1568450" y="3506065"/>
            <a:ext cx="6007100" cy="647700"/>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tIns="0" rIns="0" bIns="0" anchor="ctr">
            <a:norm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spcAft>
                <a:spcPct val="30000"/>
              </a:spcAft>
              <a:buClr>
                <a:srgbClr val="99CC00"/>
              </a:buClr>
              <a:buSzPct val="70000"/>
              <a:buFont typeface="Wingdings" panose="05000000000000000000" pitchFamily="2" charset="2"/>
              <a:buNone/>
              <a:defRPr/>
            </a:pPr>
            <a:r>
              <a:rPr lang="zh-CN" altLang="en-US" sz="2800" b="1" dirty="0">
                <a:solidFill>
                  <a:schemeClr val="bg1"/>
                </a:solidFill>
                <a:latin typeface="黑体" panose="02010609060101010101" pitchFamily="49" charset="-122"/>
                <a:ea typeface="黑体" panose="02010609060101010101" pitchFamily="49" charset="-122"/>
              </a:rPr>
              <a:t>状态空间启发搜索</a:t>
            </a:r>
          </a:p>
        </p:txBody>
      </p:sp>
      <p:sp>
        <p:nvSpPr>
          <p:cNvPr id="20" name="MH_Others_3"/>
          <p:cNvSpPr/>
          <p:nvPr>
            <p:custDataLst>
              <p:tags r:id="rId7"/>
            </p:custDataLst>
          </p:nvPr>
        </p:nvSpPr>
        <p:spPr>
          <a:xfrm>
            <a:off x="1479550" y="4561508"/>
            <a:ext cx="311150" cy="492125"/>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algn="ctr">
              <a:lnSpc>
                <a:spcPct val="120000"/>
              </a:lnSpc>
              <a:spcAft>
                <a:spcPct val="30000"/>
              </a:spcAft>
              <a:buClr>
                <a:srgbClr val="99CC00"/>
              </a:buClr>
              <a:buSzPct val="70000"/>
              <a:buFont typeface="Wingdings" panose="05000000000000000000" pitchFamily="2" charset="2"/>
              <a:buNone/>
              <a:defRPr/>
            </a:pPr>
            <a:endParaRPr lang="zh-CN" altLang="en-US" sz="1400">
              <a:latin typeface="华文细黑" panose="02010600040101010101" pitchFamily="2" charset="-122"/>
              <a:ea typeface="华文细黑" panose="02010600040101010101" pitchFamily="2" charset="-122"/>
            </a:endParaRPr>
          </a:p>
        </p:txBody>
      </p:sp>
      <p:sp>
        <p:nvSpPr>
          <p:cNvPr id="21" name="MH_Entry_3"/>
          <p:cNvSpPr/>
          <p:nvPr>
            <p:custDataLst>
              <p:tags r:id="rId8"/>
            </p:custDataLst>
          </p:nvPr>
        </p:nvSpPr>
        <p:spPr>
          <a:xfrm>
            <a:off x="1568450" y="4509120"/>
            <a:ext cx="6007100" cy="647700"/>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tIns="0" rIns="0" bIns="0" anchor="ctr">
            <a:norm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spcAft>
                <a:spcPct val="30000"/>
              </a:spcAft>
              <a:buClr>
                <a:srgbClr val="99CC00"/>
              </a:buClr>
              <a:buSzPct val="70000"/>
              <a:buFont typeface="Wingdings" panose="05000000000000000000" pitchFamily="2" charset="2"/>
              <a:buNone/>
              <a:defRPr/>
            </a:pPr>
            <a:r>
              <a:rPr lang="zh-CN" altLang="en-US" sz="2800" b="1" dirty="0">
                <a:solidFill>
                  <a:schemeClr val="bg1"/>
                </a:solidFill>
                <a:latin typeface="黑体" panose="02010609060101010101" pitchFamily="49" charset="-122"/>
                <a:ea typeface="黑体" panose="02010609060101010101" pitchFamily="49" charset="-122"/>
              </a:rPr>
              <a:t>对抗搜索</a:t>
            </a:r>
          </a:p>
        </p:txBody>
      </p:sp>
      <p:sp>
        <p:nvSpPr>
          <p:cNvPr id="2" name="MH_Others_3">
            <a:extLst>
              <a:ext uri="{FF2B5EF4-FFF2-40B4-BE49-F238E27FC236}">
                <a16:creationId xmlns:a16="http://schemas.microsoft.com/office/drawing/2014/main" id="{B11E618B-3240-4BBD-AD3B-5C1818C2AB3D}"/>
              </a:ext>
            </a:extLst>
          </p:cNvPr>
          <p:cNvSpPr/>
          <p:nvPr>
            <p:custDataLst>
              <p:tags r:id="rId9"/>
            </p:custDataLst>
          </p:nvPr>
        </p:nvSpPr>
        <p:spPr>
          <a:xfrm>
            <a:off x="1479550" y="5513764"/>
            <a:ext cx="311150" cy="492125"/>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algn="ctr">
              <a:lnSpc>
                <a:spcPct val="120000"/>
              </a:lnSpc>
              <a:spcAft>
                <a:spcPct val="30000"/>
              </a:spcAft>
              <a:buClr>
                <a:srgbClr val="99CC00"/>
              </a:buClr>
              <a:buSzPct val="70000"/>
              <a:buFont typeface="Wingdings" panose="05000000000000000000" pitchFamily="2" charset="2"/>
              <a:buNone/>
              <a:defRPr/>
            </a:pPr>
            <a:endParaRPr lang="zh-CN" altLang="en-US" sz="1400">
              <a:latin typeface="华文细黑" panose="02010600040101010101" pitchFamily="2" charset="-122"/>
              <a:ea typeface="华文细黑" panose="02010600040101010101" pitchFamily="2" charset="-122"/>
            </a:endParaRPr>
          </a:p>
        </p:txBody>
      </p:sp>
      <p:sp>
        <p:nvSpPr>
          <p:cNvPr id="3" name="MH_Entry_3">
            <a:extLst>
              <a:ext uri="{FF2B5EF4-FFF2-40B4-BE49-F238E27FC236}">
                <a16:creationId xmlns:a16="http://schemas.microsoft.com/office/drawing/2014/main" id="{17040F8E-752F-4496-BADC-289CF4D54AF7}"/>
              </a:ext>
            </a:extLst>
          </p:cNvPr>
          <p:cNvSpPr/>
          <p:nvPr>
            <p:custDataLst>
              <p:tags r:id="rId10"/>
            </p:custDataLst>
          </p:nvPr>
        </p:nvSpPr>
        <p:spPr>
          <a:xfrm>
            <a:off x="1568450" y="5461376"/>
            <a:ext cx="6007100" cy="647700"/>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tIns="0" rIns="0" bIns="0" anchor="ctr">
            <a:norm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spcAft>
                <a:spcPct val="30000"/>
              </a:spcAft>
              <a:buClr>
                <a:srgbClr val="99CC00"/>
              </a:buClr>
              <a:buSzPct val="70000"/>
              <a:buFont typeface="Wingdings" panose="05000000000000000000" pitchFamily="2" charset="2"/>
              <a:buNone/>
              <a:defRPr/>
            </a:pPr>
            <a:r>
              <a:rPr lang="zh-CN" altLang="en-US" sz="2800" b="1" dirty="0">
                <a:solidFill>
                  <a:schemeClr val="bg1"/>
                </a:solidFill>
                <a:latin typeface="黑体" panose="02010609060101010101" pitchFamily="49" charset="-122"/>
                <a:ea typeface="黑体" panose="02010609060101010101" pitchFamily="49" charset="-122"/>
              </a:rPr>
              <a:t>蒙特卡洛树搜索</a:t>
            </a:r>
          </a:p>
        </p:txBody>
      </p:sp>
      <p:sp>
        <p:nvSpPr>
          <p:cNvPr id="11" name="MH_Number_1">
            <a:extLst>
              <a:ext uri="{FF2B5EF4-FFF2-40B4-BE49-F238E27FC236}">
                <a16:creationId xmlns:a16="http://schemas.microsoft.com/office/drawing/2014/main" id="{4E92614A-2159-4381-8E4D-94246306E4E8}"/>
              </a:ext>
            </a:extLst>
          </p:cNvPr>
          <p:cNvSpPr/>
          <p:nvPr>
            <p:custDataLst>
              <p:tags r:id="rId11"/>
            </p:custDataLst>
          </p:nvPr>
        </p:nvSpPr>
        <p:spPr>
          <a:xfrm>
            <a:off x="1729205" y="1603142"/>
            <a:ext cx="595312" cy="544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lnSpc>
                <a:spcPct val="120000"/>
              </a:lnSpc>
              <a:spcAft>
                <a:spcPct val="30000"/>
              </a:spcAft>
              <a:buClr>
                <a:srgbClr val="99CC00"/>
              </a:buClr>
              <a:buSzPct val="70000"/>
              <a:buFont typeface="Wingdings" panose="05000000000000000000" pitchFamily="2" charset="2"/>
              <a:buNone/>
              <a:defRPr/>
            </a:pPr>
            <a:r>
              <a:rPr lang="en-US" altLang="zh-CN" sz="2800" dirty="0">
                <a:solidFill>
                  <a:srgbClr val="002060"/>
                </a:solidFill>
                <a:latin typeface="华文细黑" panose="02010600040101010101" pitchFamily="2" charset="-122"/>
                <a:ea typeface="华文细黑" panose="02010600040101010101" pitchFamily="2" charset="-122"/>
                <a:cs typeface="Times New Roman" panose="02020603050405020304" pitchFamily="18" charset="0"/>
              </a:rPr>
              <a:t>5.1</a:t>
            </a:r>
            <a:endParaRPr lang="zh-CN" altLang="en-US" sz="2800" dirty="0">
              <a:solidFill>
                <a:srgbClr val="002060"/>
              </a:solidFill>
              <a:latin typeface="华文细黑" panose="02010600040101010101" pitchFamily="2" charset="-122"/>
              <a:ea typeface="华文细黑" panose="02010600040101010101" pitchFamily="2" charset="-122"/>
              <a:cs typeface="Times New Roman" panose="02020603050405020304" pitchFamily="18" charset="0"/>
            </a:endParaRPr>
          </a:p>
        </p:txBody>
      </p:sp>
      <p:sp>
        <p:nvSpPr>
          <p:cNvPr id="12" name="MH_Number_2">
            <a:extLst>
              <a:ext uri="{FF2B5EF4-FFF2-40B4-BE49-F238E27FC236}">
                <a16:creationId xmlns:a16="http://schemas.microsoft.com/office/drawing/2014/main" id="{DA6233E3-5F03-4CAB-AD27-CB17A61663B7}"/>
              </a:ext>
            </a:extLst>
          </p:cNvPr>
          <p:cNvSpPr/>
          <p:nvPr>
            <p:custDataLst>
              <p:tags r:id="rId12"/>
            </p:custDataLst>
          </p:nvPr>
        </p:nvSpPr>
        <p:spPr>
          <a:xfrm>
            <a:off x="1729205" y="2578044"/>
            <a:ext cx="595312" cy="544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lnSpc>
                <a:spcPct val="120000"/>
              </a:lnSpc>
              <a:spcAft>
                <a:spcPct val="30000"/>
              </a:spcAft>
              <a:buClr>
                <a:srgbClr val="99CC00"/>
              </a:buClr>
              <a:buSzPct val="70000"/>
              <a:buFont typeface="Wingdings" panose="05000000000000000000" pitchFamily="2" charset="2"/>
              <a:buNone/>
              <a:defRPr/>
            </a:pPr>
            <a:r>
              <a:rPr lang="en-US" altLang="zh-CN" sz="2800" dirty="0">
                <a:solidFill>
                  <a:schemeClr val="bg1">
                    <a:lumMod val="75000"/>
                  </a:schemeClr>
                </a:solidFill>
                <a:latin typeface="华文细黑" panose="02010600040101010101" pitchFamily="2" charset="-122"/>
                <a:ea typeface="华文细黑" panose="02010600040101010101" pitchFamily="2" charset="-122"/>
                <a:cs typeface="Times New Roman" panose="02020603050405020304" pitchFamily="18" charset="0"/>
              </a:rPr>
              <a:t>5.2</a:t>
            </a:r>
            <a:endParaRPr lang="zh-CN" altLang="en-US" sz="2800" dirty="0">
              <a:solidFill>
                <a:schemeClr val="bg1">
                  <a:lumMod val="75000"/>
                </a:schemeClr>
              </a:solidFill>
              <a:latin typeface="华文细黑" panose="02010600040101010101" pitchFamily="2" charset="-122"/>
              <a:ea typeface="华文细黑" panose="02010600040101010101" pitchFamily="2" charset="-122"/>
              <a:cs typeface="Times New Roman" panose="02020603050405020304" pitchFamily="18" charset="0"/>
            </a:endParaRPr>
          </a:p>
        </p:txBody>
      </p:sp>
      <p:sp>
        <p:nvSpPr>
          <p:cNvPr id="13" name="MH_Number_3">
            <a:extLst>
              <a:ext uri="{FF2B5EF4-FFF2-40B4-BE49-F238E27FC236}">
                <a16:creationId xmlns:a16="http://schemas.microsoft.com/office/drawing/2014/main" id="{AB551F39-90C0-42DF-826E-08B1F7EE93E5}"/>
              </a:ext>
            </a:extLst>
          </p:cNvPr>
          <p:cNvSpPr/>
          <p:nvPr>
            <p:custDataLst>
              <p:tags r:id="rId13"/>
            </p:custDataLst>
          </p:nvPr>
        </p:nvSpPr>
        <p:spPr>
          <a:xfrm>
            <a:off x="1745246" y="3596832"/>
            <a:ext cx="595313" cy="544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lnSpc>
                <a:spcPct val="120000"/>
              </a:lnSpc>
              <a:spcAft>
                <a:spcPct val="30000"/>
              </a:spcAft>
              <a:buClr>
                <a:srgbClr val="99CC00"/>
              </a:buClr>
              <a:buSzPct val="70000"/>
              <a:buFont typeface="Wingdings" panose="05000000000000000000" pitchFamily="2" charset="2"/>
              <a:buNone/>
              <a:defRPr/>
            </a:pPr>
            <a:r>
              <a:rPr lang="en-US" altLang="zh-CN" sz="2800" dirty="0">
                <a:solidFill>
                  <a:schemeClr val="bg1">
                    <a:lumMod val="75000"/>
                  </a:schemeClr>
                </a:solidFill>
                <a:latin typeface="华文细黑" panose="02010600040101010101" pitchFamily="2" charset="-122"/>
                <a:ea typeface="华文细黑" panose="02010600040101010101" pitchFamily="2" charset="-122"/>
                <a:cs typeface="Times New Roman" panose="02020603050405020304" pitchFamily="18" charset="0"/>
              </a:rPr>
              <a:t>5.3</a:t>
            </a:r>
            <a:endParaRPr lang="zh-CN" altLang="en-US" sz="2800" dirty="0">
              <a:solidFill>
                <a:schemeClr val="bg1">
                  <a:lumMod val="75000"/>
                </a:schemeClr>
              </a:solidFill>
              <a:latin typeface="华文细黑" panose="02010600040101010101" pitchFamily="2" charset="-122"/>
              <a:ea typeface="华文细黑" panose="02010600040101010101" pitchFamily="2" charset="-122"/>
              <a:cs typeface="Times New Roman" panose="02020603050405020304" pitchFamily="18" charset="0"/>
            </a:endParaRPr>
          </a:p>
        </p:txBody>
      </p:sp>
      <p:sp>
        <p:nvSpPr>
          <p:cNvPr id="17" name="MH_Number_3">
            <a:extLst>
              <a:ext uri="{FF2B5EF4-FFF2-40B4-BE49-F238E27FC236}">
                <a16:creationId xmlns:a16="http://schemas.microsoft.com/office/drawing/2014/main" id="{5A636E7D-F260-464D-9064-D8F7AFC40BA1}"/>
              </a:ext>
            </a:extLst>
          </p:cNvPr>
          <p:cNvSpPr/>
          <p:nvPr>
            <p:custDataLst>
              <p:tags r:id="rId14"/>
            </p:custDataLst>
          </p:nvPr>
        </p:nvSpPr>
        <p:spPr>
          <a:xfrm>
            <a:off x="1745246" y="4561508"/>
            <a:ext cx="595313" cy="544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lnSpc>
                <a:spcPct val="120000"/>
              </a:lnSpc>
              <a:spcAft>
                <a:spcPct val="30000"/>
              </a:spcAft>
              <a:buClr>
                <a:srgbClr val="99CC00"/>
              </a:buClr>
              <a:buSzPct val="70000"/>
              <a:buFont typeface="Wingdings" panose="05000000000000000000" pitchFamily="2" charset="2"/>
              <a:buNone/>
              <a:defRPr/>
            </a:pPr>
            <a:r>
              <a:rPr lang="en-US" altLang="zh-CN" sz="2800" dirty="0">
                <a:solidFill>
                  <a:schemeClr val="bg1">
                    <a:lumMod val="75000"/>
                  </a:schemeClr>
                </a:solidFill>
                <a:latin typeface="华文细黑" panose="02010600040101010101" pitchFamily="2" charset="-122"/>
                <a:ea typeface="华文细黑" panose="02010600040101010101" pitchFamily="2" charset="-122"/>
                <a:cs typeface="Times New Roman" panose="02020603050405020304" pitchFamily="18" charset="0"/>
              </a:rPr>
              <a:t>5.4</a:t>
            </a:r>
            <a:endParaRPr lang="zh-CN" altLang="en-US" sz="2800" dirty="0">
              <a:solidFill>
                <a:schemeClr val="bg1">
                  <a:lumMod val="75000"/>
                </a:schemeClr>
              </a:solidFill>
              <a:latin typeface="华文细黑" panose="02010600040101010101" pitchFamily="2" charset="-122"/>
              <a:ea typeface="华文细黑" panose="02010600040101010101" pitchFamily="2" charset="-122"/>
              <a:cs typeface="Times New Roman" panose="02020603050405020304" pitchFamily="18" charset="0"/>
            </a:endParaRPr>
          </a:p>
        </p:txBody>
      </p:sp>
      <p:sp>
        <p:nvSpPr>
          <p:cNvPr id="19" name="MH_Number_3">
            <a:extLst>
              <a:ext uri="{FF2B5EF4-FFF2-40B4-BE49-F238E27FC236}">
                <a16:creationId xmlns:a16="http://schemas.microsoft.com/office/drawing/2014/main" id="{97ACC586-46B0-4A6E-A8F9-EEBBB81540A2}"/>
              </a:ext>
            </a:extLst>
          </p:cNvPr>
          <p:cNvSpPr/>
          <p:nvPr>
            <p:custDataLst>
              <p:tags r:id="rId15"/>
            </p:custDataLst>
          </p:nvPr>
        </p:nvSpPr>
        <p:spPr>
          <a:xfrm>
            <a:off x="1745246" y="5512969"/>
            <a:ext cx="595313" cy="544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lnSpc>
                <a:spcPct val="120000"/>
              </a:lnSpc>
              <a:spcAft>
                <a:spcPct val="30000"/>
              </a:spcAft>
              <a:buClr>
                <a:srgbClr val="99CC00"/>
              </a:buClr>
              <a:buSzPct val="70000"/>
              <a:buFont typeface="Wingdings" panose="05000000000000000000" pitchFamily="2" charset="2"/>
              <a:buNone/>
              <a:defRPr/>
            </a:pPr>
            <a:r>
              <a:rPr lang="en-US" altLang="zh-CN" sz="2800" dirty="0">
                <a:solidFill>
                  <a:schemeClr val="bg1">
                    <a:lumMod val="75000"/>
                  </a:schemeClr>
                </a:solidFill>
                <a:latin typeface="华文细黑" panose="02010600040101010101" pitchFamily="2" charset="-122"/>
                <a:ea typeface="华文细黑" panose="02010600040101010101" pitchFamily="2" charset="-122"/>
                <a:cs typeface="Times New Roman" panose="02020603050405020304" pitchFamily="18" charset="0"/>
              </a:rPr>
              <a:t>5.5</a:t>
            </a:r>
            <a:endParaRPr lang="zh-CN" altLang="en-US" sz="2800" dirty="0">
              <a:solidFill>
                <a:schemeClr val="bg1">
                  <a:lumMod val="75000"/>
                </a:schemeClr>
              </a:solidFill>
              <a:latin typeface="华文细黑" panose="02010600040101010101" pitchFamily="2" charset="-122"/>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3126284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defTabSz="685800">
              <a:defRPr/>
            </a:pPr>
            <a:fld id="{C9728943-09E1-4583-B427-1856C283FC56}" type="slidenum">
              <a:rPr lang="zh-CN" altLang="en-US" smtClean="0">
                <a:solidFill>
                  <a:prstClr val="black">
                    <a:tint val="75000"/>
                  </a:prstClr>
                </a:solidFill>
              </a:rPr>
              <a:t>30</a:t>
            </a:fld>
            <a:endParaRPr lang="zh-CN" altLang="en-US">
              <a:solidFill>
                <a:prstClr val="black">
                  <a:tint val="75000"/>
                </a:prstClr>
              </a:solidFill>
            </a:endParaRPr>
          </a:p>
        </p:txBody>
      </p:sp>
      <p:sp>
        <p:nvSpPr>
          <p:cNvPr id="20" name="标题 1"/>
          <p:cNvSpPr>
            <a:spLocks noGrp="1"/>
          </p:cNvSpPr>
          <p:nvPr>
            <p:ph type="title"/>
          </p:nvPr>
        </p:nvSpPr>
        <p:spPr>
          <a:xfrm>
            <a:off x="129600" y="137478"/>
            <a:ext cx="8640960" cy="566266"/>
          </a:xfrm>
        </p:spPr>
        <p:txBody>
          <a:bodyPr/>
          <a:lstStyle/>
          <a:p>
            <a:r>
              <a:rPr lang="en-US" altLang="zh-CN" dirty="0">
                <a:solidFill>
                  <a:srgbClr val="002060"/>
                </a:solidFill>
              </a:rPr>
              <a:t>5.4 </a:t>
            </a:r>
            <a:r>
              <a:rPr lang="zh-CN" altLang="en-US" dirty="0">
                <a:solidFill>
                  <a:srgbClr val="002060"/>
                </a:solidFill>
              </a:rPr>
              <a:t>对抗搜索</a:t>
            </a:r>
          </a:p>
        </p:txBody>
      </p:sp>
      <p:sp>
        <p:nvSpPr>
          <p:cNvPr id="3" name="矩形 2">
            <a:extLst>
              <a:ext uri="{FF2B5EF4-FFF2-40B4-BE49-F238E27FC236}">
                <a16:creationId xmlns:a16="http://schemas.microsoft.com/office/drawing/2014/main" id="{883E0F2F-64E5-44F0-9EEC-2B3B1504EC30}"/>
              </a:ext>
            </a:extLst>
          </p:cNvPr>
          <p:cNvSpPr/>
          <p:nvPr/>
        </p:nvSpPr>
        <p:spPr>
          <a:xfrm>
            <a:off x="467544" y="1412776"/>
            <a:ext cx="7344816" cy="4328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Ø"/>
            </a:pPr>
            <a:r>
              <a:rPr lang="zh-CN" altLang="en-US" sz="2000" b="1" dirty="0">
                <a:latin typeface="黑体" panose="02010609060101010101" pitchFamily="49" charset="-122"/>
                <a:ea typeface="黑体" panose="02010609060101010101" pitchFamily="49" charset="-122"/>
              </a:rPr>
              <a:t>对抗搜索也称为博弈搜索。</a:t>
            </a:r>
            <a:endParaRPr lang="en-US" altLang="zh-CN" sz="2000" b="1" dirty="0">
              <a:latin typeface="黑体" panose="02010609060101010101" pitchFamily="49" charset="-122"/>
              <a:ea typeface="黑体" panose="02010609060101010101" pitchFamily="49" charset="-122"/>
            </a:endParaRPr>
          </a:p>
        </p:txBody>
      </p:sp>
      <p:sp>
        <p:nvSpPr>
          <p:cNvPr id="6" name="矩形 5">
            <a:extLst>
              <a:ext uri="{FF2B5EF4-FFF2-40B4-BE49-F238E27FC236}">
                <a16:creationId xmlns:a16="http://schemas.microsoft.com/office/drawing/2014/main" id="{B645AA17-C952-46CE-84EA-B744F57A146B}"/>
              </a:ext>
            </a:extLst>
          </p:cNvPr>
          <p:cNvSpPr/>
          <p:nvPr/>
        </p:nvSpPr>
        <p:spPr>
          <a:xfrm>
            <a:off x="467544" y="1944102"/>
            <a:ext cx="8568952" cy="8175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Ø"/>
            </a:pPr>
            <a:r>
              <a:rPr lang="zh-CN" altLang="en-US" sz="2000" b="1" dirty="0">
                <a:solidFill>
                  <a:srgbClr val="0000FF"/>
                </a:solidFill>
                <a:latin typeface="黑体" panose="02010609060101010101" pitchFamily="49" charset="-122"/>
                <a:ea typeface="黑体" panose="02010609060101010101" pitchFamily="49" charset="-122"/>
              </a:rPr>
              <a:t>在一个竞争的环境中，智能体之间通过竞争实现相反的利益，一方最大化这个利益，另一方最小化这个利益。</a:t>
            </a:r>
            <a:endParaRPr lang="en-US" altLang="zh-CN" sz="2000" b="1" dirty="0">
              <a:solidFill>
                <a:srgbClr val="0000FF"/>
              </a:solidFill>
              <a:latin typeface="黑体" panose="02010609060101010101" pitchFamily="49" charset="-122"/>
              <a:ea typeface="黑体" panose="02010609060101010101" pitchFamily="49" charset="-122"/>
            </a:endParaRPr>
          </a:p>
        </p:txBody>
      </p:sp>
      <p:sp>
        <p:nvSpPr>
          <p:cNvPr id="10" name="矩形 9">
            <a:extLst>
              <a:ext uri="{FF2B5EF4-FFF2-40B4-BE49-F238E27FC236}">
                <a16:creationId xmlns:a16="http://schemas.microsoft.com/office/drawing/2014/main" id="{D772A9E5-DC04-4DD1-A36B-714803B671DA}"/>
              </a:ext>
            </a:extLst>
          </p:cNvPr>
          <p:cNvSpPr/>
          <p:nvPr/>
        </p:nvSpPr>
        <p:spPr>
          <a:xfrm>
            <a:off x="467544" y="2816229"/>
            <a:ext cx="2448272" cy="4241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Ø"/>
            </a:pPr>
            <a:r>
              <a:rPr lang="zh-CN" altLang="en-US" sz="2000" b="1" dirty="0">
                <a:latin typeface="黑体" panose="02010609060101010101" pitchFamily="49" charset="-122"/>
                <a:ea typeface="黑体" panose="02010609060101010101" pitchFamily="49" charset="-122"/>
              </a:rPr>
              <a:t>主要内容</a:t>
            </a:r>
            <a:endParaRPr lang="en-US" altLang="zh-CN" sz="2000" b="1" dirty="0">
              <a:latin typeface="黑体" panose="02010609060101010101" pitchFamily="49" charset="-122"/>
              <a:ea typeface="黑体" panose="02010609060101010101" pitchFamily="49" charset="-122"/>
            </a:endParaRPr>
          </a:p>
        </p:txBody>
      </p:sp>
      <p:sp>
        <p:nvSpPr>
          <p:cNvPr id="12" name="TextBox 4">
            <a:extLst>
              <a:ext uri="{FF2B5EF4-FFF2-40B4-BE49-F238E27FC236}">
                <a16:creationId xmlns:a16="http://schemas.microsoft.com/office/drawing/2014/main" id="{3D5290D7-F6F5-4873-AE7F-FB3B010BB405}"/>
              </a:ext>
            </a:extLst>
          </p:cNvPr>
          <p:cNvSpPr txBox="1"/>
          <p:nvPr/>
        </p:nvSpPr>
        <p:spPr>
          <a:xfrm>
            <a:off x="719572" y="3479843"/>
            <a:ext cx="8424428" cy="753220"/>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l"/>
            </a:pPr>
            <a:r>
              <a:rPr lang="zh-CN" altLang="en-US" b="1" dirty="0">
                <a:solidFill>
                  <a:srgbClr val="0000FF"/>
                </a:solidFill>
                <a:latin typeface="微软雅黑" panose="020B0503020204020204" pitchFamily="34" charset="-122"/>
                <a:ea typeface="微软雅黑" panose="020B0503020204020204" pitchFamily="34" charset="-122"/>
              </a:rPr>
              <a:t>最小最大搜索：</a:t>
            </a:r>
            <a:r>
              <a:rPr lang="zh-CN" altLang="en-US" dirty="0">
                <a:latin typeface="微软雅黑" panose="020B0503020204020204" pitchFamily="34" charset="-122"/>
                <a:ea typeface="微软雅黑" panose="020B0503020204020204" pitchFamily="34" charset="-122"/>
              </a:rPr>
              <a:t>最小最大搜索时在对抗搜索中最为基本的一种让玩家来计算最优策略的方法。</a:t>
            </a:r>
          </a:p>
        </p:txBody>
      </p:sp>
      <p:sp>
        <p:nvSpPr>
          <p:cNvPr id="14" name="TextBox 4">
            <a:extLst>
              <a:ext uri="{FF2B5EF4-FFF2-40B4-BE49-F238E27FC236}">
                <a16:creationId xmlns:a16="http://schemas.microsoft.com/office/drawing/2014/main" id="{ED1F5832-AD26-4C57-A6F4-AC82D4CC5382}"/>
              </a:ext>
            </a:extLst>
          </p:cNvPr>
          <p:cNvSpPr txBox="1"/>
          <p:nvPr/>
        </p:nvSpPr>
        <p:spPr>
          <a:xfrm>
            <a:off x="719572" y="4371061"/>
            <a:ext cx="8424428" cy="753220"/>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l"/>
            </a:pPr>
            <a:r>
              <a:rPr lang="en-US" altLang="zh-CN" b="1" dirty="0">
                <a:solidFill>
                  <a:srgbClr val="0000FF"/>
                </a:solidFill>
                <a:latin typeface="微软雅黑" panose="020B0503020204020204" pitchFamily="34" charset="-122"/>
                <a:ea typeface="微软雅黑" panose="020B0503020204020204" pitchFamily="34" charset="-122"/>
              </a:rPr>
              <a:t>Alpha-Beta</a:t>
            </a:r>
            <a:r>
              <a:rPr lang="zh-CN" altLang="en-US" b="1" dirty="0">
                <a:solidFill>
                  <a:srgbClr val="0000FF"/>
                </a:solidFill>
                <a:latin typeface="微软雅黑" panose="020B0503020204020204" pitchFamily="34" charset="-122"/>
                <a:ea typeface="微软雅黑" panose="020B0503020204020204" pitchFamily="34" charset="-122"/>
              </a:rPr>
              <a:t>剪枝搜索：</a:t>
            </a:r>
            <a:r>
              <a:rPr lang="zh-CN" altLang="en-US" dirty="0">
                <a:latin typeface="微软雅黑" panose="020B0503020204020204" pitchFamily="34" charset="-122"/>
                <a:ea typeface="微软雅黑" panose="020B0503020204020204" pitchFamily="34" charset="-122"/>
              </a:rPr>
              <a:t>一种对最小最大搜索进行改进的算法，即在搜索过程中可剪除无需搜索的分支结点，且不影响搜索结果。</a:t>
            </a:r>
          </a:p>
        </p:txBody>
      </p:sp>
      <p:sp>
        <p:nvSpPr>
          <p:cNvPr id="16" name="TextBox 4">
            <a:extLst>
              <a:ext uri="{FF2B5EF4-FFF2-40B4-BE49-F238E27FC236}">
                <a16:creationId xmlns:a16="http://schemas.microsoft.com/office/drawing/2014/main" id="{8CEB91D9-18F3-4350-88A7-22F325C82130}"/>
              </a:ext>
            </a:extLst>
          </p:cNvPr>
          <p:cNvSpPr txBox="1"/>
          <p:nvPr/>
        </p:nvSpPr>
        <p:spPr>
          <a:xfrm>
            <a:off x="717435" y="5289223"/>
            <a:ext cx="7632848" cy="406971"/>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l"/>
            </a:pPr>
            <a:r>
              <a:rPr lang="zh-CN" altLang="en-US" b="1" dirty="0">
                <a:solidFill>
                  <a:srgbClr val="0000FF"/>
                </a:solidFill>
                <a:latin typeface="微软雅黑" panose="020B0503020204020204" pitchFamily="34" charset="-122"/>
                <a:ea typeface="微软雅黑" panose="020B0503020204020204" pitchFamily="34" charset="-122"/>
              </a:rPr>
              <a:t>蒙特卡洛树搜索：</a:t>
            </a:r>
            <a:r>
              <a:rPr lang="zh-CN" altLang="en-US" dirty="0">
                <a:latin typeface="微软雅黑" panose="020B0503020204020204" pitchFamily="34" charset="-122"/>
                <a:ea typeface="微软雅黑" panose="020B0503020204020204" pitchFamily="34" charset="-122"/>
              </a:rPr>
              <a:t>通过采样而非穷举方法来实现搜索。</a:t>
            </a:r>
          </a:p>
        </p:txBody>
      </p:sp>
    </p:spTree>
    <p:extLst>
      <p:ext uri="{BB962C8B-B14F-4D97-AF65-F5344CB8AC3E}">
        <p14:creationId xmlns:p14="http://schemas.microsoft.com/office/powerpoint/2010/main" val="20627139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defTabSz="685800">
              <a:defRPr/>
            </a:pPr>
            <a:fld id="{C9728943-09E1-4583-B427-1856C283FC56}" type="slidenum">
              <a:rPr lang="zh-CN" altLang="en-US" smtClean="0">
                <a:solidFill>
                  <a:prstClr val="black">
                    <a:tint val="75000"/>
                  </a:prstClr>
                </a:solidFill>
              </a:rPr>
              <a:t>31</a:t>
            </a:fld>
            <a:endParaRPr lang="zh-CN" altLang="en-US">
              <a:solidFill>
                <a:prstClr val="black">
                  <a:tint val="75000"/>
                </a:prstClr>
              </a:solidFill>
            </a:endParaRPr>
          </a:p>
        </p:txBody>
      </p:sp>
      <p:sp>
        <p:nvSpPr>
          <p:cNvPr id="20" name="标题 1"/>
          <p:cNvSpPr>
            <a:spLocks noGrp="1"/>
          </p:cNvSpPr>
          <p:nvPr>
            <p:ph type="title"/>
          </p:nvPr>
        </p:nvSpPr>
        <p:spPr>
          <a:xfrm>
            <a:off x="129600" y="137478"/>
            <a:ext cx="8640960" cy="566266"/>
          </a:xfrm>
        </p:spPr>
        <p:txBody>
          <a:bodyPr/>
          <a:lstStyle/>
          <a:p>
            <a:r>
              <a:rPr lang="en-US" altLang="zh-CN" dirty="0">
                <a:solidFill>
                  <a:srgbClr val="002060"/>
                </a:solidFill>
              </a:rPr>
              <a:t>5.4 </a:t>
            </a:r>
            <a:r>
              <a:rPr lang="zh-CN" altLang="en-US" dirty="0">
                <a:solidFill>
                  <a:srgbClr val="002060"/>
                </a:solidFill>
              </a:rPr>
              <a:t>对抗搜索</a:t>
            </a:r>
          </a:p>
        </p:txBody>
      </p:sp>
      <p:sp>
        <p:nvSpPr>
          <p:cNvPr id="3" name="矩形 2">
            <a:extLst>
              <a:ext uri="{FF2B5EF4-FFF2-40B4-BE49-F238E27FC236}">
                <a16:creationId xmlns:a16="http://schemas.microsoft.com/office/drawing/2014/main" id="{418098B2-4984-46BD-B677-3B180C36B0A2}"/>
              </a:ext>
            </a:extLst>
          </p:cNvPr>
          <p:cNvSpPr/>
          <p:nvPr/>
        </p:nvSpPr>
        <p:spPr>
          <a:xfrm>
            <a:off x="63424" y="1007730"/>
            <a:ext cx="8424936" cy="4770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n"/>
            </a:pPr>
            <a:r>
              <a:rPr lang="zh-CN" altLang="en-US" sz="2800" b="1" dirty="0">
                <a:solidFill>
                  <a:srgbClr val="002060"/>
                </a:solidFill>
                <a:latin typeface="黑体" panose="02010609060101010101" pitchFamily="49" charset="-122"/>
                <a:ea typeface="黑体" panose="02010609060101010101" pitchFamily="49" charset="-122"/>
              </a:rPr>
              <a:t>二人博弈问题的形式化描述</a:t>
            </a:r>
            <a:endParaRPr lang="en-US" altLang="zh-CN" sz="2800" b="1" dirty="0">
              <a:solidFill>
                <a:srgbClr val="002060"/>
              </a:solidFill>
              <a:latin typeface="黑体" panose="02010609060101010101" pitchFamily="49" charset="-122"/>
              <a:ea typeface="黑体" panose="02010609060101010101" pitchFamily="49" charset="-122"/>
            </a:endParaRPr>
          </a:p>
        </p:txBody>
      </p:sp>
      <p:sp>
        <p:nvSpPr>
          <p:cNvPr id="6" name="TextBox 4">
            <a:extLst>
              <a:ext uri="{FF2B5EF4-FFF2-40B4-BE49-F238E27FC236}">
                <a16:creationId xmlns:a16="http://schemas.microsoft.com/office/drawing/2014/main" id="{3827119F-00FB-4A11-A988-8FDD4F12242A}"/>
              </a:ext>
            </a:extLst>
          </p:cNvPr>
          <p:cNvSpPr txBox="1"/>
          <p:nvPr/>
        </p:nvSpPr>
        <p:spPr>
          <a:xfrm>
            <a:off x="397673" y="1664184"/>
            <a:ext cx="7632848" cy="441916"/>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初始状态</a:t>
            </a:r>
            <a:r>
              <a:rPr lang="en-US" altLang="zh-CN" sz="2000" dirty="0">
                <a:latin typeface="微软雅黑" panose="020B0503020204020204" pitchFamily="34" charset="-122"/>
                <a:ea typeface="微软雅黑" panose="020B0503020204020204" pitchFamily="34" charset="-122"/>
              </a:rPr>
              <a:t>s</a:t>
            </a:r>
            <a:r>
              <a:rPr lang="en-US" altLang="zh-CN" sz="2000" baseline="-25000" dirty="0">
                <a:latin typeface="微软雅黑" panose="020B0503020204020204" pitchFamily="34" charset="-122"/>
                <a:ea typeface="微软雅黑" panose="020B0503020204020204" pitchFamily="34" charset="-122"/>
              </a:rPr>
              <a:t>0</a:t>
            </a:r>
            <a:r>
              <a:rPr lang="zh-CN" altLang="en-US" sz="2000" dirty="0">
                <a:latin typeface="微软雅黑" panose="020B0503020204020204" pitchFamily="34" charset="-122"/>
                <a:ea typeface="微软雅黑" panose="020B0503020204020204" pitchFamily="34" charset="-122"/>
              </a:rPr>
              <a:t>：游戏所处于的初始状态。</a:t>
            </a:r>
          </a:p>
        </p:txBody>
      </p:sp>
      <p:sp>
        <p:nvSpPr>
          <p:cNvPr id="8" name="TextBox 4">
            <a:extLst>
              <a:ext uri="{FF2B5EF4-FFF2-40B4-BE49-F238E27FC236}">
                <a16:creationId xmlns:a16="http://schemas.microsoft.com/office/drawing/2014/main" id="{2AB31296-B68A-4A34-9EDC-20E3611037FB}"/>
              </a:ext>
            </a:extLst>
          </p:cNvPr>
          <p:cNvSpPr txBox="1"/>
          <p:nvPr/>
        </p:nvSpPr>
        <p:spPr>
          <a:xfrm>
            <a:off x="395536" y="2353634"/>
            <a:ext cx="7632848" cy="441916"/>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玩家</a:t>
            </a:r>
            <a:r>
              <a:rPr lang="en-US" altLang="zh-CN" sz="2000" dirty="0">
                <a:latin typeface="微软雅黑" panose="020B0503020204020204" pitchFamily="34" charset="-122"/>
                <a:ea typeface="微软雅黑" panose="020B0503020204020204" pitchFamily="34" charset="-122"/>
              </a:rPr>
              <a:t>PLAYER(s)</a:t>
            </a:r>
            <a:r>
              <a:rPr lang="zh-CN" altLang="en-US" sz="2000" dirty="0">
                <a:latin typeface="微软雅黑" panose="020B0503020204020204" pitchFamily="34" charset="-122"/>
                <a:ea typeface="微软雅黑" panose="020B0503020204020204" pitchFamily="34" charset="-122"/>
              </a:rPr>
              <a:t>：在当前状态</a:t>
            </a:r>
            <a:r>
              <a:rPr lang="en-US" altLang="zh-CN" sz="2000" dirty="0">
                <a:latin typeface="微软雅黑" panose="020B0503020204020204" pitchFamily="34" charset="-122"/>
                <a:ea typeface="微软雅黑" panose="020B0503020204020204" pitchFamily="34" charset="-122"/>
              </a:rPr>
              <a:t>s</a:t>
            </a:r>
            <a:r>
              <a:rPr lang="zh-CN" altLang="en-US" sz="2000" dirty="0">
                <a:latin typeface="微软雅黑" panose="020B0503020204020204" pitchFamily="34" charset="-122"/>
                <a:ea typeface="微软雅黑" panose="020B0503020204020204" pitchFamily="34" charset="-122"/>
              </a:rPr>
              <a:t>下，该由哪个玩家采取行动。</a:t>
            </a:r>
          </a:p>
        </p:txBody>
      </p:sp>
      <p:sp>
        <p:nvSpPr>
          <p:cNvPr id="10" name="TextBox 4">
            <a:extLst>
              <a:ext uri="{FF2B5EF4-FFF2-40B4-BE49-F238E27FC236}">
                <a16:creationId xmlns:a16="http://schemas.microsoft.com/office/drawing/2014/main" id="{91D85606-052E-441C-AC75-D344F9081B85}"/>
              </a:ext>
            </a:extLst>
          </p:cNvPr>
          <p:cNvSpPr txBox="1"/>
          <p:nvPr/>
        </p:nvSpPr>
        <p:spPr>
          <a:xfrm>
            <a:off x="395536" y="3032510"/>
            <a:ext cx="7632848" cy="441916"/>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行动</a:t>
            </a:r>
            <a:r>
              <a:rPr lang="en-US" altLang="zh-CN" sz="2000" dirty="0">
                <a:latin typeface="微软雅黑" panose="020B0503020204020204" pitchFamily="34" charset="-122"/>
                <a:ea typeface="微软雅黑" panose="020B0503020204020204" pitchFamily="34" charset="-122"/>
              </a:rPr>
              <a:t>ACTIONS(s)</a:t>
            </a:r>
            <a:r>
              <a:rPr lang="zh-CN" altLang="en-US" sz="2000" dirty="0">
                <a:latin typeface="微软雅黑" panose="020B0503020204020204" pitchFamily="34" charset="-122"/>
                <a:ea typeface="微软雅黑" panose="020B0503020204020204" pitchFamily="34" charset="-122"/>
              </a:rPr>
              <a:t>：在当前状态</a:t>
            </a:r>
            <a:r>
              <a:rPr lang="en-US" altLang="zh-CN" sz="2000" dirty="0">
                <a:latin typeface="微软雅黑" panose="020B0503020204020204" pitchFamily="34" charset="-122"/>
                <a:ea typeface="微软雅黑" panose="020B0503020204020204" pitchFamily="34" charset="-122"/>
              </a:rPr>
              <a:t>s</a:t>
            </a:r>
            <a:r>
              <a:rPr lang="zh-CN" altLang="en-US" sz="2000" dirty="0">
                <a:latin typeface="微软雅黑" panose="020B0503020204020204" pitchFamily="34" charset="-122"/>
                <a:ea typeface="微软雅黑" panose="020B0503020204020204" pitchFamily="34" charset="-122"/>
              </a:rPr>
              <a:t>下所采取的可能移动。</a:t>
            </a:r>
          </a:p>
        </p:txBody>
      </p:sp>
      <p:sp>
        <p:nvSpPr>
          <p:cNvPr id="12" name="TextBox 4">
            <a:extLst>
              <a:ext uri="{FF2B5EF4-FFF2-40B4-BE49-F238E27FC236}">
                <a16:creationId xmlns:a16="http://schemas.microsoft.com/office/drawing/2014/main" id="{8584B3FA-4DAB-4658-B498-0140D8E936B8}"/>
              </a:ext>
            </a:extLst>
          </p:cNvPr>
          <p:cNvSpPr txBox="1"/>
          <p:nvPr/>
        </p:nvSpPr>
        <p:spPr>
          <a:xfrm>
            <a:off x="395536" y="3685420"/>
            <a:ext cx="8640960" cy="441916"/>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状态转移模型</a:t>
            </a:r>
            <a:r>
              <a:rPr lang="en-US" altLang="zh-CN" sz="2000" dirty="0">
                <a:latin typeface="微软雅黑" panose="020B0503020204020204" pitchFamily="34" charset="-122"/>
                <a:ea typeface="微软雅黑" panose="020B0503020204020204" pitchFamily="34" charset="-122"/>
              </a:rPr>
              <a:t>RESULT(s, a)</a:t>
            </a:r>
            <a:r>
              <a:rPr lang="zh-CN" altLang="en-US" sz="2000" dirty="0">
                <a:latin typeface="微软雅黑" panose="020B0503020204020204" pitchFamily="34" charset="-122"/>
                <a:ea typeface="微软雅黑" panose="020B0503020204020204" pitchFamily="34" charset="-122"/>
              </a:rPr>
              <a:t>：在当前状态采取行动</a:t>
            </a:r>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后得到的结果。</a:t>
            </a:r>
          </a:p>
        </p:txBody>
      </p:sp>
      <p:sp>
        <p:nvSpPr>
          <p:cNvPr id="14" name="TextBox 4">
            <a:extLst>
              <a:ext uri="{FF2B5EF4-FFF2-40B4-BE49-F238E27FC236}">
                <a16:creationId xmlns:a16="http://schemas.microsoft.com/office/drawing/2014/main" id="{DD69726C-8004-4B85-B77C-F1161E698185}"/>
              </a:ext>
            </a:extLst>
          </p:cNvPr>
          <p:cNvSpPr txBox="1"/>
          <p:nvPr/>
        </p:nvSpPr>
        <p:spPr>
          <a:xfrm>
            <a:off x="395536" y="4340217"/>
            <a:ext cx="7632848" cy="441916"/>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终局状态检测</a:t>
            </a:r>
            <a:r>
              <a:rPr lang="en-US" altLang="zh-CN" sz="2000" dirty="0">
                <a:latin typeface="微软雅黑" panose="020B0503020204020204" pitchFamily="34" charset="-122"/>
                <a:ea typeface="微软雅黑" panose="020B0503020204020204" pitchFamily="34" charset="-122"/>
              </a:rPr>
              <a:t>TERMINAL-TEST(s)</a:t>
            </a:r>
            <a:r>
              <a:rPr lang="zh-CN" altLang="en-US" sz="2000" dirty="0">
                <a:latin typeface="微软雅黑" panose="020B0503020204020204" pitchFamily="34" charset="-122"/>
                <a:ea typeface="微软雅黑" panose="020B0503020204020204" pitchFamily="34" charset="-122"/>
              </a:rPr>
              <a:t>：检测游戏在状态</a:t>
            </a:r>
            <a:r>
              <a:rPr lang="en-US" altLang="zh-CN" sz="2000" dirty="0">
                <a:latin typeface="微软雅黑" panose="020B0503020204020204" pitchFamily="34" charset="-122"/>
                <a:ea typeface="微软雅黑" panose="020B0503020204020204" pitchFamily="34" charset="-122"/>
              </a:rPr>
              <a:t>s</a:t>
            </a:r>
            <a:r>
              <a:rPr lang="zh-CN" altLang="en-US" sz="2000" dirty="0">
                <a:latin typeface="微软雅黑" panose="020B0503020204020204" pitchFamily="34" charset="-122"/>
                <a:ea typeface="微软雅黑" panose="020B0503020204020204" pitchFamily="34" charset="-122"/>
              </a:rPr>
              <a:t>是否结束。</a:t>
            </a:r>
          </a:p>
        </p:txBody>
      </p:sp>
      <p:sp>
        <p:nvSpPr>
          <p:cNvPr id="16" name="TextBox 4">
            <a:extLst>
              <a:ext uri="{FF2B5EF4-FFF2-40B4-BE49-F238E27FC236}">
                <a16:creationId xmlns:a16="http://schemas.microsoft.com/office/drawing/2014/main" id="{45D929E6-D298-49E2-908F-0C136B23BFD2}"/>
              </a:ext>
            </a:extLst>
          </p:cNvPr>
          <p:cNvSpPr txBox="1"/>
          <p:nvPr/>
        </p:nvSpPr>
        <p:spPr>
          <a:xfrm>
            <a:off x="395536" y="4997386"/>
            <a:ext cx="7632848" cy="441916"/>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终局得分</a:t>
            </a:r>
            <a:r>
              <a:rPr lang="en-US" altLang="zh-CN" sz="2000" dirty="0">
                <a:latin typeface="微软雅黑" panose="020B0503020204020204" pitchFamily="34" charset="-122"/>
                <a:ea typeface="微软雅黑" panose="020B0503020204020204" pitchFamily="34" charset="-122"/>
              </a:rPr>
              <a:t>UTILITY(s, p)</a:t>
            </a:r>
            <a:r>
              <a:rPr lang="zh-CN" altLang="en-US" sz="2000" dirty="0">
                <a:latin typeface="微软雅黑" panose="020B0503020204020204" pitchFamily="34" charset="-122"/>
                <a:ea typeface="微软雅黑" panose="020B0503020204020204" pitchFamily="34" charset="-122"/>
              </a:rPr>
              <a:t>：在终局状态</a:t>
            </a:r>
            <a:r>
              <a:rPr lang="en-US" altLang="zh-CN" sz="2000" dirty="0">
                <a:latin typeface="微软雅黑" panose="020B0503020204020204" pitchFamily="34" charset="-122"/>
                <a:ea typeface="微软雅黑" panose="020B0503020204020204" pitchFamily="34" charset="-122"/>
              </a:rPr>
              <a:t>s</a:t>
            </a:r>
            <a:r>
              <a:rPr lang="zh-CN" altLang="en-US" sz="2000" dirty="0">
                <a:latin typeface="微软雅黑" panose="020B0503020204020204" pitchFamily="34" charset="-122"/>
                <a:ea typeface="微软雅黑" panose="020B0503020204020204" pitchFamily="34" charset="-122"/>
              </a:rPr>
              <a:t>时，玩家</a:t>
            </a:r>
            <a:r>
              <a:rPr lang="en-US" altLang="zh-CN" sz="2000" dirty="0">
                <a:latin typeface="微软雅黑" panose="020B0503020204020204" pitchFamily="34" charset="-122"/>
                <a:ea typeface="微软雅黑" panose="020B0503020204020204" pitchFamily="34" charset="-122"/>
              </a:rPr>
              <a:t>p</a:t>
            </a:r>
            <a:r>
              <a:rPr lang="zh-CN" altLang="en-US" sz="2000" dirty="0">
                <a:latin typeface="微软雅黑" panose="020B0503020204020204" pitchFamily="34" charset="-122"/>
                <a:ea typeface="微软雅黑" panose="020B0503020204020204" pitchFamily="34" charset="-122"/>
              </a:rPr>
              <a:t>的得分。</a:t>
            </a:r>
          </a:p>
        </p:txBody>
      </p:sp>
    </p:spTree>
    <p:extLst>
      <p:ext uri="{BB962C8B-B14F-4D97-AF65-F5344CB8AC3E}">
        <p14:creationId xmlns:p14="http://schemas.microsoft.com/office/powerpoint/2010/main" val="3611688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defTabSz="685800">
              <a:defRPr/>
            </a:pPr>
            <a:fld id="{C9728943-09E1-4583-B427-1856C283FC56}" type="slidenum">
              <a:rPr lang="zh-CN" altLang="en-US" smtClean="0">
                <a:solidFill>
                  <a:prstClr val="black">
                    <a:tint val="75000"/>
                  </a:prstClr>
                </a:solidFill>
              </a:rPr>
              <a:t>32</a:t>
            </a:fld>
            <a:endParaRPr lang="zh-CN" altLang="en-US" dirty="0">
              <a:solidFill>
                <a:prstClr val="black">
                  <a:tint val="75000"/>
                </a:prstClr>
              </a:solidFill>
            </a:endParaRPr>
          </a:p>
        </p:txBody>
      </p:sp>
      <p:sp>
        <p:nvSpPr>
          <p:cNvPr id="20" name="标题 1"/>
          <p:cNvSpPr>
            <a:spLocks noGrp="1"/>
          </p:cNvSpPr>
          <p:nvPr>
            <p:ph type="title"/>
          </p:nvPr>
        </p:nvSpPr>
        <p:spPr>
          <a:xfrm>
            <a:off x="129600" y="137478"/>
            <a:ext cx="8640960" cy="566266"/>
          </a:xfrm>
        </p:spPr>
        <p:txBody>
          <a:bodyPr/>
          <a:lstStyle/>
          <a:p>
            <a:r>
              <a:rPr lang="en-US" altLang="zh-CN" dirty="0">
                <a:solidFill>
                  <a:srgbClr val="002060"/>
                </a:solidFill>
              </a:rPr>
              <a:t>5.4 </a:t>
            </a:r>
            <a:r>
              <a:rPr lang="zh-CN" altLang="en-US" dirty="0">
                <a:solidFill>
                  <a:srgbClr val="002060"/>
                </a:solidFill>
              </a:rPr>
              <a:t>对抗搜索</a:t>
            </a:r>
          </a:p>
        </p:txBody>
      </p:sp>
      <p:sp>
        <p:nvSpPr>
          <p:cNvPr id="3" name="矩形 2">
            <a:extLst>
              <a:ext uri="{FF2B5EF4-FFF2-40B4-BE49-F238E27FC236}">
                <a16:creationId xmlns:a16="http://schemas.microsoft.com/office/drawing/2014/main" id="{418098B2-4984-46BD-B677-3B180C36B0A2}"/>
              </a:ext>
            </a:extLst>
          </p:cNvPr>
          <p:cNvSpPr/>
          <p:nvPr/>
        </p:nvSpPr>
        <p:spPr>
          <a:xfrm>
            <a:off x="63424" y="884554"/>
            <a:ext cx="8424936" cy="4770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n"/>
            </a:pPr>
            <a:r>
              <a:rPr lang="zh-CN" altLang="en-US" sz="2800" b="1" dirty="0">
                <a:solidFill>
                  <a:srgbClr val="002060"/>
                </a:solidFill>
                <a:latin typeface="黑体" panose="02010609060101010101" pitchFamily="49" charset="-122"/>
                <a:ea typeface="黑体" panose="02010609060101010101" pitchFamily="49" charset="-122"/>
              </a:rPr>
              <a:t>最小最大搜索</a:t>
            </a:r>
            <a:endParaRPr lang="en-US" altLang="zh-CN" sz="2800" b="1" dirty="0">
              <a:solidFill>
                <a:srgbClr val="002060"/>
              </a:solidFill>
              <a:latin typeface="黑体" panose="02010609060101010101" pitchFamily="49" charset="-122"/>
              <a:ea typeface="黑体" panose="02010609060101010101" pitchFamily="49" charset="-122"/>
            </a:endParaRPr>
          </a:p>
        </p:txBody>
      </p:sp>
      <p:sp>
        <p:nvSpPr>
          <p:cNvPr id="2" name="TextBox 4">
            <a:extLst>
              <a:ext uri="{FF2B5EF4-FFF2-40B4-BE49-F238E27FC236}">
                <a16:creationId xmlns:a16="http://schemas.microsoft.com/office/drawing/2014/main" id="{09D52334-1C57-4337-951E-25F68B8699C9}"/>
              </a:ext>
            </a:extLst>
          </p:cNvPr>
          <p:cNvSpPr txBox="1"/>
          <p:nvPr/>
        </p:nvSpPr>
        <p:spPr>
          <a:xfrm>
            <a:off x="129187" y="1742701"/>
            <a:ext cx="3434701" cy="476862"/>
          </a:xfrm>
          <a:prstGeom prst="rect">
            <a:avLst/>
          </a:prstGeom>
          <a:noFill/>
        </p:spPr>
        <p:txBody>
          <a:bodyPr wrap="square" rtlCol="0">
            <a:spAutoFit/>
          </a:bodyPr>
          <a:lstStyle/>
          <a:p>
            <a:pPr algn="just">
              <a:lnSpc>
                <a:spcPct val="125000"/>
              </a:lnSpc>
            </a:pPr>
            <a:r>
              <a:rPr lang="zh-CN" altLang="en-US" sz="2200" dirty="0">
                <a:latin typeface="微软雅黑" panose="020B0503020204020204" pitchFamily="34" charset="-122"/>
                <a:ea typeface="微软雅黑" panose="020B0503020204020204" pitchFamily="34" charset="-122"/>
              </a:rPr>
              <a:t>井字棋游戏的搜索求解</a:t>
            </a:r>
          </a:p>
        </p:txBody>
      </p:sp>
      <p:sp>
        <p:nvSpPr>
          <p:cNvPr id="6" name="TextBox 4">
            <a:extLst>
              <a:ext uri="{FF2B5EF4-FFF2-40B4-BE49-F238E27FC236}">
                <a16:creationId xmlns:a16="http://schemas.microsoft.com/office/drawing/2014/main" id="{8CD6E144-A2BB-42C8-B6D0-B9CDC3136D74}"/>
              </a:ext>
            </a:extLst>
          </p:cNvPr>
          <p:cNvSpPr txBox="1"/>
          <p:nvPr/>
        </p:nvSpPr>
        <p:spPr>
          <a:xfrm>
            <a:off x="128278" y="2744096"/>
            <a:ext cx="3795650" cy="753220"/>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l"/>
            </a:pPr>
            <a:r>
              <a:rPr lang="en-US" altLang="zh-CN" dirty="0">
                <a:latin typeface="微软雅黑" panose="020B0503020204020204" pitchFamily="34" charset="-122"/>
                <a:ea typeface="微软雅黑" panose="020B0503020204020204" pitchFamily="34" charset="-122"/>
              </a:rPr>
              <a:t>MAX</a:t>
            </a:r>
            <a:r>
              <a:rPr lang="zh-CN" altLang="en-US" dirty="0">
                <a:latin typeface="微软雅黑" panose="020B0503020204020204" pitchFamily="34" charset="-122"/>
                <a:ea typeface="微软雅黑" panose="020B0503020204020204" pitchFamily="34" charset="-122"/>
              </a:rPr>
              <a:t>先行，可在初始状态的</a:t>
            </a:r>
            <a:r>
              <a:rPr lang="en-US" altLang="zh-CN" dirty="0">
                <a:latin typeface="微软雅黑" panose="020B0503020204020204" pitchFamily="34" charset="-122"/>
                <a:ea typeface="微软雅黑" panose="020B0503020204020204" pitchFamily="34" charset="-122"/>
              </a:rPr>
              <a:t>9</a:t>
            </a:r>
            <a:r>
              <a:rPr lang="zh-CN" altLang="en-US" dirty="0">
                <a:latin typeface="微软雅黑" panose="020B0503020204020204" pitchFamily="34" charset="-122"/>
                <a:ea typeface="微软雅黑" panose="020B0503020204020204" pitchFamily="34" charset="-122"/>
              </a:rPr>
              <a:t>个空格中任意放一个</a:t>
            </a:r>
            <a:r>
              <a:rPr lang="en-US"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a:t>
            </a:r>
          </a:p>
        </p:txBody>
      </p:sp>
      <p:sp>
        <p:nvSpPr>
          <p:cNvPr id="8" name="TextBox 4">
            <a:extLst>
              <a:ext uri="{FF2B5EF4-FFF2-40B4-BE49-F238E27FC236}">
                <a16:creationId xmlns:a16="http://schemas.microsoft.com/office/drawing/2014/main" id="{9F7DDE03-E202-4232-A3CA-8FB3C32318D9}"/>
              </a:ext>
            </a:extLst>
          </p:cNvPr>
          <p:cNvSpPr txBox="1"/>
          <p:nvPr/>
        </p:nvSpPr>
        <p:spPr>
          <a:xfrm>
            <a:off x="138398" y="3626608"/>
            <a:ext cx="3785530" cy="753220"/>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l"/>
            </a:pPr>
            <a:r>
              <a:rPr lang="en-US" altLang="zh-CN" b="1" dirty="0">
                <a:solidFill>
                  <a:srgbClr val="0000FF"/>
                </a:solidFill>
                <a:latin typeface="微软雅黑" panose="020B0503020204020204" pitchFamily="34" charset="-122"/>
                <a:ea typeface="微软雅黑" panose="020B0503020204020204" pitchFamily="34" charset="-122"/>
              </a:rPr>
              <a:t>MAX</a:t>
            </a:r>
            <a:r>
              <a:rPr lang="zh-CN" altLang="en-US" b="1" dirty="0">
                <a:solidFill>
                  <a:srgbClr val="0000FF"/>
                </a:solidFill>
                <a:latin typeface="微软雅黑" panose="020B0503020204020204" pitchFamily="34" charset="-122"/>
                <a:ea typeface="微软雅黑" panose="020B0503020204020204" pitchFamily="34" charset="-122"/>
              </a:rPr>
              <a:t>希望游戏终局得分高、</a:t>
            </a:r>
            <a:r>
              <a:rPr lang="en-US" altLang="zh-CN" b="1" dirty="0">
                <a:solidFill>
                  <a:srgbClr val="0000FF"/>
                </a:solidFill>
                <a:latin typeface="微软雅黑" panose="020B0503020204020204" pitchFamily="34" charset="-122"/>
                <a:ea typeface="微软雅黑" panose="020B0503020204020204" pitchFamily="34" charset="-122"/>
              </a:rPr>
              <a:t>MIN</a:t>
            </a:r>
            <a:r>
              <a:rPr lang="zh-CN" altLang="en-US" b="1" dirty="0">
                <a:solidFill>
                  <a:srgbClr val="0000FF"/>
                </a:solidFill>
                <a:latin typeface="微软雅黑" panose="020B0503020204020204" pitchFamily="34" charset="-122"/>
                <a:ea typeface="微软雅黑" panose="020B0503020204020204" pitchFamily="34" charset="-122"/>
              </a:rPr>
              <a:t>希望游戏终局得分低。</a:t>
            </a:r>
          </a:p>
        </p:txBody>
      </p:sp>
      <p:sp>
        <p:nvSpPr>
          <p:cNvPr id="10" name="TextBox 4">
            <a:extLst>
              <a:ext uri="{FF2B5EF4-FFF2-40B4-BE49-F238E27FC236}">
                <a16:creationId xmlns:a16="http://schemas.microsoft.com/office/drawing/2014/main" id="{360348FA-D48C-4DBA-9760-2350DB2F823D}"/>
              </a:ext>
            </a:extLst>
          </p:cNvPr>
          <p:cNvSpPr txBox="1"/>
          <p:nvPr/>
        </p:nvSpPr>
        <p:spPr>
          <a:xfrm>
            <a:off x="138398" y="4509120"/>
            <a:ext cx="3785530" cy="753220"/>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所形成的游戏树的叶子结点有</a:t>
            </a:r>
            <a:r>
              <a:rPr lang="en-US" altLang="zh-CN" dirty="0">
                <a:latin typeface="微软雅黑" panose="020B0503020204020204" pitchFamily="34" charset="-122"/>
                <a:ea typeface="微软雅黑" panose="020B0503020204020204" pitchFamily="34" charset="-122"/>
              </a:rPr>
              <a:t>9</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=362880</a:t>
            </a:r>
            <a:r>
              <a:rPr lang="zh-CN" altLang="en-US" dirty="0">
                <a:latin typeface="微软雅黑" panose="020B0503020204020204" pitchFamily="34" charset="-122"/>
                <a:ea typeface="微软雅黑" panose="020B0503020204020204" pitchFamily="34" charset="-122"/>
              </a:rPr>
              <a:t>个。</a:t>
            </a:r>
          </a:p>
        </p:txBody>
      </p:sp>
      <p:pic>
        <p:nvPicPr>
          <p:cNvPr id="13" name="图片 12">
            <a:extLst>
              <a:ext uri="{FF2B5EF4-FFF2-40B4-BE49-F238E27FC236}">
                <a16:creationId xmlns:a16="http://schemas.microsoft.com/office/drawing/2014/main" id="{C5D20BD7-8968-462E-A2D8-537B985E0227}"/>
              </a:ext>
            </a:extLst>
          </p:cNvPr>
          <p:cNvPicPr>
            <a:picLocks noChangeAspect="1"/>
          </p:cNvPicPr>
          <p:nvPr/>
        </p:nvPicPr>
        <p:blipFill>
          <a:blip r:embed="rId3"/>
          <a:stretch>
            <a:fillRect/>
          </a:stretch>
        </p:blipFill>
        <p:spPr>
          <a:xfrm>
            <a:off x="3979706" y="1339065"/>
            <a:ext cx="5019662" cy="4292544"/>
          </a:xfrm>
          <a:prstGeom prst="rect">
            <a:avLst/>
          </a:prstGeom>
          <a:ln>
            <a:solidFill>
              <a:schemeClr val="tx1"/>
            </a:solidFill>
          </a:ln>
        </p:spPr>
      </p:pic>
      <p:sp>
        <p:nvSpPr>
          <p:cNvPr id="14" name="TextBox 4">
            <a:extLst>
              <a:ext uri="{FF2B5EF4-FFF2-40B4-BE49-F238E27FC236}">
                <a16:creationId xmlns:a16="http://schemas.microsoft.com/office/drawing/2014/main" id="{6E5C91A9-D82B-41FB-B905-80A5B010058F}"/>
              </a:ext>
            </a:extLst>
          </p:cNvPr>
          <p:cNvSpPr txBox="1"/>
          <p:nvPr/>
        </p:nvSpPr>
        <p:spPr>
          <a:xfrm>
            <a:off x="4767742" y="5733256"/>
            <a:ext cx="3443589" cy="441916"/>
          </a:xfrm>
          <a:prstGeom prst="rect">
            <a:avLst/>
          </a:prstGeom>
          <a:noFill/>
        </p:spPr>
        <p:txBody>
          <a:bodyPr wrap="square" rtlCol="0">
            <a:spAutoFit/>
          </a:bodyPr>
          <a:lstStyle/>
          <a:p>
            <a:pPr algn="ctr">
              <a:lnSpc>
                <a:spcPct val="125000"/>
              </a:lnSpc>
            </a:pPr>
            <a:r>
              <a:rPr lang="zh-CN" altLang="en-US" sz="2000" dirty="0">
                <a:latin typeface="微软雅黑" panose="020B0503020204020204" pitchFamily="34" charset="-122"/>
                <a:ea typeface="微软雅黑" panose="020B0503020204020204" pitchFamily="34" charset="-122"/>
              </a:rPr>
              <a:t>井字棋游戏中的部分搜索树</a:t>
            </a:r>
          </a:p>
        </p:txBody>
      </p:sp>
    </p:spTree>
    <p:extLst>
      <p:ext uri="{BB962C8B-B14F-4D97-AF65-F5344CB8AC3E}">
        <p14:creationId xmlns:p14="http://schemas.microsoft.com/office/powerpoint/2010/main" val="30933340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defTabSz="685800">
              <a:defRPr/>
            </a:pPr>
            <a:fld id="{C9728943-09E1-4583-B427-1856C283FC56}" type="slidenum">
              <a:rPr lang="zh-CN" altLang="en-US" smtClean="0">
                <a:solidFill>
                  <a:prstClr val="black">
                    <a:tint val="75000"/>
                  </a:prstClr>
                </a:solidFill>
              </a:rPr>
              <a:t>33</a:t>
            </a:fld>
            <a:endParaRPr lang="zh-CN" altLang="en-US">
              <a:solidFill>
                <a:prstClr val="black">
                  <a:tint val="75000"/>
                </a:prstClr>
              </a:solidFill>
            </a:endParaRPr>
          </a:p>
        </p:txBody>
      </p:sp>
      <p:sp>
        <p:nvSpPr>
          <p:cNvPr id="20" name="标题 1"/>
          <p:cNvSpPr>
            <a:spLocks noGrp="1"/>
          </p:cNvSpPr>
          <p:nvPr>
            <p:ph type="title"/>
          </p:nvPr>
        </p:nvSpPr>
        <p:spPr>
          <a:xfrm>
            <a:off x="129600" y="137478"/>
            <a:ext cx="8640960" cy="566266"/>
          </a:xfrm>
        </p:spPr>
        <p:txBody>
          <a:bodyPr/>
          <a:lstStyle/>
          <a:p>
            <a:r>
              <a:rPr lang="en-US" altLang="zh-CN" dirty="0">
                <a:solidFill>
                  <a:srgbClr val="002060"/>
                </a:solidFill>
              </a:rPr>
              <a:t>5.4 </a:t>
            </a:r>
            <a:r>
              <a:rPr lang="zh-CN" altLang="en-US" dirty="0">
                <a:solidFill>
                  <a:srgbClr val="002060"/>
                </a:solidFill>
              </a:rPr>
              <a:t>对抗搜索</a:t>
            </a:r>
          </a:p>
        </p:txBody>
      </p:sp>
      <p:sp>
        <p:nvSpPr>
          <p:cNvPr id="3" name="矩形 2">
            <a:extLst>
              <a:ext uri="{FF2B5EF4-FFF2-40B4-BE49-F238E27FC236}">
                <a16:creationId xmlns:a16="http://schemas.microsoft.com/office/drawing/2014/main" id="{418098B2-4984-46BD-B677-3B180C36B0A2}"/>
              </a:ext>
            </a:extLst>
          </p:cNvPr>
          <p:cNvSpPr/>
          <p:nvPr/>
        </p:nvSpPr>
        <p:spPr>
          <a:xfrm>
            <a:off x="63424" y="884554"/>
            <a:ext cx="8424936" cy="4770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n"/>
            </a:pPr>
            <a:r>
              <a:rPr lang="zh-CN" altLang="en-US" sz="2800" b="1" dirty="0">
                <a:solidFill>
                  <a:srgbClr val="002060"/>
                </a:solidFill>
                <a:latin typeface="黑体" panose="02010609060101010101" pitchFamily="49" charset="-122"/>
                <a:ea typeface="黑体" panose="02010609060101010101" pitchFamily="49" charset="-122"/>
              </a:rPr>
              <a:t>最小最大搜索</a:t>
            </a:r>
            <a:endParaRPr lang="en-US" altLang="zh-CN" sz="2800" b="1" dirty="0">
              <a:solidFill>
                <a:srgbClr val="002060"/>
              </a:solidFill>
              <a:latin typeface="黑体" panose="02010609060101010101" pitchFamily="49" charset="-122"/>
              <a:ea typeface="黑体" panose="02010609060101010101" pitchFamily="49" charset="-122"/>
            </a:endParaRPr>
          </a:p>
        </p:txBody>
      </p:sp>
      <p:sp>
        <p:nvSpPr>
          <p:cNvPr id="2" name="TextBox 4">
            <a:extLst>
              <a:ext uri="{FF2B5EF4-FFF2-40B4-BE49-F238E27FC236}">
                <a16:creationId xmlns:a16="http://schemas.microsoft.com/office/drawing/2014/main" id="{09D52334-1C57-4337-951E-25F68B8699C9}"/>
              </a:ext>
            </a:extLst>
          </p:cNvPr>
          <p:cNvSpPr txBox="1"/>
          <p:nvPr/>
        </p:nvSpPr>
        <p:spPr>
          <a:xfrm>
            <a:off x="0" y="1621932"/>
            <a:ext cx="4860032" cy="1596078"/>
          </a:xfrm>
          <a:prstGeom prst="rect">
            <a:avLst/>
          </a:prstGeom>
          <a:noFill/>
        </p:spPr>
        <p:txBody>
          <a:bodyPr wrap="square" rtlCol="0">
            <a:spAutoFit/>
          </a:bodyPr>
          <a:lstStyle/>
          <a:p>
            <a:pPr algn="just">
              <a:lnSpc>
                <a:spcPct val="125000"/>
              </a:lnSpc>
            </a:pPr>
            <a:r>
              <a:rPr lang="zh-CN" altLang="en-US" sz="2000" dirty="0">
                <a:latin typeface="微软雅黑" panose="020B0503020204020204" pitchFamily="34" charset="-122"/>
                <a:ea typeface="微软雅黑" panose="020B0503020204020204" pitchFamily="34" charset="-122"/>
              </a:rPr>
              <a:t>       给定一个游戏搜索树，</a:t>
            </a:r>
            <a:r>
              <a:rPr lang="en-US" altLang="zh-CN" sz="2000" dirty="0">
                <a:latin typeface="微软雅黑" panose="020B0503020204020204" pitchFamily="34" charset="-122"/>
                <a:ea typeface="微软雅黑" panose="020B0503020204020204" pitchFamily="34" charset="-122"/>
              </a:rPr>
              <a:t>minimax</a:t>
            </a:r>
            <a:r>
              <a:rPr lang="zh-CN" altLang="en-US" sz="2000" dirty="0">
                <a:latin typeface="微软雅黑" panose="020B0503020204020204" pitchFamily="34" charset="-122"/>
                <a:ea typeface="微软雅黑" panose="020B0503020204020204" pitchFamily="34" charset="-122"/>
              </a:rPr>
              <a:t>算法通过每个结点的</a:t>
            </a:r>
            <a:r>
              <a:rPr lang="en-US" altLang="zh-CN" sz="2000" dirty="0">
                <a:latin typeface="微软雅黑" panose="020B0503020204020204" pitchFamily="34" charset="-122"/>
                <a:ea typeface="微软雅黑" panose="020B0503020204020204" pitchFamily="34" charset="-122"/>
              </a:rPr>
              <a:t>minimax</a:t>
            </a:r>
            <a:r>
              <a:rPr lang="zh-CN" altLang="en-US" sz="2000" dirty="0">
                <a:latin typeface="微软雅黑" panose="020B0503020204020204" pitchFamily="34" charset="-122"/>
                <a:ea typeface="微软雅黑" panose="020B0503020204020204" pitchFamily="34" charset="-122"/>
              </a:rPr>
              <a:t>值来决定最优策略。当然，</a:t>
            </a:r>
            <a:r>
              <a:rPr lang="en-US" altLang="zh-CN" sz="2000" dirty="0">
                <a:latin typeface="微软雅黑" panose="020B0503020204020204" pitchFamily="34" charset="-122"/>
                <a:ea typeface="微软雅黑" panose="020B0503020204020204" pitchFamily="34" charset="-122"/>
              </a:rPr>
              <a:t>MAX</a:t>
            </a:r>
            <a:r>
              <a:rPr lang="zh-CN" altLang="en-US" sz="2000" dirty="0">
                <a:latin typeface="微软雅黑" panose="020B0503020204020204" pitchFamily="34" charset="-122"/>
                <a:ea typeface="微软雅黑" panose="020B0503020204020204" pitchFamily="34" charset="-122"/>
              </a:rPr>
              <a:t>希望最大化</a:t>
            </a:r>
            <a:r>
              <a:rPr lang="en-US" altLang="zh-CN" sz="2000" dirty="0">
                <a:latin typeface="微软雅黑" panose="020B0503020204020204" pitchFamily="34" charset="-122"/>
                <a:ea typeface="微软雅黑" panose="020B0503020204020204" pitchFamily="34" charset="-122"/>
              </a:rPr>
              <a:t>minimax</a:t>
            </a:r>
            <a:r>
              <a:rPr lang="zh-CN" altLang="en-US" sz="2000" dirty="0">
                <a:latin typeface="微软雅黑" panose="020B0503020204020204" pitchFamily="34" charset="-122"/>
                <a:ea typeface="微软雅黑" panose="020B0503020204020204" pitchFamily="34" charset="-122"/>
              </a:rPr>
              <a:t>，而</a:t>
            </a:r>
            <a:r>
              <a:rPr lang="en-US" altLang="zh-CN" sz="2000" dirty="0">
                <a:latin typeface="微软雅黑" panose="020B0503020204020204" pitchFamily="34" charset="-122"/>
                <a:ea typeface="微软雅黑" panose="020B0503020204020204" pitchFamily="34" charset="-122"/>
              </a:rPr>
              <a:t>MIN</a:t>
            </a:r>
            <a:r>
              <a:rPr lang="zh-CN" altLang="en-US" sz="2000" dirty="0">
                <a:latin typeface="微软雅黑" panose="020B0503020204020204" pitchFamily="34" charset="-122"/>
                <a:ea typeface="微软雅黑" panose="020B0503020204020204" pitchFamily="34" charset="-122"/>
              </a:rPr>
              <a:t>则相反。</a:t>
            </a:r>
          </a:p>
        </p:txBody>
      </p:sp>
      <p:pic>
        <p:nvPicPr>
          <p:cNvPr id="15" name="图片 14">
            <a:extLst>
              <a:ext uri="{FF2B5EF4-FFF2-40B4-BE49-F238E27FC236}">
                <a16:creationId xmlns:a16="http://schemas.microsoft.com/office/drawing/2014/main" id="{CAF9B2E9-C2C6-4B05-A217-1EBB3CD3B827}"/>
              </a:ext>
            </a:extLst>
          </p:cNvPr>
          <p:cNvPicPr>
            <a:picLocks noChangeAspect="1"/>
          </p:cNvPicPr>
          <p:nvPr/>
        </p:nvPicPr>
        <p:blipFill>
          <a:blip r:embed="rId3"/>
          <a:stretch>
            <a:fillRect/>
          </a:stretch>
        </p:blipFill>
        <p:spPr>
          <a:xfrm>
            <a:off x="5004048" y="1747681"/>
            <a:ext cx="4030148" cy="1927707"/>
          </a:xfrm>
          <a:prstGeom prst="rect">
            <a:avLst/>
          </a:prstGeom>
          <a:ln>
            <a:solidFill>
              <a:schemeClr val="tx1"/>
            </a:solidFill>
          </a:ln>
        </p:spPr>
      </p:pic>
      <p:sp>
        <p:nvSpPr>
          <p:cNvPr id="22" name="TextBox 4">
            <a:extLst>
              <a:ext uri="{FF2B5EF4-FFF2-40B4-BE49-F238E27FC236}">
                <a16:creationId xmlns:a16="http://schemas.microsoft.com/office/drawing/2014/main" id="{658EFCA2-47CF-4197-9E71-2A0C36F57E95}"/>
              </a:ext>
            </a:extLst>
          </p:cNvPr>
          <p:cNvSpPr txBox="1"/>
          <p:nvPr/>
        </p:nvSpPr>
        <p:spPr>
          <a:xfrm>
            <a:off x="0" y="3284984"/>
            <a:ext cx="4716016" cy="826637"/>
          </a:xfrm>
          <a:prstGeom prst="rect">
            <a:avLst/>
          </a:prstGeom>
          <a:noFill/>
        </p:spPr>
        <p:txBody>
          <a:bodyPr wrap="square" rtlCol="0">
            <a:spAutoFit/>
          </a:bodyPr>
          <a:lstStyle/>
          <a:p>
            <a:pPr algn="just">
              <a:lnSpc>
                <a:spcPct val="125000"/>
              </a:lnSpc>
            </a:pPr>
            <a:r>
              <a:rPr lang="zh-CN" altLang="en-US" sz="2000" dirty="0">
                <a:latin typeface="微软雅黑" panose="020B0503020204020204" pitchFamily="34" charset="-122"/>
                <a:ea typeface="微软雅黑" panose="020B0503020204020204" pitchFamily="34" charset="-122"/>
              </a:rPr>
              <a:t>       使用如下定义计算搜索树中每个结点获得分数的方法：</a:t>
            </a:r>
          </a:p>
        </p:txBody>
      </p:sp>
      <p:sp>
        <p:nvSpPr>
          <p:cNvPr id="24" name="TextBox 4">
            <a:extLst>
              <a:ext uri="{FF2B5EF4-FFF2-40B4-BE49-F238E27FC236}">
                <a16:creationId xmlns:a16="http://schemas.microsoft.com/office/drawing/2014/main" id="{C69C72DC-69AB-46C2-B745-4A9EBCBCC034}"/>
              </a:ext>
            </a:extLst>
          </p:cNvPr>
          <p:cNvSpPr txBox="1"/>
          <p:nvPr/>
        </p:nvSpPr>
        <p:spPr>
          <a:xfrm>
            <a:off x="129600" y="5674027"/>
            <a:ext cx="8834888" cy="1211357"/>
          </a:xfrm>
          <a:prstGeom prst="rect">
            <a:avLst/>
          </a:prstGeom>
          <a:noFill/>
        </p:spPr>
        <p:txBody>
          <a:bodyPr wrap="square" rtlCol="0">
            <a:spAutoFit/>
          </a:bodyPr>
          <a:lstStyle/>
          <a:p>
            <a:pPr algn="just">
              <a:lnSpc>
                <a:spcPct val="125000"/>
              </a:lnSpc>
            </a:pPr>
            <a:r>
              <a:rPr lang="zh-CN" altLang="en-US" sz="2000" dirty="0">
                <a:latin typeface="微软雅黑" panose="020B0503020204020204" pitchFamily="34" charset="-122"/>
                <a:ea typeface="微软雅黑" panose="020B0503020204020204" pitchFamily="34" charset="-122"/>
              </a:rPr>
              <a:t>      通过</a:t>
            </a:r>
            <a:r>
              <a:rPr lang="en-US" altLang="zh-CN" sz="2000" dirty="0">
                <a:latin typeface="微软雅黑" panose="020B0503020204020204" pitchFamily="34" charset="-122"/>
                <a:ea typeface="微软雅黑" panose="020B0503020204020204" pitchFamily="34" charset="-122"/>
              </a:rPr>
              <a:t>minimax</a:t>
            </a:r>
            <a:r>
              <a:rPr lang="zh-CN" altLang="en-US" sz="2000" dirty="0">
                <a:latin typeface="微软雅黑" panose="020B0503020204020204" pitchFamily="34" charset="-122"/>
                <a:ea typeface="微软雅黑" panose="020B0503020204020204" pitchFamily="34" charset="-122"/>
              </a:rPr>
              <a:t>算法，我们知道，对于</a:t>
            </a:r>
            <a:r>
              <a:rPr lang="en-US" altLang="zh-CN" sz="2000" dirty="0">
                <a:latin typeface="微软雅黑" panose="020B0503020204020204" pitchFamily="34" charset="-122"/>
                <a:ea typeface="微软雅黑" panose="020B0503020204020204" pitchFamily="34" charset="-122"/>
              </a:rPr>
              <a:t>MAX</a:t>
            </a:r>
            <a:r>
              <a:rPr lang="zh-CN" altLang="en-US" sz="2000" dirty="0">
                <a:latin typeface="微软雅黑" panose="020B0503020204020204" pitchFamily="34" charset="-122"/>
                <a:ea typeface="微软雅黑" panose="020B0503020204020204" pitchFamily="34" charset="-122"/>
              </a:rPr>
              <a:t>而言采取</a:t>
            </a:r>
            <a:r>
              <a:rPr lang="en-US" altLang="zh-CN" sz="2000" dirty="0">
                <a:latin typeface="微软雅黑" panose="020B0503020204020204" pitchFamily="34" charset="-122"/>
                <a:ea typeface="微软雅黑" panose="020B0503020204020204" pitchFamily="34" charset="-122"/>
              </a:rPr>
              <a:t>a</a:t>
            </a:r>
            <a:r>
              <a:rPr lang="en-US" altLang="zh-CN" sz="2000" baseline="-25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行动是最佳选择，因为这能够</a:t>
            </a:r>
            <a:r>
              <a:rPr lang="zh-CN" altLang="en-US" sz="2000" b="1" dirty="0">
                <a:solidFill>
                  <a:srgbClr val="0000FF"/>
                </a:solidFill>
                <a:latin typeface="微软雅黑" panose="020B0503020204020204" pitchFamily="34" charset="-122"/>
                <a:ea typeface="微软雅黑" panose="020B0503020204020204" pitchFamily="34" charset="-122"/>
              </a:rPr>
              <a:t>得到最大</a:t>
            </a:r>
            <a:r>
              <a:rPr lang="en-US" altLang="zh-CN" sz="2000" b="1" dirty="0">
                <a:solidFill>
                  <a:srgbClr val="0000FF"/>
                </a:solidFill>
                <a:latin typeface="微软雅黑" panose="020B0503020204020204" pitchFamily="34" charset="-122"/>
                <a:ea typeface="微软雅黑" panose="020B0503020204020204" pitchFamily="34" charset="-122"/>
              </a:rPr>
              <a:t>minimax</a:t>
            </a:r>
            <a:r>
              <a:rPr lang="zh-CN" altLang="en-US" sz="2000" b="1" dirty="0">
                <a:solidFill>
                  <a:srgbClr val="0000FF"/>
                </a:solidFill>
                <a:latin typeface="微软雅黑" panose="020B0503020204020204" pitchFamily="34" charset="-122"/>
                <a:ea typeface="微软雅黑" panose="020B0503020204020204" pitchFamily="34" charset="-122"/>
              </a:rPr>
              <a:t>值</a:t>
            </a:r>
            <a:r>
              <a:rPr lang="en-US" altLang="zh-CN" sz="2000" b="1" dirty="0">
                <a:solidFill>
                  <a:srgbClr val="0000FF"/>
                </a:solidFill>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收益最大</a:t>
            </a:r>
            <a:r>
              <a:rPr lang="en-US" altLang="zh-CN" sz="2000" dirty="0">
                <a:solidFill>
                  <a:srgbClr val="0000FF"/>
                </a:solidFill>
                <a:latin typeface="微软雅黑" panose="020B0503020204020204" pitchFamily="34" charset="-122"/>
                <a:ea typeface="微软雅黑" panose="020B0503020204020204" pitchFamily="34" charset="-122"/>
              </a:rPr>
              <a:t>)</a:t>
            </a:r>
            <a:r>
              <a:rPr lang="zh-CN" altLang="en-US" sz="2000" dirty="0">
                <a:solidFill>
                  <a:srgbClr val="0000FF"/>
                </a:solidFill>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对于</a:t>
            </a:r>
            <a:r>
              <a:rPr lang="en-US" altLang="zh-CN" sz="2000" dirty="0">
                <a:latin typeface="微软雅黑" panose="020B0503020204020204" pitchFamily="34" charset="-122"/>
                <a:ea typeface="微软雅黑" panose="020B0503020204020204" pitchFamily="34" charset="-122"/>
              </a:rPr>
              <a:t>MIN</a:t>
            </a:r>
            <a:r>
              <a:rPr lang="zh-CN" altLang="en-US" sz="2000" dirty="0">
                <a:latin typeface="微软雅黑" panose="020B0503020204020204" pitchFamily="34" charset="-122"/>
                <a:ea typeface="微软雅黑" panose="020B0503020204020204" pitchFamily="34" charset="-122"/>
              </a:rPr>
              <a:t>而言采取</a:t>
            </a:r>
            <a:r>
              <a:rPr lang="en-US" altLang="zh-CN" sz="2000" dirty="0">
                <a:latin typeface="微软雅黑" panose="020B0503020204020204" pitchFamily="34" charset="-122"/>
                <a:ea typeface="微软雅黑" panose="020B0503020204020204" pitchFamily="34" charset="-122"/>
              </a:rPr>
              <a:t>b</a:t>
            </a:r>
            <a:r>
              <a:rPr lang="en-US" altLang="zh-CN" sz="2000" baseline="-25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行动是最佳选择，因为这能够</a:t>
            </a:r>
            <a:r>
              <a:rPr lang="zh-CN" altLang="en-US" sz="2000" b="1" dirty="0">
                <a:solidFill>
                  <a:srgbClr val="0000FF"/>
                </a:solidFill>
                <a:latin typeface="微软雅黑" panose="020B0503020204020204" pitchFamily="34" charset="-122"/>
                <a:ea typeface="微软雅黑" panose="020B0503020204020204" pitchFamily="34" charset="-122"/>
              </a:rPr>
              <a:t>得到最小</a:t>
            </a:r>
            <a:r>
              <a:rPr lang="en-US" altLang="zh-CN" sz="2000" b="1" dirty="0">
                <a:solidFill>
                  <a:srgbClr val="0000FF"/>
                </a:solidFill>
                <a:latin typeface="微软雅黑" panose="020B0503020204020204" pitchFamily="34" charset="-122"/>
                <a:ea typeface="微软雅黑" panose="020B0503020204020204" pitchFamily="34" charset="-122"/>
              </a:rPr>
              <a:t>minimax</a:t>
            </a:r>
            <a:r>
              <a:rPr lang="zh-CN" altLang="en-US" sz="2000" b="1" dirty="0">
                <a:solidFill>
                  <a:srgbClr val="0000FF"/>
                </a:solidFill>
                <a:latin typeface="微软雅黑" panose="020B0503020204020204" pitchFamily="34" charset="-122"/>
                <a:ea typeface="微软雅黑" panose="020B0503020204020204" pitchFamily="34" charset="-122"/>
              </a:rPr>
              <a:t>值</a:t>
            </a:r>
            <a:r>
              <a:rPr lang="en-US" altLang="zh-CN" sz="2000" b="1" dirty="0">
                <a:solidFill>
                  <a:srgbClr val="0000FF"/>
                </a:solidFill>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收益最小</a:t>
            </a:r>
            <a:r>
              <a:rPr lang="en-US" altLang="zh-CN" sz="2000" b="1" dirty="0">
                <a:solidFill>
                  <a:srgbClr val="0000FF"/>
                </a:solidFill>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a:t>
            </a:r>
            <a:endParaRPr lang="zh-CN" altLang="en-US" sz="2000" b="1" baseline="-25000" dirty="0">
              <a:solidFill>
                <a:srgbClr val="0000FF"/>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7E3DB835-B1B8-40F5-BEFD-D7A84B4A737B}"/>
              </a:ext>
            </a:extLst>
          </p:cNvPr>
          <p:cNvPicPr>
            <a:picLocks noChangeAspect="1"/>
          </p:cNvPicPr>
          <p:nvPr/>
        </p:nvPicPr>
        <p:blipFill>
          <a:blip r:embed="rId4"/>
          <a:stretch>
            <a:fillRect/>
          </a:stretch>
        </p:blipFill>
        <p:spPr>
          <a:xfrm>
            <a:off x="0" y="4273986"/>
            <a:ext cx="9144000" cy="1243246"/>
          </a:xfrm>
          <a:prstGeom prst="rect">
            <a:avLst/>
          </a:prstGeom>
        </p:spPr>
      </p:pic>
    </p:spTree>
    <p:extLst>
      <p:ext uri="{BB962C8B-B14F-4D97-AF65-F5344CB8AC3E}">
        <p14:creationId xmlns:p14="http://schemas.microsoft.com/office/powerpoint/2010/main" val="24728605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defTabSz="685800">
              <a:defRPr/>
            </a:pPr>
            <a:fld id="{C9728943-09E1-4583-B427-1856C283FC56}" type="slidenum">
              <a:rPr lang="zh-CN" altLang="en-US" smtClean="0">
                <a:solidFill>
                  <a:prstClr val="black">
                    <a:tint val="75000"/>
                  </a:prstClr>
                </a:solidFill>
              </a:rPr>
              <a:t>34</a:t>
            </a:fld>
            <a:endParaRPr lang="zh-CN" altLang="en-US">
              <a:solidFill>
                <a:prstClr val="black">
                  <a:tint val="75000"/>
                </a:prstClr>
              </a:solidFill>
            </a:endParaRPr>
          </a:p>
        </p:txBody>
      </p:sp>
      <p:sp>
        <p:nvSpPr>
          <p:cNvPr id="20" name="标题 1"/>
          <p:cNvSpPr>
            <a:spLocks noGrp="1"/>
          </p:cNvSpPr>
          <p:nvPr>
            <p:ph type="title"/>
          </p:nvPr>
        </p:nvSpPr>
        <p:spPr>
          <a:xfrm>
            <a:off x="129600" y="137478"/>
            <a:ext cx="8640960" cy="566266"/>
          </a:xfrm>
        </p:spPr>
        <p:txBody>
          <a:bodyPr/>
          <a:lstStyle/>
          <a:p>
            <a:r>
              <a:rPr lang="en-US" altLang="zh-CN" dirty="0">
                <a:solidFill>
                  <a:srgbClr val="002060"/>
                </a:solidFill>
              </a:rPr>
              <a:t>5.4 </a:t>
            </a:r>
            <a:r>
              <a:rPr lang="zh-CN" altLang="en-US" dirty="0">
                <a:solidFill>
                  <a:srgbClr val="002060"/>
                </a:solidFill>
              </a:rPr>
              <a:t>对抗搜索</a:t>
            </a:r>
          </a:p>
        </p:txBody>
      </p:sp>
      <p:sp>
        <p:nvSpPr>
          <p:cNvPr id="3" name="矩形 2">
            <a:extLst>
              <a:ext uri="{FF2B5EF4-FFF2-40B4-BE49-F238E27FC236}">
                <a16:creationId xmlns:a16="http://schemas.microsoft.com/office/drawing/2014/main" id="{418098B2-4984-46BD-B677-3B180C36B0A2}"/>
              </a:ext>
            </a:extLst>
          </p:cNvPr>
          <p:cNvSpPr/>
          <p:nvPr/>
        </p:nvSpPr>
        <p:spPr>
          <a:xfrm>
            <a:off x="63424" y="884554"/>
            <a:ext cx="8424936" cy="4770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n"/>
            </a:pPr>
            <a:r>
              <a:rPr lang="zh-CN" altLang="en-US" sz="2800" b="1" dirty="0">
                <a:solidFill>
                  <a:srgbClr val="002060"/>
                </a:solidFill>
                <a:latin typeface="黑体" panose="02010609060101010101" pitchFamily="49" charset="-122"/>
                <a:ea typeface="黑体" panose="02010609060101010101" pitchFamily="49" charset="-122"/>
              </a:rPr>
              <a:t>最小最大搜索</a:t>
            </a:r>
            <a:endParaRPr lang="en-US" altLang="zh-CN" sz="2800" b="1" dirty="0">
              <a:solidFill>
                <a:srgbClr val="002060"/>
              </a:solidFill>
              <a:latin typeface="黑体" panose="02010609060101010101" pitchFamily="49" charset="-122"/>
              <a:ea typeface="黑体" panose="02010609060101010101" pitchFamily="49" charset="-122"/>
            </a:endParaRPr>
          </a:p>
        </p:txBody>
      </p:sp>
      <p:sp>
        <p:nvSpPr>
          <p:cNvPr id="5" name="矩形 4">
            <a:extLst>
              <a:ext uri="{FF2B5EF4-FFF2-40B4-BE49-F238E27FC236}">
                <a16:creationId xmlns:a16="http://schemas.microsoft.com/office/drawing/2014/main" id="{0470DAF8-ABA7-4894-80D0-25991B72FB17}"/>
              </a:ext>
            </a:extLst>
          </p:cNvPr>
          <p:cNvSpPr/>
          <p:nvPr/>
        </p:nvSpPr>
        <p:spPr>
          <a:xfrm>
            <a:off x="150064" y="1526311"/>
            <a:ext cx="2448272" cy="4241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Ø"/>
            </a:pPr>
            <a:r>
              <a:rPr lang="zh-CN" altLang="en-US" sz="2000" b="1" dirty="0">
                <a:latin typeface="黑体" panose="02010609060101010101" pitchFamily="49" charset="-122"/>
                <a:ea typeface="黑体" panose="02010609060101010101" pitchFamily="49" charset="-122"/>
              </a:rPr>
              <a:t>优点</a:t>
            </a:r>
            <a:endParaRPr lang="en-US" altLang="zh-CN" sz="2000" b="1" dirty="0">
              <a:latin typeface="黑体" panose="02010609060101010101" pitchFamily="49" charset="-122"/>
              <a:ea typeface="黑体" panose="02010609060101010101" pitchFamily="49" charset="-122"/>
            </a:endParaRPr>
          </a:p>
        </p:txBody>
      </p:sp>
      <p:sp>
        <p:nvSpPr>
          <p:cNvPr id="6" name="TextBox 4">
            <a:extLst>
              <a:ext uri="{FF2B5EF4-FFF2-40B4-BE49-F238E27FC236}">
                <a16:creationId xmlns:a16="http://schemas.microsoft.com/office/drawing/2014/main" id="{EB3D61BE-3B66-4D4D-B192-23A81D8B0FFD}"/>
              </a:ext>
            </a:extLst>
          </p:cNvPr>
          <p:cNvSpPr txBox="1"/>
          <p:nvPr/>
        </p:nvSpPr>
        <p:spPr>
          <a:xfrm>
            <a:off x="402092" y="2189925"/>
            <a:ext cx="7632848" cy="406971"/>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算法是一种简单有效的对抗搜索手段。</a:t>
            </a:r>
          </a:p>
        </p:txBody>
      </p:sp>
      <p:sp>
        <p:nvSpPr>
          <p:cNvPr id="7" name="TextBox 4">
            <a:extLst>
              <a:ext uri="{FF2B5EF4-FFF2-40B4-BE49-F238E27FC236}">
                <a16:creationId xmlns:a16="http://schemas.microsoft.com/office/drawing/2014/main" id="{DEF96AAA-BE57-4713-ABDD-8670B859127F}"/>
              </a:ext>
            </a:extLst>
          </p:cNvPr>
          <p:cNvSpPr txBox="1"/>
          <p:nvPr/>
        </p:nvSpPr>
        <p:spPr>
          <a:xfrm>
            <a:off x="402092" y="2687926"/>
            <a:ext cx="7632848" cy="406971"/>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在对手也</a:t>
            </a:r>
            <a:r>
              <a:rPr lang="zh-CN" altLang="en-US" b="1" dirty="0">
                <a:solidFill>
                  <a:srgbClr val="0000FF"/>
                </a:solidFill>
                <a:latin typeface="微软雅黑" panose="020B0503020204020204" pitchFamily="34" charset="-122"/>
                <a:ea typeface="微软雅黑" panose="020B0503020204020204" pitchFamily="34" charset="-122"/>
              </a:rPr>
              <a:t>“尽力而为”</a:t>
            </a:r>
            <a:r>
              <a:rPr lang="zh-CN" altLang="en-US" dirty="0">
                <a:latin typeface="微软雅黑" panose="020B0503020204020204" pitchFamily="34" charset="-122"/>
                <a:ea typeface="微软雅黑" panose="020B0503020204020204" pitchFamily="34" charset="-122"/>
              </a:rPr>
              <a:t>的前提下，算法返回最优结果。</a:t>
            </a:r>
          </a:p>
        </p:txBody>
      </p:sp>
      <p:sp>
        <p:nvSpPr>
          <p:cNvPr id="8" name="矩形 7">
            <a:extLst>
              <a:ext uri="{FF2B5EF4-FFF2-40B4-BE49-F238E27FC236}">
                <a16:creationId xmlns:a16="http://schemas.microsoft.com/office/drawing/2014/main" id="{EC7F0F48-C94F-4B46-8151-3E805C2C3C53}"/>
              </a:ext>
            </a:extLst>
          </p:cNvPr>
          <p:cNvSpPr/>
          <p:nvPr/>
        </p:nvSpPr>
        <p:spPr>
          <a:xfrm>
            <a:off x="150064" y="3161454"/>
            <a:ext cx="2448272" cy="4241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Ø"/>
            </a:pPr>
            <a:r>
              <a:rPr lang="zh-CN" altLang="en-US" sz="2000" b="1" dirty="0">
                <a:latin typeface="黑体" panose="02010609060101010101" pitchFamily="49" charset="-122"/>
                <a:ea typeface="黑体" panose="02010609060101010101" pitchFamily="49" charset="-122"/>
              </a:rPr>
              <a:t>缺点</a:t>
            </a:r>
            <a:endParaRPr lang="en-US" altLang="zh-CN" sz="2000" b="1" dirty="0">
              <a:latin typeface="黑体" panose="02010609060101010101" pitchFamily="49" charset="-122"/>
              <a:ea typeface="黑体" panose="02010609060101010101" pitchFamily="49" charset="-122"/>
            </a:endParaRPr>
          </a:p>
        </p:txBody>
      </p:sp>
      <p:sp>
        <p:nvSpPr>
          <p:cNvPr id="9" name="TextBox 4">
            <a:extLst>
              <a:ext uri="{FF2B5EF4-FFF2-40B4-BE49-F238E27FC236}">
                <a16:creationId xmlns:a16="http://schemas.microsoft.com/office/drawing/2014/main" id="{58633B81-ECA8-4439-9FF3-66E326375706}"/>
              </a:ext>
            </a:extLst>
          </p:cNvPr>
          <p:cNvSpPr txBox="1"/>
          <p:nvPr/>
        </p:nvSpPr>
        <p:spPr>
          <a:xfrm>
            <a:off x="402092" y="3713975"/>
            <a:ext cx="7632848" cy="406971"/>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如果搜索树极大，则无法在有效时间内返回结果。</a:t>
            </a:r>
          </a:p>
        </p:txBody>
      </p:sp>
      <p:sp>
        <p:nvSpPr>
          <p:cNvPr id="13" name="矩形 12">
            <a:extLst>
              <a:ext uri="{FF2B5EF4-FFF2-40B4-BE49-F238E27FC236}">
                <a16:creationId xmlns:a16="http://schemas.microsoft.com/office/drawing/2014/main" id="{3A80B436-D326-40C9-B0C5-4150E0A75C7F}"/>
              </a:ext>
            </a:extLst>
          </p:cNvPr>
          <p:cNvSpPr/>
          <p:nvPr/>
        </p:nvSpPr>
        <p:spPr>
          <a:xfrm>
            <a:off x="129600" y="4221565"/>
            <a:ext cx="2448272" cy="4241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Ø"/>
            </a:pPr>
            <a:r>
              <a:rPr lang="zh-CN" altLang="en-US" sz="2000" b="1" dirty="0">
                <a:latin typeface="黑体" panose="02010609060101010101" pitchFamily="49" charset="-122"/>
                <a:ea typeface="黑体" panose="02010609060101010101" pitchFamily="49" charset="-122"/>
              </a:rPr>
              <a:t>改善</a:t>
            </a:r>
            <a:endParaRPr lang="en-US" altLang="zh-CN" sz="2000" b="1" dirty="0">
              <a:latin typeface="黑体" panose="02010609060101010101" pitchFamily="49" charset="-122"/>
              <a:ea typeface="黑体" panose="02010609060101010101" pitchFamily="49" charset="-122"/>
            </a:endParaRPr>
          </a:p>
        </p:txBody>
      </p:sp>
      <p:sp>
        <p:nvSpPr>
          <p:cNvPr id="23" name="TextBox 4">
            <a:extLst>
              <a:ext uri="{FF2B5EF4-FFF2-40B4-BE49-F238E27FC236}">
                <a16:creationId xmlns:a16="http://schemas.microsoft.com/office/drawing/2014/main" id="{D3E57800-B069-403F-B926-5907C1F6ED5A}"/>
              </a:ext>
            </a:extLst>
          </p:cNvPr>
          <p:cNvSpPr txBox="1"/>
          <p:nvPr/>
        </p:nvSpPr>
        <p:spPr>
          <a:xfrm>
            <a:off x="396164" y="5392403"/>
            <a:ext cx="7632848" cy="406971"/>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l"/>
            </a:pPr>
            <a:r>
              <a:rPr lang="zh-CN" altLang="en-US" b="1" dirty="0">
                <a:solidFill>
                  <a:srgbClr val="0000FF"/>
                </a:solidFill>
                <a:latin typeface="微软雅黑" panose="020B0503020204020204" pitchFamily="34" charset="-122"/>
                <a:ea typeface="微软雅黑" panose="020B0503020204020204" pitchFamily="34" charset="-122"/>
              </a:rPr>
              <a:t>对结点进行采样而非逐一搜索。</a:t>
            </a:r>
          </a:p>
        </p:txBody>
      </p:sp>
      <p:sp>
        <p:nvSpPr>
          <p:cNvPr id="25" name="TextBox 4">
            <a:extLst>
              <a:ext uri="{FF2B5EF4-FFF2-40B4-BE49-F238E27FC236}">
                <a16:creationId xmlns:a16="http://schemas.microsoft.com/office/drawing/2014/main" id="{BBFD77E3-B668-4BF8-B4D8-899C06E90D8F}"/>
              </a:ext>
            </a:extLst>
          </p:cNvPr>
          <p:cNvSpPr txBox="1"/>
          <p:nvPr/>
        </p:nvSpPr>
        <p:spPr>
          <a:xfrm>
            <a:off x="396991" y="4833049"/>
            <a:ext cx="7632848" cy="406971"/>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l"/>
            </a:pPr>
            <a:r>
              <a:rPr lang="zh-CN" altLang="en-US" b="1" dirty="0">
                <a:solidFill>
                  <a:srgbClr val="0000FF"/>
                </a:solidFill>
                <a:latin typeface="微软雅黑" panose="020B0503020204020204" pitchFamily="34" charset="-122"/>
                <a:ea typeface="微软雅黑" panose="020B0503020204020204" pitchFamily="34" charset="-122"/>
              </a:rPr>
              <a:t>使用</a:t>
            </a:r>
            <a:r>
              <a:rPr lang="en-US" altLang="zh-CN" b="1" dirty="0">
                <a:solidFill>
                  <a:srgbClr val="0000FF"/>
                </a:solidFill>
                <a:latin typeface="微软雅黑" panose="020B0503020204020204" pitchFamily="34" charset="-122"/>
                <a:ea typeface="微软雅黑" panose="020B0503020204020204" pitchFamily="34" charset="-122"/>
              </a:rPr>
              <a:t>Alpha-Beta</a:t>
            </a:r>
            <a:r>
              <a:rPr lang="zh-CN" altLang="en-US" b="1" dirty="0">
                <a:solidFill>
                  <a:srgbClr val="0000FF"/>
                </a:solidFill>
                <a:latin typeface="微软雅黑" panose="020B0503020204020204" pitchFamily="34" charset="-122"/>
                <a:ea typeface="微软雅黑" panose="020B0503020204020204" pitchFamily="34" charset="-122"/>
              </a:rPr>
              <a:t>剪枝算法</a:t>
            </a:r>
            <a:r>
              <a:rPr lang="zh-CN" altLang="en-US" dirty="0">
                <a:latin typeface="微软雅黑" panose="020B0503020204020204" pitchFamily="34" charset="-122"/>
                <a:ea typeface="微软雅黑" panose="020B0503020204020204" pitchFamily="34" charset="-122"/>
              </a:rPr>
              <a:t>来减少搜索结点。</a:t>
            </a:r>
          </a:p>
        </p:txBody>
      </p:sp>
    </p:spTree>
    <p:extLst>
      <p:ext uri="{BB962C8B-B14F-4D97-AF65-F5344CB8AC3E}">
        <p14:creationId xmlns:p14="http://schemas.microsoft.com/office/powerpoint/2010/main" val="37043516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defTabSz="685800">
              <a:defRPr/>
            </a:pPr>
            <a:fld id="{C9728943-09E1-4583-B427-1856C283FC56}" type="slidenum">
              <a:rPr lang="zh-CN" altLang="en-US" smtClean="0">
                <a:solidFill>
                  <a:prstClr val="black">
                    <a:tint val="75000"/>
                  </a:prstClr>
                </a:solidFill>
              </a:rPr>
              <a:t>35</a:t>
            </a:fld>
            <a:endParaRPr lang="zh-CN" altLang="en-US">
              <a:solidFill>
                <a:prstClr val="black">
                  <a:tint val="75000"/>
                </a:prstClr>
              </a:solidFill>
            </a:endParaRPr>
          </a:p>
        </p:txBody>
      </p:sp>
      <p:sp>
        <p:nvSpPr>
          <p:cNvPr id="20" name="标题 1"/>
          <p:cNvSpPr>
            <a:spLocks noGrp="1"/>
          </p:cNvSpPr>
          <p:nvPr>
            <p:ph type="title"/>
          </p:nvPr>
        </p:nvSpPr>
        <p:spPr>
          <a:xfrm>
            <a:off x="129600" y="137478"/>
            <a:ext cx="8640960" cy="566266"/>
          </a:xfrm>
        </p:spPr>
        <p:txBody>
          <a:bodyPr/>
          <a:lstStyle/>
          <a:p>
            <a:r>
              <a:rPr lang="en-US" altLang="zh-CN" dirty="0">
                <a:solidFill>
                  <a:srgbClr val="002060"/>
                </a:solidFill>
              </a:rPr>
              <a:t>5.4 </a:t>
            </a:r>
            <a:r>
              <a:rPr lang="zh-CN" altLang="en-US" dirty="0">
                <a:solidFill>
                  <a:srgbClr val="002060"/>
                </a:solidFill>
              </a:rPr>
              <a:t>对抗搜索</a:t>
            </a:r>
          </a:p>
        </p:txBody>
      </p:sp>
      <p:sp>
        <p:nvSpPr>
          <p:cNvPr id="3" name="矩形 2">
            <a:extLst>
              <a:ext uri="{FF2B5EF4-FFF2-40B4-BE49-F238E27FC236}">
                <a16:creationId xmlns:a16="http://schemas.microsoft.com/office/drawing/2014/main" id="{418098B2-4984-46BD-B677-3B180C36B0A2}"/>
              </a:ext>
            </a:extLst>
          </p:cNvPr>
          <p:cNvSpPr/>
          <p:nvPr/>
        </p:nvSpPr>
        <p:spPr>
          <a:xfrm>
            <a:off x="63424" y="884554"/>
            <a:ext cx="8424936" cy="4770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n"/>
            </a:pPr>
            <a:r>
              <a:rPr lang="en-US" altLang="zh-CN" sz="2800" b="1" dirty="0">
                <a:solidFill>
                  <a:srgbClr val="002060"/>
                </a:solidFill>
                <a:latin typeface="黑体" panose="02010609060101010101" pitchFamily="49" charset="-122"/>
                <a:ea typeface="黑体" panose="02010609060101010101" pitchFamily="49" charset="-122"/>
              </a:rPr>
              <a:t>Alpha-Beta</a:t>
            </a:r>
            <a:r>
              <a:rPr lang="zh-CN" altLang="en-US" sz="2800" b="1" dirty="0">
                <a:solidFill>
                  <a:srgbClr val="002060"/>
                </a:solidFill>
                <a:latin typeface="黑体" panose="02010609060101010101" pitchFamily="49" charset="-122"/>
                <a:ea typeface="黑体" panose="02010609060101010101" pitchFamily="49" charset="-122"/>
              </a:rPr>
              <a:t>剪枝算法</a:t>
            </a:r>
            <a:endParaRPr lang="en-US" altLang="zh-CN" sz="2800" b="1" dirty="0">
              <a:solidFill>
                <a:srgbClr val="002060"/>
              </a:solidFill>
              <a:latin typeface="黑体" panose="02010609060101010101" pitchFamily="49" charset="-122"/>
              <a:ea typeface="黑体" panose="02010609060101010101" pitchFamily="49" charset="-122"/>
            </a:endParaRPr>
          </a:p>
        </p:txBody>
      </p:sp>
      <p:pic>
        <p:nvPicPr>
          <p:cNvPr id="2" name="图片 1">
            <a:extLst>
              <a:ext uri="{FF2B5EF4-FFF2-40B4-BE49-F238E27FC236}">
                <a16:creationId xmlns:a16="http://schemas.microsoft.com/office/drawing/2014/main" id="{71510E22-887C-4F00-AEC2-905A244AF572}"/>
              </a:ext>
            </a:extLst>
          </p:cNvPr>
          <p:cNvPicPr>
            <a:picLocks noChangeAspect="1"/>
          </p:cNvPicPr>
          <p:nvPr/>
        </p:nvPicPr>
        <p:blipFill>
          <a:blip r:embed="rId3"/>
          <a:stretch>
            <a:fillRect/>
          </a:stretch>
        </p:blipFill>
        <p:spPr>
          <a:xfrm>
            <a:off x="5059784" y="1597238"/>
            <a:ext cx="4030148" cy="1927707"/>
          </a:xfrm>
          <a:prstGeom prst="rect">
            <a:avLst/>
          </a:prstGeom>
          <a:ln>
            <a:solidFill>
              <a:schemeClr val="tx1"/>
            </a:solidFill>
          </a:ln>
        </p:spPr>
      </p:pic>
      <p:sp>
        <p:nvSpPr>
          <p:cNvPr id="6" name="TextBox 4">
            <a:extLst>
              <a:ext uri="{FF2B5EF4-FFF2-40B4-BE49-F238E27FC236}">
                <a16:creationId xmlns:a16="http://schemas.microsoft.com/office/drawing/2014/main" id="{BE0553F5-AEE5-4FDF-B797-340A977146C7}"/>
              </a:ext>
            </a:extLst>
          </p:cNvPr>
          <p:cNvSpPr txBox="1"/>
          <p:nvPr/>
        </p:nvSpPr>
        <p:spPr>
          <a:xfrm>
            <a:off x="0" y="1621932"/>
            <a:ext cx="4716016" cy="1596078"/>
          </a:xfrm>
          <a:prstGeom prst="rect">
            <a:avLst/>
          </a:prstGeom>
          <a:noFill/>
        </p:spPr>
        <p:txBody>
          <a:bodyPr wrap="square" rtlCol="0">
            <a:spAutoFit/>
          </a:bodyPr>
          <a:lstStyle/>
          <a:p>
            <a:pPr algn="just">
              <a:lnSpc>
                <a:spcPct val="125000"/>
              </a:lnSpc>
            </a:pPr>
            <a:r>
              <a:rPr lang="zh-CN" altLang="en-US" sz="2000" dirty="0">
                <a:latin typeface="微软雅黑" panose="020B0503020204020204" pitchFamily="34" charset="-122"/>
                <a:ea typeface="微软雅黑" panose="020B0503020204020204" pitchFamily="34" charset="-122"/>
              </a:rPr>
              <a:t>       该算法用于在</a:t>
            </a:r>
            <a:r>
              <a:rPr lang="en-US" altLang="zh-CN" sz="2000" dirty="0">
                <a:latin typeface="微软雅黑" panose="020B0503020204020204" pitchFamily="34" charset="-122"/>
                <a:ea typeface="微软雅黑" panose="020B0503020204020204" pitchFamily="34" charset="-122"/>
              </a:rPr>
              <a:t>minimax</a:t>
            </a:r>
            <a:r>
              <a:rPr lang="zh-CN" altLang="en-US" sz="2000" dirty="0">
                <a:latin typeface="微软雅黑" panose="020B0503020204020204" pitchFamily="34" charset="-122"/>
                <a:ea typeface="微软雅黑" panose="020B0503020204020204" pitchFamily="34" charset="-122"/>
              </a:rPr>
              <a:t>算法中</a:t>
            </a:r>
            <a:r>
              <a:rPr lang="zh-CN" altLang="en-US" sz="2000" b="1" dirty="0">
                <a:solidFill>
                  <a:srgbClr val="0000FF"/>
                </a:solidFill>
                <a:latin typeface="微软雅黑" panose="020B0503020204020204" pitchFamily="34" charset="-122"/>
                <a:ea typeface="微软雅黑" panose="020B0503020204020204" pitchFamily="34" charset="-122"/>
              </a:rPr>
              <a:t>减少所搜索的搜索树</a:t>
            </a:r>
            <a:r>
              <a:rPr lang="zh-CN" altLang="en-US" sz="2000" dirty="0">
                <a:latin typeface="微软雅黑" panose="020B0503020204020204" pitchFamily="34" charset="-122"/>
                <a:ea typeface="微软雅黑" panose="020B0503020204020204" pitchFamily="34" charset="-122"/>
              </a:rPr>
              <a:t>，与</a:t>
            </a:r>
            <a:r>
              <a:rPr lang="en-US" altLang="zh-CN" sz="2000" dirty="0">
                <a:latin typeface="微软雅黑" panose="020B0503020204020204" pitchFamily="34" charset="-122"/>
                <a:ea typeface="微软雅黑" panose="020B0503020204020204" pitchFamily="34" charset="-122"/>
              </a:rPr>
              <a:t>minimax</a:t>
            </a:r>
            <a:r>
              <a:rPr lang="zh-CN" altLang="en-US" sz="2000" dirty="0">
                <a:latin typeface="微软雅黑" panose="020B0503020204020204" pitchFamily="34" charset="-122"/>
                <a:ea typeface="微软雅黑" panose="020B0503020204020204" pitchFamily="34" charset="-122"/>
              </a:rPr>
              <a:t>算法所得结论相同，但剪去了不影响最终结果的搜索分枝。</a:t>
            </a:r>
          </a:p>
        </p:txBody>
      </p:sp>
      <p:pic>
        <p:nvPicPr>
          <p:cNvPr id="16" name="图片 15">
            <a:extLst>
              <a:ext uri="{FF2B5EF4-FFF2-40B4-BE49-F238E27FC236}">
                <a16:creationId xmlns:a16="http://schemas.microsoft.com/office/drawing/2014/main" id="{9B38E31F-5B5E-42E0-9AA3-E001AA161347}"/>
              </a:ext>
            </a:extLst>
          </p:cNvPr>
          <p:cNvPicPr>
            <a:picLocks noChangeAspect="1"/>
          </p:cNvPicPr>
          <p:nvPr/>
        </p:nvPicPr>
        <p:blipFill rotWithShape="1">
          <a:blip r:embed="rId4"/>
          <a:srcRect t="4392" r="49944" b="60015"/>
          <a:stretch/>
        </p:blipFill>
        <p:spPr>
          <a:xfrm>
            <a:off x="11245" y="3386909"/>
            <a:ext cx="4992804" cy="1122211"/>
          </a:xfrm>
          <a:prstGeom prst="rect">
            <a:avLst/>
          </a:prstGeom>
        </p:spPr>
      </p:pic>
      <p:sp>
        <p:nvSpPr>
          <p:cNvPr id="18" name="TextBox 4">
            <a:extLst>
              <a:ext uri="{FF2B5EF4-FFF2-40B4-BE49-F238E27FC236}">
                <a16:creationId xmlns:a16="http://schemas.microsoft.com/office/drawing/2014/main" id="{DF782AB4-6A3F-45CD-8FDA-9C90043077B2}"/>
              </a:ext>
            </a:extLst>
          </p:cNvPr>
          <p:cNvSpPr txBox="1"/>
          <p:nvPr/>
        </p:nvSpPr>
        <p:spPr>
          <a:xfrm>
            <a:off x="27987" y="4635815"/>
            <a:ext cx="9061945" cy="826637"/>
          </a:xfrm>
          <a:prstGeom prst="rect">
            <a:avLst/>
          </a:prstGeom>
          <a:noFill/>
        </p:spPr>
        <p:txBody>
          <a:bodyPr wrap="square" rtlCol="0">
            <a:spAutoFit/>
          </a:bodyPr>
          <a:lstStyle/>
          <a:p>
            <a:pPr algn="just">
              <a:lnSpc>
                <a:spcPct val="125000"/>
              </a:lnSpc>
            </a:pPr>
            <a:r>
              <a:rPr lang="zh-CN" altLang="en-US" sz="2000" dirty="0">
                <a:latin typeface="微软雅黑" panose="020B0503020204020204" pitchFamily="34" charset="-122"/>
                <a:ea typeface="微软雅黑" panose="020B0503020204020204" pitchFamily="34" charset="-122"/>
              </a:rPr>
              <a:t>       可以看出：图中</a:t>
            </a:r>
            <a:r>
              <a:rPr lang="en-US" altLang="zh-CN" sz="2000" dirty="0">
                <a:latin typeface="微软雅黑" panose="020B0503020204020204" pitchFamily="34" charset="-122"/>
                <a:ea typeface="微软雅黑" panose="020B0503020204020204" pitchFamily="34" charset="-122"/>
              </a:rPr>
              <a:t>MIN</a:t>
            </a:r>
            <a:r>
              <a:rPr lang="zh-CN" altLang="en-US" sz="2000" dirty="0">
                <a:latin typeface="微软雅黑" panose="020B0503020204020204" pitchFamily="34" charset="-122"/>
                <a:ea typeface="微软雅黑" panose="020B0503020204020204" pitchFamily="34" charset="-122"/>
              </a:rPr>
              <a:t>选手所在的结点</a:t>
            </a:r>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下属</a:t>
            </a:r>
            <a:r>
              <a:rPr lang="zh-CN" altLang="en-US" sz="2000" b="1" dirty="0">
                <a:solidFill>
                  <a:srgbClr val="0000FF"/>
                </a:solidFill>
                <a:latin typeface="微软雅黑" panose="020B0503020204020204" pitchFamily="34" charset="-122"/>
                <a:ea typeface="微软雅黑" panose="020B0503020204020204" pitchFamily="34" charset="-122"/>
              </a:rPr>
              <a:t>分支</a:t>
            </a:r>
            <a:r>
              <a:rPr lang="en-US" altLang="zh-CN" sz="2000" b="1" dirty="0">
                <a:solidFill>
                  <a:srgbClr val="0000FF"/>
                </a:solidFill>
                <a:latin typeface="微软雅黑" panose="020B0503020204020204" pitchFamily="34" charset="-122"/>
                <a:ea typeface="微软雅黑" panose="020B0503020204020204" pitchFamily="34" charset="-122"/>
              </a:rPr>
              <a:t>4</a:t>
            </a:r>
            <a:r>
              <a:rPr lang="zh-CN" altLang="en-US" sz="2000" b="1" dirty="0">
                <a:solidFill>
                  <a:srgbClr val="0000FF"/>
                </a:solidFill>
                <a:latin typeface="微软雅黑" panose="020B0503020204020204" pitchFamily="34" charset="-122"/>
                <a:ea typeface="微软雅黑" panose="020B0503020204020204" pitchFamily="34" charset="-122"/>
              </a:rPr>
              <a:t>和</a:t>
            </a:r>
            <a:r>
              <a:rPr lang="en-US" altLang="zh-CN" sz="2000" b="1" dirty="0">
                <a:solidFill>
                  <a:srgbClr val="0000FF"/>
                </a:solidFill>
                <a:latin typeface="微软雅黑" panose="020B0503020204020204" pitchFamily="34" charset="-122"/>
                <a:ea typeface="微软雅黑" panose="020B0503020204020204" pitchFamily="34" charset="-122"/>
              </a:rPr>
              <a:t>6</a:t>
            </a:r>
            <a:r>
              <a:rPr lang="zh-CN" altLang="en-US" sz="2000" b="1" dirty="0">
                <a:solidFill>
                  <a:srgbClr val="0000FF"/>
                </a:solidFill>
                <a:latin typeface="微软雅黑" panose="020B0503020204020204" pitchFamily="34" charset="-122"/>
                <a:ea typeface="微软雅黑" panose="020B0503020204020204" pitchFamily="34" charset="-122"/>
              </a:rPr>
              <a:t>与根结点最终优化决策的取值无关</a:t>
            </a:r>
            <a:r>
              <a:rPr lang="zh-CN" altLang="en-US" sz="2000" dirty="0">
                <a:latin typeface="微软雅黑" panose="020B0503020204020204" pitchFamily="34" charset="-122"/>
                <a:ea typeface="微软雅黑" panose="020B0503020204020204" pitchFamily="34" charset="-122"/>
              </a:rPr>
              <a:t>，可以被剪枝去除。</a:t>
            </a:r>
          </a:p>
        </p:txBody>
      </p:sp>
    </p:spTree>
    <p:extLst>
      <p:ext uri="{BB962C8B-B14F-4D97-AF65-F5344CB8AC3E}">
        <p14:creationId xmlns:p14="http://schemas.microsoft.com/office/powerpoint/2010/main" val="16548415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defTabSz="685800">
              <a:defRPr/>
            </a:pPr>
            <a:fld id="{C9728943-09E1-4583-B427-1856C283FC56}" type="slidenum">
              <a:rPr lang="zh-CN" altLang="en-US" smtClean="0">
                <a:solidFill>
                  <a:prstClr val="black">
                    <a:tint val="75000"/>
                  </a:prstClr>
                </a:solidFill>
              </a:rPr>
              <a:t>36</a:t>
            </a:fld>
            <a:endParaRPr lang="zh-CN" altLang="en-US">
              <a:solidFill>
                <a:prstClr val="black">
                  <a:tint val="75000"/>
                </a:prstClr>
              </a:solidFill>
            </a:endParaRPr>
          </a:p>
        </p:txBody>
      </p:sp>
      <p:sp>
        <p:nvSpPr>
          <p:cNvPr id="20" name="标题 1"/>
          <p:cNvSpPr>
            <a:spLocks noGrp="1"/>
          </p:cNvSpPr>
          <p:nvPr>
            <p:ph type="title"/>
          </p:nvPr>
        </p:nvSpPr>
        <p:spPr>
          <a:xfrm>
            <a:off x="129600" y="137478"/>
            <a:ext cx="8640960" cy="566266"/>
          </a:xfrm>
        </p:spPr>
        <p:txBody>
          <a:bodyPr/>
          <a:lstStyle/>
          <a:p>
            <a:r>
              <a:rPr lang="en-US" altLang="zh-CN" dirty="0">
                <a:solidFill>
                  <a:srgbClr val="002060"/>
                </a:solidFill>
              </a:rPr>
              <a:t>5.4 </a:t>
            </a:r>
            <a:r>
              <a:rPr lang="zh-CN" altLang="en-US" dirty="0">
                <a:solidFill>
                  <a:srgbClr val="002060"/>
                </a:solidFill>
              </a:rPr>
              <a:t>对抗搜索</a:t>
            </a:r>
          </a:p>
        </p:txBody>
      </p:sp>
      <p:sp>
        <p:nvSpPr>
          <p:cNvPr id="3" name="矩形 2">
            <a:extLst>
              <a:ext uri="{FF2B5EF4-FFF2-40B4-BE49-F238E27FC236}">
                <a16:creationId xmlns:a16="http://schemas.microsoft.com/office/drawing/2014/main" id="{418098B2-4984-46BD-B677-3B180C36B0A2}"/>
              </a:ext>
            </a:extLst>
          </p:cNvPr>
          <p:cNvSpPr/>
          <p:nvPr/>
        </p:nvSpPr>
        <p:spPr>
          <a:xfrm>
            <a:off x="63424" y="884554"/>
            <a:ext cx="8424936" cy="4770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n"/>
            </a:pPr>
            <a:r>
              <a:rPr lang="en-US" altLang="zh-CN" sz="2800" b="1" dirty="0">
                <a:solidFill>
                  <a:srgbClr val="002060"/>
                </a:solidFill>
                <a:latin typeface="黑体" panose="02010609060101010101" pitchFamily="49" charset="-122"/>
                <a:ea typeface="黑体" panose="02010609060101010101" pitchFamily="49" charset="-122"/>
              </a:rPr>
              <a:t>Alpha-Beta</a:t>
            </a:r>
            <a:r>
              <a:rPr lang="zh-CN" altLang="en-US" sz="2800" b="1" dirty="0">
                <a:solidFill>
                  <a:srgbClr val="002060"/>
                </a:solidFill>
                <a:latin typeface="黑体" panose="02010609060101010101" pitchFamily="49" charset="-122"/>
                <a:ea typeface="黑体" panose="02010609060101010101" pitchFamily="49" charset="-122"/>
              </a:rPr>
              <a:t>剪枝算法</a:t>
            </a:r>
            <a:endParaRPr lang="en-US" altLang="zh-CN" sz="2800" b="1" dirty="0">
              <a:solidFill>
                <a:srgbClr val="002060"/>
              </a:solidFill>
              <a:latin typeface="黑体" panose="02010609060101010101" pitchFamily="49" charset="-122"/>
              <a:ea typeface="黑体" panose="02010609060101010101" pitchFamily="49" charset="-122"/>
            </a:endParaRPr>
          </a:p>
        </p:txBody>
      </p:sp>
      <p:pic>
        <p:nvPicPr>
          <p:cNvPr id="2" name="图片 1">
            <a:extLst>
              <a:ext uri="{FF2B5EF4-FFF2-40B4-BE49-F238E27FC236}">
                <a16:creationId xmlns:a16="http://schemas.microsoft.com/office/drawing/2014/main" id="{71510E22-887C-4F00-AEC2-905A244AF572}"/>
              </a:ext>
            </a:extLst>
          </p:cNvPr>
          <p:cNvPicPr>
            <a:picLocks noChangeAspect="1"/>
          </p:cNvPicPr>
          <p:nvPr/>
        </p:nvPicPr>
        <p:blipFill>
          <a:blip r:embed="rId3"/>
          <a:stretch>
            <a:fillRect/>
          </a:stretch>
        </p:blipFill>
        <p:spPr>
          <a:xfrm>
            <a:off x="4884451" y="1388192"/>
            <a:ext cx="4030148" cy="1927707"/>
          </a:xfrm>
          <a:prstGeom prst="rect">
            <a:avLst/>
          </a:prstGeom>
          <a:ln>
            <a:solidFill>
              <a:schemeClr val="tx1"/>
            </a:solidFill>
          </a:ln>
        </p:spPr>
      </p:pic>
      <p:pic>
        <p:nvPicPr>
          <p:cNvPr id="16" name="图片 15">
            <a:extLst>
              <a:ext uri="{FF2B5EF4-FFF2-40B4-BE49-F238E27FC236}">
                <a16:creationId xmlns:a16="http://schemas.microsoft.com/office/drawing/2014/main" id="{9B38E31F-5B5E-42E0-9AA3-E001AA161347}"/>
              </a:ext>
            </a:extLst>
          </p:cNvPr>
          <p:cNvPicPr>
            <a:picLocks noChangeAspect="1"/>
          </p:cNvPicPr>
          <p:nvPr/>
        </p:nvPicPr>
        <p:blipFill rotWithShape="1">
          <a:blip r:embed="rId4"/>
          <a:srcRect l="2049" r="49977" b="56412"/>
          <a:stretch/>
        </p:blipFill>
        <p:spPr>
          <a:xfrm>
            <a:off x="23639" y="1638094"/>
            <a:ext cx="4637688" cy="1331955"/>
          </a:xfrm>
          <a:prstGeom prst="rect">
            <a:avLst/>
          </a:prstGeom>
        </p:spPr>
      </p:pic>
      <p:pic>
        <p:nvPicPr>
          <p:cNvPr id="5" name="图片 4">
            <a:extLst>
              <a:ext uri="{FF2B5EF4-FFF2-40B4-BE49-F238E27FC236}">
                <a16:creationId xmlns:a16="http://schemas.microsoft.com/office/drawing/2014/main" id="{E7B26DB8-6A59-4CD8-88BB-C45328D6977A}"/>
              </a:ext>
            </a:extLst>
          </p:cNvPr>
          <p:cNvPicPr>
            <a:picLocks noChangeAspect="1"/>
          </p:cNvPicPr>
          <p:nvPr/>
        </p:nvPicPr>
        <p:blipFill rotWithShape="1">
          <a:blip r:embed="rId5"/>
          <a:srcRect l="9507" t="47326" r="5500" b="4448"/>
          <a:stretch/>
        </p:blipFill>
        <p:spPr>
          <a:xfrm>
            <a:off x="129600" y="3501008"/>
            <a:ext cx="8932776" cy="2822721"/>
          </a:xfrm>
          <a:prstGeom prst="rect">
            <a:avLst/>
          </a:prstGeom>
        </p:spPr>
      </p:pic>
      <p:sp>
        <p:nvSpPr>
          <p:cNvPr id="7" name="TextBox 4">
            <a:extLst>
              <a:ext uri="{FF2B5EF4-FFF2-40B4-BE49-F238E27FC236}">
                <a16:creationId xmlns:a16="http://schemas.microsoft.com/office/drawing/2014/main" id="{F2109DDB-132D-4E9B-9DA6-4B89B8C98F24}"/>
              </a:ext>
            </a:extLst>
          </p:cNvPr>
          <p:cNvSpPr txBox="1"/>
          <p:nvPr/>
        </p:nvSpPr>
        <p:spPr>
          <a:xfrm>
            <a:off x="822776" y="6381328"/>
            <a:ext cx="7682760" cy="441916"/>
          </a:xfrm>
          <a:prstGeom prst="rect">
            <a:avLst/>
          </a:prstGeom>
          <a:noFill/>
        </p:spPr>
        <p:txBody>
          <a:bodyPr wrap="square" rtlCol="0">
            <a:spAutoFit/>
          </a:bodyPr>
          <a:lstStyle/>
          <a:p>
            <a:pPr algn="ctr">
              <a:lnSpc>
                <a:spcPct val="125000"/>
              </a:lnSpc>
            </a:pPr>
            <a:r>
              <a:rPr lang="zh-CN" altLang="en-US" sz="2000" b="1" dirty="0">
                <a:latin typeface="微软雅黑" panose="020B0503020204020204" pitchFamily="34" charset="-122"/>
                <a:ea typeface="微软雅黑" panose="020B0503020204020204" pitchFamily="34" charset="-122"/>
              </a:rPr>
              <a:t>存在剪枝的搜索树部分扩展过程</a:t>
            </a:r>
          </a:p>
        </p:txBody>
      </p:sp>
    </p:spTree>
    <p:extLst>
      <p:ext uri="{BB962C8B-B14F-4D97-AF65-F5344CB8AC3E}">
        <p14:creationId xmlns:p14="http://schemas.microsoft.com/office/powerpoint/2010/main" val="2500780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defTabSz="685800">
              <a:defRPr/>
            </a:pPr>
            <a:fld id="{C9728943-09E1-4583-B427-1856C283FC56}" type="slidenum">
              <a:rPr lang="zh-CN" altLang="en-US" smtClean="0">
                <a:solidFill>
                  <a:prstClr val="black">
                    <a:tint val="75000"/>
                  </a:prstClr>
                </a:solidFill>
              </a:rPr>
              <a:t>37</a:t>
            </a:fld>
            <a:endParaRPr lang="zh-CN" altLang="en-US">
              <a:solidFill>
                <a:prstClr val="black">
                  <a:tint val="75000"/>
                </a:prstClr>
              </a:solidFill>
            </a:endParaRPr>
          </a:p>
        </p:txBody>
      </p:sp>
      <p:sp>
        <p:nvSpPr>
          <p:cNvPr id="20" name="标题 1"/>
          <p:cNvSpPr>
            <a:spLocks noGrp="1"/>
          </p:cNvSpPr>
          <p:nvPr>
            <p:ph type="title"/>
          </p:nvPr>
        </p:nvSpPr>
        <p:spPr>
          <a:xfrm>
            <a:off x="129600" y="137478"/>
            <a:ext cx="8640960" cy="566266"/>
          </a:xfrm>
        </p:spPr>
        <p:txBody>
          <a:bodyPr/>
          <a:lstStyle/>
          <a:p>
            <a:r>
              <a:rPr lang="en-US" altLang="zh-CN" dirty="0">
                <a:solidFill>
                  <a:srgbClr val="002060"/>
                </a:solidFill>
              </a:rPr>
              <a:t>5.4 </a:t>
            </a:r>
            <a:r>
              <a:rPr lang="zh-CN" altLang="en-US" dirty="0">
                <a:solidFill>
                  <a:srgbClr val="002060"/>
                </a:solidFill>
              </a:rPr>
              <a:t>对抗搜索</a:t>
            </a:r>
          </a:p>
        </p:txBody>
      </p:sp>
      <p:sp>
        <p:nvSpPr>
          <p:cNvPr id="3" name="矩形 2">
            <a:extLst>
              <a:ext uri="{FF2B5EF4-FFF2-40B4-BE49-F238E27FC236}">
                <a16:creationId xmlns:a16="http://schemas.microsoft.com/office/drawing/2014/main" id="{418098B2-4984-46BD-B677-3B180C36B0A2}"/>
              </a:ext>
            </a:extLst>
          </p:cNvPr>
          <p:cNvSpPr/>
          <p:nvPr/>
        </p:nvSpPr>
        <p:spPr>
          <a:xfrm>
            <a:off x="63424" y="884554"/>
            <a:ext cx="8424936" cy="4770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n"/>
            </a:pPr>
            <a:r>
              <a:rPr lang="zh-CN" altLang="en-US" sz="2800" b="1" dirty="0">
                <a:solidFill>
                  <a:srgbClr val="002060"/>
                </a:solidFill>
                <a:latin typeface="黑体" panose="02010609060101010101" pitchFamily="49" charset="-122"/>
                <a:ea typeface="黑体" panose="02010609060101010101" pitchFamily="49" charset="-122"/>
              </a:rPr>
              <a:t>如何利用</a:t>
            </a:r>
            <a:r>
              <a:rPr lang="en-US" altLang="zh-CN" sz="2800" b="1" dirty="0">
                <a:solidFill>
                  <a:srgbClr val="002060"/>
                </a:solidFill>
                <a:latin typeface="黑体" panose="02010609060101010101" pitchFamily="49" charset="-122"/>
                <a:ea typeface="黑体" panose="02010609060101010101" pitchFamily="49" charset="-122"/>
              </a:rPr>
              <a:t>Alpha-Beta</a:t>
            </a:r>
            <a:r>
              <a:rPr lang="zh-CN" altLang="en-US" sz="2800" b="1" dirty="0">
                <a:solidFill>
                  <a:srgbClr val="002060"/>
                </a:solidFill>
                <a:latin typeface="黑体" panose="02010609060101010101" pitchFamily="49" charset="-122"/>
                <a:ea typeface="黑体" panose="02010609060101010101" pitchFamily="49" charset="-122"/>
              </a:rPr>
              <a:t>剪枝</a:t>
            </a:r>
            <a:endParaRPr lang="en-US" altLang="zh-CN" sz="2800" b="1" dirty="0">
              <a:solidFill>
                <a:srgbClr val="002060"/>
              </a:solidFill>
              <a:latin typeface="黑体" panose="02010609060101010101" pitchFamily="49" charset="-122"/>
              <a:ea typeface="黑体" panose="02010609060101010101" pitchFamily="49" charset="-122"/>
            </a:endParaRPr>
          </a:p>
        </p:txBody>
      </p:sp>
      <p:sp>
        <p:nvSpPr>
          <p:cNvPr id="2" name="TextBox 4">
            <a:extLst>
              <a:ext uri="{FF2B5EF4-FFF2-40B4-BE49-F238E27FC236}">
                <a16:creationId xmlns:a16="http://schemas.microsoft.com/office/drawing/2014/main" id="{5E59D85B-3467-4C2E-8A75-0257C5C4A98A}"/>
              </a:ext>
            </a:extLst>
          </p:cNvPr>
          <p:cNvSpPr txBox="1"/>
          <p:nvPr/>
        </p:nvSpPr>
        <p:spPr>
          <a:xfrm>
            <a:off x="251520" y="2422583"/>
            <a:ext cx="7632848" cy="372025"/>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l"/>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值表示</a:t>
            </a:r>
            <a:r>
              <a:rPr lang="en-US" altLang="zh-CN" sz="1600" dirty="0">
                <a:latin typeface="微软雅黑" panose="020B0503020204020204" pitchFamily="34" charset="-122"/>
                <a:ea typeface="微软雅黑" panose="020B0503020204020204" pitchFamily="34" charset="-122"/>
              </a:rPr>
              <a:t>MIN</a:t>
            </a:r>
            <a:r>
              <a:rPr lang="zh-CN" altLang="en-US" sz="1600" dirty="0">
                <a:latin typeface="微软雅黑" panose="020B0503020204020204" pitchFamily="34" charset="-122"/>
                <a:ea typeface="微软雅黑" panose="020B0503020204020204" pitchFamily="34" charset="-122"/>
              </a:rPr>
              <a:t>结点</a:t>
            </a:r>
            <a:r>
              <a:rPr lang="zh-CN" altLang="en-US" sz="1600" b="1" dirty="0">
                <a:solidFill>
                  <a:srgbClr val="0000FF"/>
                </a:solidFill>
                <a:latin typeface="微软雅黑" panose="020B0503020204020204" pitchFamily="34" charset="-122"/>
                <a:ea typeface="微软雅黑" panose="020B0503020204020204" pitchFamily="34" charset="-122"/>
              </a:rPr>
              <a:t>目前可给对手的最小收益。</a:t>
            </a:r>
          </a:p>
        </p:txBody>
      </p:sp>
      <p:sp>
        <p:nvSpPr>
          <p:cNvPr id="5" name="TextBox 4">
            <a:extLst>
              <a:ext uri="{FF2B5EF4-FFF2-40B4-BE49-F238E27FC236}">
                <a16:creationId xmlns:a16="http://schemas.microsoft.com/office/drawing/2014/main" id="{B244FAF2-CB78-4AA5-A48F-F329E9E23482}"/>
              </a:ext>
            </a:extLst>
          </p:cNvPr>
          <p:cNvSpPr txBox="1"/>
          <p:nvPr/>
        </p:nvSpPr>
        <p:spPr>
          <a:xfrm>
            <a:off x="251520" y="1779665"/>
            <a:ext cx="7632848" cy="372025"/>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l"/>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值表示</a:t>
            </a:r>
            <a:r>
              <a:rPr lang="en-US" altLang="zh-CN" sz="1600" dirty="0">
                <a:latin typeface="微软雅黑" panose="020B0503020204020204" pitchFamily="34" charset="-122"/>
                <a:ea typeface="微软雅黑" panose="020B0503020204020204" pitchFamily="34" charset="-122"/>
              </a:rPr>
              <a:t>MAX</a:t>
            </a:r>
            <a:r>
              <a:rPr lang="zh-CN" altLang="en-US" sz="1600" dirty="0">
                <a:latin typeface="微软雅黑" panose="020B0503020204020204" pitchFamily="34" charset="-122"/>
                <a:ea typeface="微软雅黑" panose="020B0503020204020204" pitchFamily="34" charset="-122"/>
              </a:rPr>
              <a:t>结点</a:t>
            </a:r>
            <a:r>
              <a:rPr lang="zh-CN" altLang="en-US" sz="1600" b="1" dirty="0">
                <a:solidFill>
                  <a:srgbClr val="0000FF"/>
                </a:solidFill>
                <a:latin typeface="微软雅黑" panose="020B0503020204020204" pitchFamily="34" charset="-122"/>
                <a:ea typeface="微软雅黑" panose="020B0503020204020204" pitchFamily="34" charset="-122"/>
              </a:rPr>
              <a:t>目前得到的最高收益。</a:t>
            </a:r>
          </a:p>
        </p:txBody>
      </p:sp>
      <p:graphicFrame>
        <p:nvGraphicFramePr>
          <p:cNvPr id="6" name="对象 5">
            <a:extLst>
              <a:ext uri="{FF2B5EF4-FFF2-40B4-BE49-F238E27FC236}">
                <a16:creationId xmlns:a16="http://schemas.microsoft.com/office/drawing/2014/main" id="{9C0717DC-C803-4BE3-BC34-8B85024A48DA}"/>
              </a:ext>
            </a:extLst>
          </p:cNvPr>
          <p:cNvGraphicFramePr>
            <a:graphicFrameLocks noChangeAspect="1"/>
          </p:cNvGraphicFramePr>
          <p:nvPr>
            <p:extLst>
              <p:ext uri="{D42A27DB-BD31-4B8C-83A1-F6EECF244321}">
                <p14:modId xmlns:p14="http://schemas.microsoft.com/office/powerpoint/2010/main" val="1505537177"/>
              </p:ext>
            </p:extLst>
          </p:nvPr>
        </p:nvGraphicFramePr>
        <p:xfrm>
          <a:off x="682434" y="1761766"/>
          <a:ext cx="269875" cy="457200"/>
        </p:xfrm>
        <a:graphic>
          <a:graphicData uri="http://schemas.openxmlformats.org/presentationml/2006/ole">
            <mc:AlternateContent xmlns:mc="http://schemas.openxmlformats.org/markup-compatibility/2006">
              <mc:Choice xmlns:v="urn:schemas-microsoft-com:vml" Requires="v">
                <p:oleObj spid="_x0000_s14778" name="AxMath" r:id="rId4" imgW="134640" imgH="227880" progId="Equation.AxMath">
                  <p:embed/>
                </p:oleObj>
              </mc:Choice>
              <mc:Fallback>
                <p:oleObj name="AxMath" r:id="rId4" imgW="134640" imgH="227880" progId="Equation.AxMath">
                  <p:embed/>
                  <p:pic>
                    <p:nvPicPr>
                      <p:cNvPr id="0" name=""/>
                      <p:cNvPicPr/>
                      <p:nvPr/>
                    </p:nvPicPr>
                    <p:blipFill>
                      <a:blip r:embed="rId5"/>
                      <a:stretch>
                        <a:fillRect/>
                      </a:stretch>
                    </p:blipFill>
                    <p:spPr>
                      <a:xfrm>
                        <a:off x="682434" y="1761766"/>
                        <a:ext cx="269875" cy="457200"/>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2DB74B1D-1B0E-4E29-BBF7-AF7F32EAA5D5}"/>
              </a:ext>
            </a:extLst>
          </p:cNvPr>
          <p:cNvGraphicFramePr>
            <a:graphicFrameLocks noChangeAspect="1"/>
          </p:cNvGraphicFramePr>
          <p:nvPr>
            <p:extLst>
              <p:ext uri="{D42A27DB-BD31-4B8C-83A1-F6EECF244321}">
                <p14:modId xmlns:p14="http://schemas.microsoft.com/office/powerpoint/2010/main" val="2180452420"/>
              </p:ext>
            </p:extLst>
          </p:nvPr>
        </p:nvGraphicFramePr>
        <p:xfrm>
          <a:off x="683260" y="2416312"/>
          <a:ext cx="269875" cy="457200"/>
        </p:xfrm>
        <a:graphic>
          <a:graphicData uri="http://schemas.openxmlformats.org/presentationml/2006/ole">
            <mc:AlternateContent xmlns:mc="http://schemas.openxmlformats.org/markup-compatibility/2006">
              <mc:Choice xmlns:v="urn:schemas-microsoft-com:vml" Requires="v">
                <p:oleObj spid="_x0000_s14779" name="AxMath" r:id="rId6" imgW="135360" imgH="227880" progId="Equation.AxMath">
                  <p:embed/>
                </p:oleObj>
              </mc:Choice>
              <mc:Fallback>
                <p:oleObj name="AxMath" r:id="rId6" imgW="135360" imgH="227880" progId="Equation.AxMath">
                  <p:embed/>
                  <p:pic>
                    <p:nvPicPr>
                      <p:cNvPr id="0" name=""/>
                      <p:cNvPicPr/>
                      <p:nvPr/>
                    </p:nvPicPr>
                    <p:blipFill>
                      <a:blip r:embed="rId7"/>
                      <a:stretch>
                        <a:fillRect/>
                      </a:stretch>
                    </p:blipFill>
                    <p:spPr>
                      <a:xfrm>
                        <a:off x="683260" y="2416312"/>
                        <a:ext cx="269875" cy="457200"/>
                      </a:xfrm>
                      <a:prstGeom prst="rect">
                        <a:avLst/>
                      </a:prstGeom>
                    </p:spPr>
                  </p:pic>
                </p:oleObj>
              </mc:Fallback>
            </mc:AlternateContent>
          </a:graphicData>
        </a:graphic>
      </p:graphicFrame>
      <p:sp>
        <p:nvSpPr>
          <p:cNvPr id="11" name="TextBox 4">
            <a:extLst>
              <a:ext uri="{FF2B5EF4-FFF2-40B4-BE49-F238E27FC236}">
                <a16:creationId xmlns:a16="http://schemas.microsoft.com/office/drawing/2014/main" id="{43C05908-2686-48C5-B4FB-B93BFDA15997}"/>
              </a:ext>
            </a:extLst>
          </p:cNvPr>
          <p:cNvSpPr txBox="1"/>
          <p:nvPr/>
        </p:nvSpPr>
        <p:spPr>
          <a:xfrm>
            <a:off x="251520" y="2992605"/>
            <a:ext cx="8784976" cy="372025"/>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l"/>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如果结点</a:t>
            </a:r>
            <a:r>
              <a:rPr lang="en-US" altLang="zh-CN" sz="1600" dirty="0">
                <a:latin typeface="微软雅黑" panose="020B0503020204020204" pitchFamily="34" charset="-122"/>
                <a:ea typeface="微软雅黑" panose="020B0503020204020204" pitchFamily="34" charset="-122"/>
              </a:rPr>
              <a:t>N</a:t>
            </a:r>
            <a:r>
              <a:rPr lang="zh-CN" altLang="en-US" sz="1600" dirty="0">
                <a:latin typeface="微软雅黑" panose="020B0503020204020204" pitchFamily="34" charset="-122"/>
                <a:ea typeface="微软雅黑" panose="020B0503020204020204" pitchFamily="34" charset="-122"/>
              </a:rPr>
              <a:t>是可能解法路径中的一个结点，则其产生的收益一定满足     ≤</a:t>
            </a:r>
            <a:r>
              <a:rPr lang="en-US" altLang="zh-CN" sz="1600" dirty="0">
                <a:latin typeface="微软雅黑" panose="020B0503020204020204" pitchFamily="34" charset="-122"/>
                <a:ea typeface="微软雅黑" panose="020B0503020204020204" pitchFamily="34" charset="-122"/>
              </a:rPr>
              <a:t>reward(N)</a:t>
            </a:r>
            <a:r>
              <a:rPr lang="zh-CN" altLang="en-US" sz="1600" dirty="0">
                <a:latin typeface="微软雅黑" panose="020B0503020204020204" pitchFamily="34" charset="-122"/>
                <a:ea typeface="微软雅黑" panose="020B0503020204020204" pitchFamily="34" charset="-122"/>
              </a:rPr>
              <a:t>≤     。</a:t>
            </a:r>
          </a:p>
        </p:txBody>
      </p:sp>
      <p:graphicFrame>
        <p:nvGraphicFramePr>
          <p:cNvPr id="13" name="对象 12">
            <a:extLst>
              <a:ext uri="{FF2B5EF4-FFF2-40B4-BE49-F238E27FC236}">
                <a16:creationId xmlns:a16="http://schemas.microsoft.com/office/drawing/2014/main" id="{0A05D5F5-4224-41CD-9C56-8E225798EABC}"/>
              </a:ext>
            </a:extLst>
          </p:cNvPr>
          <p:cNvGraphicFramePr>
            <a:graphicFrameLocks noChangeAspect="1"/>
          </p:cNvGraphicFramePr>
          <p:nvPr>
            <p:extLst>
              <p:ext uri="{D42A27DB-BD31-4B8C-83A1-F6EECF244321}">
                <p14:modId xmlns:p14="http://schemas.microsoft.com/office/powerpoint/2010/main" val="1862782873"/>
              </p:ext>
            </p:extLst>
          </p:nvPr>
        </p:nvGraphicFramePr>
        <p:xfrm>
          <a:off x="6771677" y="2952930"/>
          <a:ext cx="269875" cy="457200"/>
        </p:xfrm>
        <a:graphic>
          <a:graphicData uri="http://schemas.openxmlformats.org/presentationml/2006/ole">
            <mc:AlternateContent xmlns:mc="http://schemas.openxmlformats.org/markup-compatibility/2006">
              <mc:Choice xmlns:v="urn:schemas-microsoft-com:vml" Requires="v">
                <p:oleObj spid="_x0000_s14780" name="AxMath" r:id="rId8" imgW="134640" imgH="227880" progId="Equation.AxMath">
                  <p:embed/>
                </p:oleObj>
              </mc:Choice>
              <mc:Fallback>
                <p:oleObj name="AxMath" r:id="rId8" imgW="134640" imgH="227880" progId="Equation.AxMath">
                  <p:embed/>
                  <p:pic>
                    <p:nvPicPr>
                      <p:cNvPr id="6" name="对象 5">
                        <a:extLst>
                          <a:ext uri="{FF2B5EF4-FFF2-40B4-BE49-F238E27FC236}">
                            <a16:creationId xmlns:a16="http://schemas.microsoft.com/office/drawing/2014/main" id="{9C0717DC-C803-4BE3-BC34-8B85024A48DA}"/>
                          </a:ext>
                        </a:extLst>
                      </p:cNvPr>
                      <p:cNvPicPr/>
                      <p:nvPr/>
                    </p:nvPicPr>
                    <p:blipFill>
                      <a:blip r:embed="rId5"/>
                      <a:stretch>
                        <a:fillRect/>
                      </a:stretch>
                    </p:blipFill>
                    <p:spPr>
                      <a:xfrm>
                        <a:off x="6771677" y="2952930"/>
                        <a:ext cx="269875" cy="457200"/>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C84BA5CC-350C-4222-9CD5-B4E40CFF361A}"/>
              </a:ext>
            </a:extLst>
          </p:cNvPr>
          <p:cNvGraphicFramePr>
            <a:graphicFrameLocks noChangeAspect="1"/>
          </p:cNvGraphicFramePr>
          <p:nvPr>
            <p:extLst>
              <p:ext uri="{D42A27DB-BD31-4B8C-83A1-F6EECF244321}">
                <p14:modId xmlns:p14="http://schemas.microsoft.com/office/powerpoint/2010/main" val="704484261"/>
              </p:ext>
            </p:extLst>
          </p:nvPr>
        </p:nvGraphicFramePr>
        <p:xfrm>
          <a:off x="8353422" y="2984513"/>
          <a:ext cx="269875" cy="457200"/>
        </p:xfrm>
        <a:graphic>
          <a:graphicData uri="http://schemas.openxmlformats.org/presentationml/2006/ole">
            <mc:AlternateContent xmlns:mc="http://schemas.openxmlformats.org/markup-compatibility/2006">
              <mc:Choice xmlns:v="urn:schemas-microsoft-com:vml" Requires="v">
                <p:oleObj spid="_x0000_s14781" name="AxMath" r:id="rId9" imgW="135360" imgH="227880" progId="Equation.AxMath">
                  <p:embed/>
                </p:oleObj>
              </mc:Choice>
              <mc:Fallback>
                <p:oleObj name="AxMath" r:id="rId9" imgW="135360" imgH="227880" progId="Equation.AxMath">
                  <p:embed/>
                  <p:pic>
                    <p:nvPicPr>
                      <p:cNvPr id="7" name="对象 6">
                        <a:extLst>
                          <a:ext uri="{FF2B5EF4-FFF2-40B4-BE49-F238E27FC236}">
                            <a16:creationId xmlns:a16="http://schemas.microsoft.com/office/drawing/2014/main" id="{2DB74B1D-1B0E-4E29-BBF7-AF7F32EAA5D5}"/>
                          </a:ext>
                        </a:extLst>
                      </p:cNvPr>
                      <p:cNvPicPr/>
                      <p:nvPr/>
                    </p:nvPicPr>
                    <p:blipFill>
                      <a:blip r:embed="rId7"/>
                      <a:stretch>
                        <a:fillRect/>
                      </a:stretch>
                    </p:blipFill>
                    <p:spPr>
                      <a:xfrm>
                        <a:off x="8353422" y="2984513"/>
                        <a:ext cx="269875" cy="457200"/>
                      </a:xfrm>
                      <a:prstGeom prst="rect">
                        <a:avLst/>
                      </a:prstGeom>
                    </p:spPr>
                  </p:pic>
                </p:oleObj>
              </mc:Fallback>
            </mc:AlternateContent>
          </a:graphicData>
        </a:graphic>
      </p:graphicFrame>
      <p:sp>
        <p:nvSpPr>
          <p:cNvPr id="19" name="TextBox 4">
            <a:extLst>
              <a:ext uri="{FF2B5EF4-FFF2-40B4-BE49-F238E27FC236}">
                <a16:creationId xmlns:a16="http://schemas.microsoft.com/office/drawing/2014/main" id="{095D6158-A62C-4D79-9787-ED6733832987}"/>
              </a:ext>
            </a:extLst>
          </p:cNvPr>
          <p:cNvSpPr txBox="1"/>
          <p:nvPr/>
        </p:nvSpPr>
        <p:spPr>
          <a:xfrm>
            <a:off x="251520" y="3580086"/>
            <a:ext cx="8892480" cy="679801"/>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l"/>
            </a:pPr>
            <a:r>
              <a:rPr lang="en-US" altLang="zh-CN" sz="1600" dirty="0">
                <a:latin typeface="微软雅黑" panose="020B0503020204020204" pitchFamily="34" charset="-122"/>
                <a:ea typeface="微软雅黑" panose="020B0503020204020204" pitchFamily="34" charset="-122"/>
              </a:rPr>
              <a:t> </a:t>
            </a:r>
            <a:r>
              <a:rPr lang="zh-CN" altLang="en-US" sz="1600" b="1" dirty="0">
                <a:solidFill>
                  <a:srgbClr val="0000FF"/>
                </a:solidFill>
                <a:latin typeface="微软雅黑" panose="020B0503020204020204" pitchFamily="34" charset="-122"/>
                <a:ea typeface="微软雅黑" panose="020B0503020204020204" pitchFamily="34" charset="-122"/>
              </a:rPr>
              <a:t>假设</a:t>
            </a:r>
            <a:r>
              <a:rPr lang="en-US" altLang="zh-CN" sz="1600" b="1" dirty="0">
                <a:solidFill>
                  <a:srgbClr val="0000FF"/>
                </a:solidFill>
                <a:latin typeface="微软雅黑" panose="020B0503020204020204" pitchFamily="34" charset="-122"/>
                <a:ea typeface="微软雅黑" panose="020B0503020204020204" pitchFamily="34" charset="-122"/>
              </a:rPr>
              <a:t>n</a:t>
            </a:r>
            <a:r>
              <a:rPr lang="zh-CN" altLang="en-US" sz="1600" b="1" dirty="0">
                <a:solidFill>
                  <a:srgbClr val="0000FF"/>
                </a:solidFill>
                <a:latin typeface="微软雅黑" panose="020B0503020204020204" pitchFamily="34" charset="-122"/>
                <a:ea typeface="微软雅黑" panose="020B0503020204020204" pitchFamily="34" charset="-122"/>
              </a:rPr>
              <a:t>是</a:t>
            </a:r>
            <a:r>
              <a:rPr lang="en-US" altLang="zh-CN" sz="1600" b="1" dirty="0">
                <a:solidFill>
                  <a:srgbClr val="0000FF"/>
                </a:solidFill>
                <a:latin typeface="微软雅黑" panose="020B0503020204020204" pitchFamily="34" charset="-122"/>
                <a:ea typeface="微软雅黑" panose="020B0503020204020204" pitchFamily="34" charset="-122"/>
              </a:rPr>
              <a:t>MIN</a:t>
            </a:r>
            <a:r>
              <a:rPr lang="zh-CN" altLang="en-US" sz="1600" b="1" dirty="0">
                <a:solidFill>
                  <a:srgbClr val="0000FF"/>
                </a:solidFill>
                <a:latin typeface="微软雅黑" panose="020B0503020204020204" pitchFamily="34" charset="-122"/>
                <a:ea typeface="微软雅黑" panose="020B0503020204020204" pitchFamily="34" charset="-122"/>
              </a:rPr>
              <a:t>结点，如果</a:t>
            </a:r>
            <a:r>
              <a:rPr lang="en-US" altLang="zh-CN" sz="1600" b="1" dirty="0">
                <a:solidFill>
                  <a:srgbClr val="0000FF"/>
                </a:solidFill>
                <a:latin typeface="微软雅黑" panose="020B0503020204020204" pitchFamily="34" charset="-122"/>
                <a:ea typeface="微软雅黑" panose="020B0503020204020204" pitchFamily="34" charset="-122"/>
              </a:rPr>
              <a:t>n</a:t>
            </a:r>
            <a:r>
              <a:rPr lang="zh-CN" altLang="en-US" sz="1600" b="1" dirty="0">
                <a:solidFill>
                  <a:srgbClr val="0000FF"/>
                </a:solidFill>
                <a:latin typeface="微软雅黑" panose="020B0503020204020204" pitchFamily="34" charset="-122"/>
                <a:ea typeface="微软雅黑" panose="020B0503020204020204" pitchFamily="34" charset="-122"/>
              </a:rPr>
              <a:t>的一个后续结点可提供的收益小于     ，则</a:t>
            </a:r>
            <a:r>
              <a:rPr lang="en-US" altLang="zh-CN" sz="1600" b="1" dirty="0">
                <a:solidFill>
                  <a:srgbClr val="0000FF"/>
                </a:solidFill>
                <a:latin typeface="微软雅黑" panose="020B0503020204020204" pitchFamily="34" charset="-122"/>
                <a:ea typeface="微软雅黑" panose="020B0503020204020204" pitchFamily="34" charset="-122"/>
              </a:rPr>
              <a:t>n</a:t>
            </a:r>
            <a:r>
              <a:rPr lang="zh-CN" altLang="en-US" sz="1600" b="1" dirty="0">
                <a:solidFill>
                  <a:srgbClr val="0000FF"/>
                </a:solidFill>
                <a:latin typeface="微软雅黑" panose="020B0503020204020204" pitchFamily="34" charset="-122"/>
                <a:ea typeface="微软雅黑" panose="020B0503020204020204" pitchFamily="34" charset="-122"/>
              </a:rPr>
              <a:t>及其后续结点可被剪枝，因为最大化玩家不会选择该路径</a:t>
            </a:r>
            <a:r>
              <a:rPr lang="zh-CN" altLang="en-US" sz="1600" dirty="0">
                <a:latin typeface="微软雅黑" panose="020B0503020204020204" pitchFamily="34" charset="-122"/>
                <a:ea typeface="微软雅黑" panose="020B0503020204020204" pitchFamily="34" charset="-122"/>
              </a:rPr>
              <a:t>。   </a:t>
            </a:r>
          </a:p>
        </p:txBody>
      </p:sp>
      <p:graphicFrame>
        <p:nvGraphicFramePr>
          <p:cNvPr id="23" name="对象 22">
            <a:extLst>
              <a:ext uri="{FF2B5EF4-FFF2-40B4-BE49-F238E27FC236}">
                <a16:creationId xmlns:a16="http://schemas.microsoft.com/office/drawing/2014/main" id="{A07C481F-2545-451D-97BC-5B27D8720258}"/>
              </a:ext>
            </a:extLst>
          </p:cNvPr>
          <p:cNvGraphicFramePr>
            <a:graphicFrameLocks noChangeAspect="1"/>
          </p:cNvGraphicFramePr>
          <p:nvPr>
            <p:extLst>
              <p:ext uri="{D42A27DB-BD31-4B8C-83A1-F6EECF244321}">
                <p14:modId xmlns:p14="http://schemas.microsoft.com/office/powerpoint/2010/main" val="1709035803"/>
              </p:ext>
            </p:extLst>
          </p:nvPr>
        </p:nvGraphicFramePr>
        <p:xfrm>
          <a:off x="6174333" y="3552485"/>
          <a:ext cx="269875" cy="457200"/>
        </p:xfrm>
        <a:graphic>
          <a:graphicData uri="http://schemas.openxmlformats.org/presentationml/2006/ole">
            <mc:AlternateContent xmlns:mc="http://schemas.openxmlformats.org/markup-compatibility/2006">
              <mc:Choice xmlns:v="urn:schemas-microsoft-com:vml" Requires="v">
                <p:oleObj spid="_x0000_s14782" name="AxMath" r:id="rId10" imgW="134640" imgH="227880" progId="Equation.AxMath">
                  <p:embed/>
                </p:oleObj>
              </mc:Choice>
              <mc:Fallback>
                <p:oleObj name="AxMath" r:id="rId10" imgW="134640" imgH="227880" progId="Equation.AxMath">
                  <p:embed/>
                  <p:pic>
                    <p:nvPicPr>
                      <p:cNvPr id="6" name="对象 5">
                        <a:extLst>
                          <a:ext uri="{FF2B5EF4-FFF2-40B4-BE49-F238E27FC236}">
                            <a16:creationId xmlns:a16="http://schemas.microsoft.com/office/drawing/2014/main" id="{9C0717DC-C803-4BE3-BC34-8B85024A48DA}"/>
                          </a:ext>
                        </a:extLst>
                      </p:cNvPr>
                      <p:cNvPicPr/>
                      <p:nvPr/>
                    </p:nvPicPr>
                    <p:blipFill>
                      <a:blip r:embed="rId5"/>
                      <a:stretch>
                        <a:fillRect/>
                      </a:stretch>
                    </p:blipFill>
                    <p:spPr>
                      <a:xfrm>
                        <a:off x="6174333" y="3552485"/>
                        <a:ext cx="269875" cy="457200"/>
                      </a:xfrm>
                      <a:prstGeom prst="rect">
                        <a:avLst/>
                      </a:prstGeom>
                    </p:spPr>
                  </p:pic>
                </p:oleObj>
              </mc:Fallback>
            </mc:AlternateContent>
          </a:graphicData>
        </a:graphic>
      </p:graphicFrame>
      <p:sp>
        <p:nvSpPr>
          <p:cNvPr id="25" name="TextBox 4">
            <a:extLst>
              <a:ext uri="{FF2B5EF4-FFF2-40B4-BE49-F238E27FC236}">
                <a16:creationId xmlns:a16="http://schemas.microsoft.com/office/drawing/2014/main" id="{62A49F12-1ECF-48BD-B9FB-00EFF492CFBE}"/>
              </a:ext>
            </a:extLst>
          </p:cNvPr>
          <p:cNvSpPr txBox="1"/>
          <p:nvPr/>
        </p:nvSpPr>
        <p:spPr>
          <a:xfrm>
            <a:off x="251520" y="4365104"/>
            <a:ext cx="8892480" cy="679801"/>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l"/>
            </a:pPr>
            <a:r>
              <a:rPr lang="en-US" altLang="zh-CN" sz="1600" dirty="0">
                <a:latin typeface="微软雅黑" panose="020B0503020204020204" pitchFamily="34" charset="-122"/>
                <a:ea typeface="微软雅黑" panose="020B0503020204020204" pitchFamily="34" charset="-122"/>
              </a:rPr>
              <a:t> </a:t>
            </a:r>
            <a:r>
              <a:rPr lang="zh-CN" altLang="en-US" sz="1600" b="1" dirty="0">
                <a:solidFill>
                  <a:srgbClr val="0000FF"/>
                </a:solidFill>
                <a:latin typeface="微软雅黑" panose="020B0503020204020204" pitchFamily="34" charset="-122"/>
                <a:ea typeface="微软雅黑" panose="020B0503020204020204" pitchFamily="34" charset="-122"/>
              </a:rPr>
              <a:t>假设</a:t>
            </a:r>
            <a:r>
              <a:rPr lang="en-US" altLang="zh-CN" sz="1600" b="1" dirty="0">
                <a:solidFill>
                  <a:srgbClr val="0000FF"/>
                </a:solidFill>
                <a:latin typeface="微软雅黑" panose="020B0503020204020204" pitchFamily="34" charset="-122"/>
                <a:ea typeface="微软雅黑" panose="020B0503020204020204" pitchFamily="34" charset="-122"/>
              </a:rPr>
              <a:t>n</a:t>
            </a:r>
            <a:r>
              <a:rPr lang="zh-CN" altLang="en-US" sz="1600" b="1" dirty="0">
                <a:solidFill>
                  <a:srgbClr val="0000FF"/>
                </a:solidFill>
                <a:latin typeface="微软雅黑" panose="020B0503020204020204" pitchFamily="34" charset="-122"/>
                <a:ea typeface="微软雅黑" panose="020B0503020204020204" pitchFamily="34" charset="-122"/>
              </a:rPr>
              <a:t>是</a:t>
            </a:r>
            <a:r>
              <a:rPr lang="en-US" altLang="zh-CN" sz="1600" b="1" dirty="0">
                <a:solidFill>
                  <a:srgbClr val="0000FF"/>
                </a:solidFill>
                <a:latin typeface="微软雅黑" panose="020B0503020204020204" pitchFamily="34" charset="-122"/>
                <a:ea typeface="微软雅黑" panose="020B0503020204020204" pitchFamily="34" charset="-122"/>
              </a:rPr>
              <a:t>MAX</a:t>
            </a:r>
            <a:r>
              <a:rPr lang="zh-CN" altLang="en-US" sz="1600" b="1" dirty="0">
                <a:solidFill>
                  <a:srgbClr val="0000FF"/>
                </a:solidFill>
                <a:latin typeface="微软雅黑" panose="020B0503020204020204" pitchFamily="34" charset="-122"/>
                <a:ea typeface="微软雅黑" panose="020B0503020204020204" pitchFamily="34" charset="-122"/>
              </a:rPr>
              <a:t>结点，如果</a:t>
            </a:r>
            <a:r>
              <a:rPr lang="en-US" altLang="zh-CN" sz="1600" b="1" dirty="0">
                <a:solidFill>
                  <a:srgbClr val="0000FF"/>
                </a:solidFill>
                <a:latin typeface="微软雅黑" panose="020B0503020204020204" pitchFamily="34" charset="-122"/>
                <a:ea typeface="微软雅黑" panose="020B0503020204020204" pitchFamily="34" charset="-122"/>
              </a:rPr>
              <a:t>n</a:t>
            </a:r>
            <a:r>
              <a:rPr lang="zh-CN" altLang="en-US" sz="1600" b="1" dirty="0">
                <a:solidFill>
                  <a:srgbClr val="0000FF"/>
                </a:solidFill>
                <a:latin typeface="微软雅黑" panose="020B0503020204020204" pitchFamily="34" charset="-122"/>
                <a:ea typeface="微软雅黑" panose="020B0503020204020204" pitchFamily="34" charset="-122"/>
              </a:rPr>
              <a:t>的一个后续结点可提供的收益大于    ，则</a:t>
            </a:r>
            <a:r>
              <a:rPr lang="en-US" altLang="zh-CN" sz="1600" b="1" dirty="0">
                <a:solidFill>
                  <a:srgbClr val="0000FF"/>
                </a:solidFill>
                <a:latin typeface="微软雅黑" panose="020B0503020204020204" pitchFamily="34" charset="-122"/>
                <a:ea typeface="微软雅黑" panose="020B0503020204020204" pitchFamily="34" charset="-122"/>
              </a:rPr>
              <a:t>n</a:t>
            </a:r>
            <a:r>
              <a:rPr lang="zh-CN" altLang="en-US" sz="1600" b="1" dirty="0">
                <a:solidFill>
                  <a:srgbClr val="0000FF"/>
                </a:solidFill>
                <a:latin typeface="微软雅黑" panose="020B0503020204020204" pitchFamily="34" charset="-122"/>
                <a:ea typeface="微软雅黑" panose="020B0503020204020204" pitchFamily="34" charset="-122"/>
              </a:rPr>
              <a:t>及其后续结点可被剪枝，因为最小化玩家不会选择该路径。   </a:t>
            </a:r>
          </a:p>
        </p:txBody>
      </p:sp>
      <p:graphicFrame>
        <p:nvGraphicFramePr>
          <p:cNvPr id="27" name="对象 26">
            <a:extLst>
              <a:ext uri="{FF2B5EF4-FFF2-40B4-BE49-F238E27FC236}">
                <a16:creationId xmlns:a16="http://schemas.microsoft.com/office/drawing/2014/main" id="{E9A990FD-4878-4A88-A93E-5DE0002A61FC}"/>
              </a:ext>
            </a:extLst>
          </p:cNvPr>
          <p:cNvGraphicFramePr>
            <a:graphicFrameLocks noChangeAspect="1"/>
          </p:cNvGraphicFramePr>
          <p:nvPr>
            <p:extLst>
              <p:ext uri="{D42A27DB-BD31-4B8C-83A1-F6EECF244321}">
                <p14:modId xmlns:p14="http://schemas.microsoft.com/office/powerpoint/2010/main" val="1031060451"/>
              </p:ext>
            </p:extLst>
          </p:nvPr>
        </p:nvGraphicFramePr>
        <p:xfrm>
          <a:off x="6174333" y="4339952"/>
          <a:ext cx="269875" cy="457200"/>
        </p:xfrm>
        <a:graphic>
          <a:graphicData uri="http://schemas.openxmlformats.org/presentationml/2006/ole">
            <mc:AlternateContent xmlns:mc="http://schemas.openxmlformats.org/markup-compatibility/2006">
              <mc:Choice xmlns:v="urn:schemas-microsoft-com:vml" Requires="v">
                <p:oleObj spid="_x0000_s14783" name="AxMath" r:id="rId11" imgW="135360" imgH="227880" progId="Equation.AxMath">
                  <p:embed/>
                </p:oleObj>
              </mc:Choice>
              <mc:Fallback>
                <p:oleObj name="AxMath" r:id="rId11" imgW="135360" imgH="227880" progId="Equation.AxMath">
                  <p:embed/>
                  <p:pic>
                    <p:nvPicPr>
                      <p:cNvPr id="7" name="对象 6">
                        <a:extLst>
                          <a:ext uri="{FF2B5EF4-FFF2-40B4-BE49-F238E27FC236}">
                            <a16:creationId xmlns:a16="http://schemas.microsoft.com/office/drawing/2014/main" id="{2DB74B1D-1B0E-4E29-BBF7-AF7F32EAA5D5}"/>
                          </a:ext>
                        </a:extLst>
                      </p:cNvPr>
                      <p:cNvPicPr/>
                      <p:nvPr/>
                    </p:nvPicPr>
                    <p:blipFill>
                      <a:blip r:embed="rId7"/>
                      <a:stretch>
                        <a:fillRect/>
                      </a:stretch>
                    </p:blipFill>
                    <p:spPr>
                      <a:xfrm>
                        <a:off x="6174333" y="4339952"/>
                        <a:ext cx="269875" cy="457200"/>
                      </a:xfrm>
                      <a:prstGeom prst="rect">
                        <a:avLst/>
                      </a:prstGeom>
                    </p:spPr>
                  </p:pic>
                </p:oleObj>
              </mc:Fallback>
            </mc:AlternateContent>
          </a:graphicData>
        </a:graphic>
      </p:graphicFrame>
      <p:sp>
        <p:nvSpPr>
          <p:cNvPr id="29" name="TextBox 4">
            <a:extLst>
              <a:ext uri="{FF2B5EF4-FFF2-40B4-BE49-F238E27FC236}">
                <a16:creationId xmlns:a16="http://schemas.microsoft.com/office/drawing/2014/main" id="{A249F2D3-1734-4DF2-8C03-0C1402A5621C}"/>
              </a:ext>
            </a:extLst>
          </p:cNvPr>
          <p:cNvSpPr txBox="1"/>
          <p:nvPr/>
        </p:nvSpPr>
        <p:spPr>
          <a:xfrm>
            <a:off x="251520" y="5117139"/>
            <a:ext cx="8784976" cy="372025"/>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     和    的初始值分别设置为负无穷大和正无穷大。   </a:t>
            </a:r>
          </a:p>
        </p:txBody>
      </p:sp>
      <p:graphicFrame>
        <p:nvGraphicFramePr>
          <p:cNvPr id="31" name="对象 30">
            <a:extLst>
              <a:ext uri="{FF2B5EF4-FFF2-40B4-BE49-F238E27FC236}">
                <a16:creationId xmlns:a16="http://schemas.microsoft.com/office/drawing/2014/main" id="{46C86C59-5632-4071-B684-813B469C6109}"/>
              </a:ext>
            </a:extLst>
          </p:cNvPr>
          <p:cNvGraphicFramePr>
            <a:graphicFrameLocks noChangeAspect="1"/>
          </p:cNvGraphicFramePr>
          <p:nvPr>
            <p:extLst>
              <p:ext uri="{D42A27DB-BD31-4B8C-83A1-F6EECF244321}">
                <p14:modId xmlns:p14="http://schemas.microsoft.com/office/powerpoint/2010/main" val="1289986396"/>
              </p:ext>
            </p:extLst>
          </p:nvPr>
        </p:nvGraphicFramePr>
        <p:xfrm>
          <a:off x="663135" y="5085184"/>
          <a:ext cx="269875" cy="457200"/>
        </p:xfrm>
        <a:graphic>
          <a:graphicData uri="http://schemas.openxmlformats.org/presentationml/2006/ole">
            <mc:AlternateContent xmlns:mc="http://schemas.openxmlformats.org/markup-compatibility/2006">
              <mc:Choice xmlns:v="urn:schemas-microsoft-com:vml" Requires="v">
                <p:oleObj spid="_x0000_s14784" name="AxMath" r:id="rId12" imgW="134640" imgH="227880" progId="Equation.AxMath">
                  <p:embed/>
                </p:oleObj>
              </mc:Choice>
              <mc:Fallback>
                <p:oleObj name="AxMath" r:id="rId12" imgW="134640" imgH="227880" progId="Equation.AxMath">
                  <p:embed/>
                  <p:pic>
                    <p:nvPicPr>
                      <p:cNvPr id="23" name="对象 22">
                        <a:extLst>
                          <a:ext uri="{FF2B5EF4-FFF2-40B4-BE49-F238E27FC236}">
                            <a16:creationId xmlns:a16="http://schemas.microsoft.com/office/drawing/2014/main" id="{A07C481F-2545-451D-97BC-5B27D8720258}"/>
                          </a:ext>
                        </a:extLst>
                      </p:cNvPr>
                      <p:cNvPicPr/>
                      <p:nvPr/>
                    </p:nvPicPr>
                    <p:blipFill>
                      <a:blip r:embed="rId5"/>
                      <a:stretch>
                        <a:fillRect/>
                      </a:stretch>
                    </p:blipFill>
                    <p:spPr>
                      <a:xfrm>
                        <a:off x="663135" y="5085184"/>
                        <a:ext cx="269875" cy="457200"/>
                      </a:xfrm>
                      <a:prstGeom prst="rect">
                        <a:avLst/>
                      </a:prstGeom>
                    </p:spPr>
                  </p:pic>
                </p:oleObj>
              </mc:Fallback>
            </mc:AlternateContent>
          </a:graphicData>
        </a:graphic>
      </p:graphicFrame>
      <p:graphicFrame>
        <p:nvGraphicFramePr>
          <p:cNvPr id="33" name="对象 32">
            <a:extLst>
              <a:ext uri="{FF2B5EF4-FFF2-40B4-BE49-F238E27FC236}">
                <a16:creationId xmlns:a16="http://schemas.microsoft.com/office/drawing/2014/main" id="{2FF2D768-0698-421C-BBDC-F0CEDAA86159}"/>
              </a:ext>
            </a:extLst>
          </p:cNvPr>
          <p:cNvGraphicFramePr>
            <a:graphicFrameLocks noChangeAspect="1"/>
          </p:cNvGraphicFramePr>
          <p:nvPr>
            <p:extLst>
              <p:ext uri="{D42A27DB-BD31-4B8C-83A1-F6EECF244321}">
                <p14:modId xmlns:p14="http://schemas.microsoft.com/office/powerpoint/2010/main" val="2707161644"/>
              </p:ext>
            </p:extLst>
          </p:nvPr>
        </p:nvGraphicFramePr>
        <p:xfrm>
          <a:off x="1115616" y="5117139"/>
          <a:ext cx="269875" cy="457200"/>
        </p:xfrm>
        <a:graphic>
          <a:graphicData uri="http://schemas.openxmlformats.org/presentationml/2006/ole">
            <mc:AlternateContent xmlns:mc="http://schemas.openxmlformats.org/markup-compatibility/2006">
              <mc:Choice xmlns:v="urn:schemas-microsoft-com:vml" Requires="v">
                <p:oleObj spid="_x0000_s14785" name="AxMath" r:id="rId13" imgW="135360" imgH="227880" progId="Equation.AxMath">
                  <p:embed/>
                </p:oleObj>
              </mc:Choice>
              <mc:Fallback>
                <p:oleObj name="AxMath" r:id="rId13" imgW="135360" imgH="227880" progId="Equation.AxMath">
                  <p:embed/>
                  <p:pic>
                    <p:nvPicPr>
                      <p:cNvPr id="27" name="对象 26">
                        <a:extLst>
                          <a:ext uri="{FF2B5EF4-FFF2-40B4-BE49-F238E27FC236}">
                            <a16:creationId xmlns:a16="http://schemas.microsoft.com/office/drawing/2014/main" id="{E9A990FD-4878-4A88-A93E-5DE0002A61FC}"/>
                          </a:ext>
                        </a:extLst>
                      </p:cNvPr>
                      <p:cNvPicPr/>
                      <p:nvPr/>
                    </p:nvPicPr>
                    <p:blipFill>
                      <a:blip r:embed="rId7"/>
                      <a:stretch>
                        <a:fillRect/>
                      </a:stretch>
                    </p:blipFill>
                    <p:spPr>
                      <a:xfrm>
                        <a:off x="1115616" y="5117139"/>
                        <a:ext cx="269875" cy="457200"/>
                      </a:xfrm>
                      <a:prstGeom prst="rect">
                        <a:avLst/>
                      </a:prstGeom>
                    </p:spPr>
                  </p:pic>
                </p:oleObj>
              </mc:Fallback>
            </mc:AlternateContent>
          </a:graphicData>
        </a:graphic>
      </p:graphicFrame>
    </p:spTree>
    <p:extLst>
      <p:ext uri="{BB962C8B-B14F-4D97-AF65-F5344CB8AC3E}">
        <p14:creationId xmlns:p14="http://schemas.microsoft.com/office/powerpoint/2010/main" val="24626638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defTabSz="685800">
              <a:defRPr/>
            </a:pPr>
            <a:fld id="{C9728943-09E1-4583-B427-1856C283FC56}" type="slidenum">
              <a:rPr lang="zh-CN" altLang="en-US" smtClean="0">
                <a:solidFill>
                  <a:prstClr val="black">
                    <a:tint val="75000"/>
                  </a:prstClr>
                </a:solidFill>
              </a:rPr>
              <a:t>38</a:t>
            </a:fld>
            <a:endParaRPr lang="zh-CN" altLang="en-US">
              <a:solidFill>
                <a:prstClr val="black">
                  <a:tint val="75000"/>
                </a:prstClr>
              </a:solidFill>
            </a:endParaRPr>
          </a:p>
        </p:txBody>
      </p:sp>
      <p:sp>
        <p:nvSpPr>
          <p:cNvPr id="20" name="标题 1"/>
          <p:cNvSpPr>
            <a:spLocks noGrp="1"/>
          </p:cNvSpPr>
          <p:nvPr>
            <p:ph type="title"/>
          </p:nvPr>
        </p:nvSpPr>
        <p:spPr>
          <a:xfrm>
            <a:off x="129600" y="137478"/>
            <a:ext cx="8640960" cy="566266"/>
          </a:xfrm>
        </p:spPr>
        <p:txBody>
          <a:bodyPr/>
          <a:lstStyle/>
          <a:p>
            <a:r>
              <a:rPr lang="en-US" altLang="zh-CN" dirty="0">
                <a:solidFill>
                  <a:srgbClr val="002060"/>
                </a:solidFill>
              </a:rPr>
              <a:t>5.4 </a:t>
            </a:r>
            <a:r>
              <a:rPr lang="zh-CN" altLang="en-US" dirty="0">
                <a:solidFill>
                  <a:srgbClr val="002060"/>
                </a:solidFill>
              </a:rPr>
              <a:t>对抗搜索</a:t>
            </a:r>
          </a:p>
        </p:txBody>
      </p:sp>
      <p:sp>
        <p:nvSpPr>
          <p:cNvPr id="3" name="矩形 2">
            <a:extLst>
              <a:ext uri="{FF2B5EF4-FFF2-40B4-BE49-F238E27FC236}">
                <a16:creationId xmlns:a16="http://schemas.microsoft.com/office/drawing/2014/main" id="{418098B2-4984-46BD-B677-3B180C36B0A2}"/>
              </a:ext>
            </a:extLst>
          </p:cNvPr>
          <p:cNvSpPr/>
          <p:nvPr/>
        </p:nvSpPr>
        <p:spPr>
          <a:xfrm>
            <a:off x="63424" y="884554"/>
            <a:ext cx="8424936" cy="4770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n"/>
            </a:pPr>
            <a:r>
              <a:rPr lang="en-US" altLang="zh-CN" sz="2800" b="1" dirty="0">
                <a:solidFill>
                  <a:srgbClr val="002060"/>
                </a:solidFill>
                <a:latin typeface="黑体" panose="02010609060101010101" pitchFamily="49" charset="-122"/>
                <a:ea typeface="黑体" panose="02010609060101010101" pitchFamily="49" charset="-122"/>
              </a:rPr>
              <a:t>Alpha-Beta</a:t>
            </a:r>
            <a:r>
              <a:rPr lang="zh-CN" altLang="en-US" sz="2800" b="1" dirty="0">
                <a:solidFill>
                  <a:srgbClr val="002060"/>
                </a:solidFill>
                <a:latin typeface="黑体" panose="02010609060101010101" pitchFamily="49" charset="-122"/>
                <a:ea typeface="黑体" panose="02010609060101010101" pitchFamily="49" charset="-122"/>
              </a:rPr>
              <a:t>剪枝搜索的性质</a:t>
            </a:r>
            <a:endParaRPr lang="en-US" altLang="zh-CN" sz="2800" b="1" dirty="0">
              <a:solidFill>
                <a:srgbClr val="002060"/>
              </a:solidFill>
              <a:latin typeface="黑体" panose="02010609060101010101" pitchFamily="49" charset="-122"/>
              <a:ea typeface="黑体" panose="02010609060101010101" pitchFamily="49" charset="-122"/>
            </a:endParaRPr>
          </a:p>
        </p:txBody>
      </p:sp>
      <p:sp>
        <p:nvSpPr>
          <p:cNvPr id="6" name="TextBox 4">
            <a:extLst>
              <a:ext uri="{FF2B5EF4-FFF2-40B4-BE49-F238E27FC236}">
                <a16:creationId xmlns:a16="http://schemas.microsoft.com/office/drawing/2014/main" id="{114DFA17-C4B2-4D24-9520-BF274F7B00EE}"/>
              </a:ext>
            </a:extLst>
          </p:cNvPr>
          <p:cNvSpPr txBox="1"/>
          <p:nvPr/>
        </p:nvSpPr>
        <p:spPr>
          <a:xfrm>
            <a:off x="251520" y="1678990"/>
            <a:ext cx="7632848" cy="441916"/>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剪枝本身不影响算法输出结果。</a:t>
            </a:r>
          </a:p>
        </p:txBody>
      </p:sp>
      <p:sp>
        <p:nvSpPr>
          <p:cNvPr id="7" name="TextBox 4">
            <a:extLst>
              <a:ext uri="{FF2B5EF4-FFF2-40B4-BE49-F238E27FC236}">
                <a16:creationId xmlns:a16="http://schemas.microsoft.com/office/drawing/2014/main" id="{02C6A89F-15CD-4C45-B51E-602B64FE8886}"/>
              </a:ext>
            </a:extLst>
          </p:cNvPr>
          <p:cNvSpPr txBox="1"/>
          <p:nvPr/>
        </p:nvSpPr>
        <p:spPr>
          <a:xfrm>
            <a:off x="251520" y="2611671"/>
            <a:ext cx="7632848" cy="441916"/>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结点先后次序会影响剪枝效率。</a:t>
            </a:r>
          </a:p>
        </p:txBody>
      </p:sp>
      <p:sp>
        <p:nvSpPr>
          <p:cNvPr id="8" name="TextBox 4">
            <a:extLst>
              <a:ext uri="{FF2B5EF4-FFF2-40B4-BE49-F238E27FC236}">
                <a16:creationId xmlns:a16="http://schemas.microsoft.com/office/drawing/2014/main" id="{B5F831DB-208A-435B-B6EA-EF631F7621BC}"/>
              </a:ext>
            </a:extLst>
          </p:cNvPr>
          <p:cNvSpPr txBox="1"/>
          <p:nvPr/>
        </p:nvSpPr>
        <p:spPr>
          <a:xfrm>
            <a:off x="251519" y="3544352"/>
            <a:ext cx="8641655" cy="372025"/>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如果结点次序</a:t>
            </a:r>
            <a:r>
              <a:rPr lang="zh-CN" altLang="en-US" sz="1600" b="1" dirty="0">
                <a:solidFill>
                  <a:srgbClr val="0000FF"/>
                </a:solidFill>
                <a:latin typeface="微软雅黑" panose="020B0503020204020204" pitchFamily="34" charset="-122"/>
                <a:ea typeface="微软雅黑" panose="020B0503020204020204" pitchFamily="34" charset="-122"/>
              </a:rPr>
              <a:t>“恰到好处”</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Alpha-Beta</a:t>
            </a:r>
            <a:r>
              <a:rPr lang="zh-CN" altLang="en-US" sz="1600" dirty="0">
                <a:latin typeface="微软雅黑" panose="020B0503020204020204" pitchFamily="34" charset="-122"/>
                <a:ea typeface="微软雅黑" panose="020B0503020204020204" pitchFamily="34" charset="-122"/>
              </a:rPr>
              <a:t>剪枝的时间复杂度为         ，最小最大搜索的时间</a:t>
            </a:r>
          </a:p>
        </p:txBody>
      </p:sp>
      <p:graphicFrame>
        <p:nvGraphicFramePr>
          <p:cNvPr id="11" name="对象 10">
            <a:extLst>
              <a:ext uri="{FF2B5EF4-FFF2-40B4-BE49-F238E27FC236}">
                <a16:creationId xmlns:a16="http://schemas.microsoft.com/office/drawing/2014/main" id="{3C6712A6-23D9-43DF-9B6D-5F3DBA0E1EE0}"/>
              </a:ext>
            </a:extLst>
          </p:cNvPr>
          <p:cNvGraphicFramePr>
            <a:graphicFrameLocks noChangeAspect="1"/>
          </p:cNvGraphicFramePr>
          <p:nvPr>
            <p:extLst>
              <p:ext uri="{D42A27DB-BD31-4B8C-83A1-F6EECF244321}">
                <p14:modId xmlns:p14="http://schemas.microsoft.com/office/powerpoint/2010/main" val="344586007"/>
              </p:ext>
            </p:extLst>
          </p:nvPr>
        </p:nvGraphicFramePr>
        <p:xfrm>
          <a:off x="6228184" y="3507933"/>
          <a:ext cx="531391" cy="491839"/>
        </p:xfrm>
        <a:graphic>
          <a:graphicData uri="http://schemas.openxmlformats.org/presentationml/2006/ole">
            <mc:AlternateContent xmlns:mc="http://schemas.openxmlformats.org/markup-compatibility/2006">
              <mc:Choice xmlns:v="urn:schemas-microsoft-com:vml" Requires="v">
                <p:oleObj spid="_x0000_s6512" name="AxMath" r:id="rId4" imgW="490320" imgH="453600" progId="Equation.AxMath">
                  <p:embed/>
                </p:oleObj>
              </mc:Choice>
              <mc:Fallback>
                <p:oleObj name="AxMath" r:id="rId4" imgW="490320" imgH="453600" progId="Equation.AxMath">
                  <p:embed/>
                  <p:pic>
                    <p:nvPicPr>
                      <p:cNvPr id="0" name=""/>
                      <p:cNvPicPr/>
                      <p:nvPr/>
                    </p:nvPicPr>
                    <p:blipFill>
                      <a:blip r:embed="rId5"/>
                      <a:stretch>
                        <a:fillRect/>
                      </a:stretch>
                    </p:blipFill>
                    <p:spPr>
                      <a:xfrm>
                        <a:off x="6228184" y="3507933"/>
                        <a:ext cx="531391" cy="491839"/>
                      </a:xfrm>
                      <a:prstGeom prst="rect">
                        <a:avLst/>
                      </a:prstGeom>
                    </p:spPr>
                  </p:pic>
                </p:oleObj>
              </mc:Fallback>
            </mc:AlternateContent>
          </a:graphicData>
        </a:graphic>
      </p:graphicFrame>
      <p:sp>
        <p:nvSpPr>
          <p:cNvPr id="16" name="TextBox 4">
            <a:extLst>
              <a:ext uri="{FF2B5EF4-FFF2-40B4-BE49-F238E27FC236}">
                <a16:creationId xmlns:a16="http://schemas.microsoft.com/office/drawing/2014/main" id="{A3F91F38-B2EB-4514-B4C8-82E6151959CE}"/>
              </a:ext>
            </a:extLst>
          </p:cNvPr>
          <p:cNvSpPr txBox="1"/>
          <p:nvPr/>
        </p:nvSpPr>
        <p:spPr>
          <a:xfrm>
            <a:off x="251172" y="4161216"/>
            <a:ext cx="8713316" cy="372025"/>
          </a:xfrm>
          <a:prstGeom prst="rect">
            <a:avLst/>
          </a:prstGeom>
          <a:noFill/>
        </p:spPr>
        <p:txBody>
          <a:bodyPr wrap="square" rtlCol="0">
            <a:spAutoFit/>
          </a:bodyPr>
          <a:lstStyle/>
          <a:p>
            <a:pPr algn="just">
              <a:lnSpc>
                <a:spcPct val="125000"/>
              </a:lnSpc>
            </a:pPr>
            <a:r>
              <a:rPr lang="zh-CN" altLang="en-US" sz="1600" dirty="0">
                <a:latin typeface="微软雅黑" panose="020B0503020204020204" pitchFamily="34" charset="-122"/>
                <a:ea typeface="微软雅黑" panose="020B0503020204020204" pitchFamily="34" charset="-122"/>
              </a:rPr>
              <a:t>     复杂度为         。其中</a:t>
            </a:r>
            <a:r>
              <a:rPr lang="en-US" altLang="zh-CN" sz="1600" dirty="0">
                <a:latin typeface="微软雅黑" panose="020B0503020204020204" pitchFamily="34" charset="-122"/>
                <a:ea typeface="微软雅黑" panose="020B0503020204020204" pitchFamily="34" charset="-122"/>
              </a:rPr>
              <a:t>b</a:t>
            </a:r>
            <a:r>
              <a:rPr lang="zh-CN" altLang="en-US" sz="1600" dirty="0">
                <a:latin typeface="微软雅黑" panose="020B0503020204020204" pitchFamily="34" charset="-122"/>
                <a:ea typeface="微软雅黑" panose="020B0503020204020204" pitchFamily="34" charset="-122"/>
              </a:rPr>
              <a:t>为分支因子，即搜索树中每个结点最大的分支数目；</a:t>
            </a:r>
            <a:r>
              <a:rPr lang="en-US" altLang="zh-CN" sz="1600" dirty="0">
                <a:latin typeface="微软雅黑" panose="020B0503020204020204" pitchFamily="34" charset="-122"/>
                <a:ea typeface="微软雅黑" panose="020B0503020204020204" pitchFamily="34" charset="-122"/>
              </a:rPr>
              <a:t>m</a:t>
            </a:r>
            <a:r>
              <a:rPr lang="zh-CN" altLang="en-US" sz="1600" dirty="0">
                <a:latin typeface="微软雅黑" panose="020B0503020204020204" pitchFamily="34" charset="-122"/>
                <a:ea typeface="微软雅黑" panose="020B0503020204020204" pitchFamily="34" charset="-122"/>
              </a:rPr>
              <a:t>是搜索树中路</a:t>
            </a:r>
          </a:p>
        </p:txBody>
      </p:sp>
      <p:graphicFrame>
        <p:nvGraphicFramePr>
          <p:cNvPr id="18" name="对象 17">
            <a:extLst>
              <a:ext uri="{FF2B5EF4-FFF2-40B4-BE49-F238E27FC236}">
                <a16:creationId xmlns:a16="http://schemas.microsoft.com/office/drawing/2014/main" id="{B16332B7-DFA6-4A56-9254-058C55886F3E}"/>
              </a:ext>
            </a:extLst>
          </p:cNvPr>
          <p:cNvGraphicFramePr>
            <a:graphicFrameLocks noChangeAspect="1"/>
          </p:cNvGraphicFramePr>
          <p:nvPr>
            <p:extLst>
              <p:ext uri="{D42A27DB-BD31-4B8C-83A1-F6EECF244321}">
                <p14:modId xmlns:p14="http://schemas.microsoft.com/office/powerpoint/2010/main" val="912421626"/>
              </p:ext>
            </p:extLst>
          </p:nvPr>
        </p:nvGraphicFramePr>
        <p:xfrm>
          <a:off x="1475656" y="4246596"/>
          <a:ext cx="533688" cy="286645"/>
        </p:xfrm>
        <a:graphic>
          <a:graphicData uri="http://schemas.openxmlformats.org/presentationml/2006/ole">
            <mc:AlternateContent xmlns:mc="http://schemas.openxmlformats.org/markup-compatibility/2006">
              <mc:Choice xmlns:v="urn:schemas-microsoft-com:vml" Requires="v">
                <p:oleObj spid="_x0000_s6513" name="AxMath" r:id="rId6" imgW="448920" imgH="240840" progId="Equation.AxMath">
                  <p:embed/>
                </p:oleObj>
              </mc:Choice>
              <mc:Fallback>
                <p:oleObj name="AxMath" r:id="rId6" imgW="448920" imgH="240840" progId="Equation.AxMath">
                  <p:embed/>
                  <p:pic>
                    <p:nvPicPr>
                      <p:cNvPr id="0" name=""/>
                      <p:cNvPicPr/>
                      <p:nvPr/>
                    </p:nvPicPr>
                    <p:blipFill>
                      <a:blip r:embed="rId7"/>
                      <a:stretch>
                        <a:fillRect/>
                      </a:stretch>
                    </p:blipFill>
                    <p:spPr>
                      <a:xfrm>
                        <a:off x="1475656" y="4246596"/>
                        <a:ext cx="533688" cy="286645"/>
                      </a:xfrm>
                      <a:prstGeom prst="rect">
                        <a:avLst/>
                      </a:prstGeom>
                    </p:spPr>
                  </p:pic>
                </p:oleObj>
              </mc:Fallback>
            </mc:AlternateContent>
          </a:graphicData>
        </a:graphic>
      </p:graphicFrame>
      <p:sp>
        <p:nvSpPr>
          <p:cNvPr id="19" name="TextBox 4">
            <a:extLst>
              <a:ext uri="{FF2B5EF4-FFF2-40B4-BE49-F238E27FC236}">
                <a16:creationId xmlns:a16="http://schemas.microsoft.com/office/drawing/2014/main" id="{E051619D-C842-44B5-B9A0-4736959C903D}"/>
              </a:ext>
            </a:extLst>
          </p:cNvPr>
          <p:cNvSpPr txBox="1"/>
          <p:nvPr/>
        </p:nvSpPr>
        <p:spPr>
          <a:xfrm>
            <a:off x="258564" y="4694685"/>
            <a:ext cx="8713316" cy="372025"/>
          </a:xfrm>
          <a:prstGeom prst="rect">
            <a:avLst/>
          </a:prstGeom>
          <a:noFill/>
        </p:spPr>
        <p:txBody>
          <a:bodyPr wrap="square" rtlCol="0">
            <a:spAutoFit/>
          </a:bodyPr>
          <a:lstStyle/>
          <a:p>
            <a:pPr algn="just">
              <a:lnSpc>
                <a:spcPct val="125000"/>
              </a:lnSpc>
            </a:pPr>
            <a:r>
              <a:rPr lang="zh-CN" altLang="en-US" sz="1600" dirty="0">
                <a:latin typeface="微软雅黑" panose="020B0503020204020204" pitchFamily="34" charset="-122"/>
                <a:ea typeface="微软雅黑" panose="020B0503020204020204" pitchFamily="34" charset="-122"/>
              </a:rPr>
              <a:t>     径的最大可能长度。</a:t>
            </a:r>
          </a:p>
        </p:txBody>
      </p:sp>
    </p:spTree>
    <p:extLst>
      <p:ext uri="{BB962C8B-B14F-4D97-AF65-F5344CB8AC3E}">
        <p14:creationId xmlns:p14="http://schemas.microsoft.com/office/powerpoint/2010/main" val="12155261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p:cNvSpPr>
          <p:nvPr>
            <p:ph type="title"/>
          </p:nvPr>
        </p:nvSpPr>
        <p:spPr>
          <a:xfrm>
            <a:off x="129600" y="137478"/>
            <a:ext cx="8640960" cy="566266"/>
          </a:xfrm>
        </p:spPr>
        <p:txBody>
          <a:bodyPr/>
          <a:lstStyle/>
          <a:p>
            <a:r>
              <a:rPr lang="zh-CN" altLang="en-US" dirty="0">
                <a:solidFill>
                  <a:srgbClr val="002060"/>
                </a:solidFill>
              </a:rPr>
              <a:t>提 纲</a:t>
            </a:r>
          </a:p>
        </p:txBody>
      </p:sp>
      <p:sp>
        <p:nvSpPr>
          <p:cNvPr id="4" name="MH_Others_1"/>
          <p:cNvSpPr/>
          <p:nvPr>
            <p:custDataLst>
              <p:tags r:id="rId1"/>
            </p:custDataLst>
          </p:nvPr>
        </p:nvSpPr>
        <p:spPr>
          <a:xfrm>
            <a:off x="1479550" y="1571797"/>
            <a:ext cx="311150" cy="492125"/>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algn="ctr">
              <a:lnSpc>
                <a:spcPct val="120000"/>
              </a:lnSpc>
              <a:spcAft>
                <a:spcPct val="30000"/>
              </a:spcAft>
              <a:buClr>
                <a:srgbClr val="99CC00"/>
              </a:buClr>
              <a:buSzPct val="70000"/>
              <a:buFont typeface="Wingdings" panose="05000000000000000000" pitchFamily="2" charset="2"/>
              <a:buNone/>
              <a:defRPr/>
            </a:pPr>
            <a:endParaRPr lang="zh-CN" altLang="en-US" sz="1400">
              <a:latin typeface="华文细黑" panose="02010600040101010101" pitchFamily="2" charset="-122"/>
              <a:ea typeface="华文细黑" panose="02010600040101010101" pitchFamily="2" charset="-122"/>
            </a:endParaRPr>
          </a:p>
        </p:txBody>
      </p:sp>
      <p:sp>
        <p:nvSpPr>
          <p:cNvPr id="5" name="MH_Others_2"/>
          <p:cNvSpPr/>
          <p:nvPr>
            <p:custDataLst>
              <p:tags r:id="rId2"/>
            </p:custDataLst>
          </p:nvPr>
        </p:nvSpPr>
        <p:spPr>
          <a:xfrm>
            <a:off x="1479550" y="2579210"/>
            <a:ext cx="311150" cy="492125"/>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algn="ctr">
              <a:lnSpc>
                <a:spcPct val="120000"/>
              </a:lnSpc>
              <a:spcAft>
                <a:spcPct val="30000"/>
              </a:spcAft>
              <a:buClr>
                <a:srgbClr val="99CC00"/>
              </a:buClr>
              <a:buSzPct val="70000"/>
              <a:buFont typeface="Wingdings" panose="05000000000000000000" pitchFamily="2" charset="2"/>
              <a:buNone/>
              <a:defRPr/>
            </a:pPr>
            <a:endParaRPr lang="zh-CN" altLang="en-US" sz="1400">
              <a:latin typeface="华文细黑" panose="02010600040101010101" pitchFamily="2" charset="-122"/>
              <a:ea typeface="华文细黑" panose="02010600040101010101" pitchFamily="2" charset="-122"/>
            </a:endParaRPr>
          </a:p>
        </p:txBody>
      </p:sp>
      <p:sp>
        <p:nvSpPr>
          <p:cNvPr id="7" name="MH_Entry_1"/>
          <p:cNvSpPr/>
          <p:nvPr>
            <p:custDataLst>
              <p:tags r:id="rId3"/>
            </p:custDataLst>
          </p:nvPr>
        </p:nvSpPr>
        <p:spPr>
          <a:xfrm>
            <a:off x="1568450" y="1519409"/>
            <a:ext cx="6007100" cy="647700"/>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tIns="0" rIns="0" bIns="0" anchor="ctr">
            <a:norm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spcAft>
                <a:spcPct val="30000"/>
              </a:spcAft>
              <a:buClr>
                <a:srgbClr val="99CC00"/>
              </a:buClr>
              <a:buSzPct val="70000"/>
              <a:buFont typeface="Wingdings" panose="05000000000000000000" pitchFamily="2" charset="2"/>
              <a:buNone/>
              <a:defRPr/>
            </a:pPr>
            <a:r>
              <a:rPr lang="zh-CN" altLang="en-US" sz="2800" b="1" dirty="0">
                <a:solidFill>
                  <a:schemeClr val="bg1"/>
                </a:solidFill>
                <a:latin typeface="黑体" panose="02010609060101010101" pitchFamily="49" charset="-122"/>
                <a:ea typeface="黑体" panose="02010609060101010101" pitchFamily="49" charset="-122"/>
              </a:rPr>
              <a:t>状态空间搜索问题</a:t>
            </a:r>
          </a:p>
        </p:txBody>
      </p:sp>
      <p:sp>
        <p:nvSpPr>
          <p:cNvPr id="8" name="MH_Number_1"/>
          <p:cNvSpPr/>
          <p:nvPr>
            <p:custDataLst>
              <p:tags r:id="rId4"/>
            </p:custDataLst>
          </p:nvPr>
        </p:nvSpPr>
        <p:spPr>
          <a:xfrm>
            <a:off x="1729205" y="1603142"/>
            <a:ext cx="595312" cy="544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lnSpc>
                <a:spcPct val="120000"/>
              </a:lnSpc>
              <a:spcAft>
                <a:spcPct val="30000"/>
              </a:spcAft>
              <a:buClr>
                <a:srgbClr val="99CC00"/>
              </a:buClr>
              <a:buSzPct val="70000"/>
              <a:buFont typeface="Wingdings" panose="05000000000000000000" pitchFamily="2" charset="2"/>
              <a:buNone/>
              <a:defRPr/>
            </a:pPr>
            <a:r>
              <a:rPr lang="en-US" altLang="zh-CN" sz="2800" dirty="0">
                <a:solidFill>
                  <a:schemeClr val="bg1">
                    <a:lumMod val="75000"/>
                  </a:schemeClr>
                </a:solidFill>
                <a:latin typeface="华文细黑" panose="02010600040101010101" pitchFamily="2" charset="-122"/>
                <a:ea typeface="华文细黑" panose="02010600040101010101" pitchFamily="2" charset="-122"/>
                <a:cs typeface="Times New Roman" panose="02020603050405020304" pitchFamily="18" charset="0"/>
              </a:rPr>
              <a:t>5.1</a:t>
            </a:r>
            <a:endParaRPr lang="zh-CN" altLang="en-US" sz="2800" dirty="0">
              <a:solidFill>
                <a:schemeClr val="bg1">
                  <a:lumMod val="75000"/>
                </a:schemeClr>
              </a:solidFill>
              <a:latin typeface="华文细黑" panose="02010600040101010101" pitchFamily="2" charset="-122"/>
              <a:ea typeface="华文细黑" panose="02010600040101010101" pitchFamily="2" charset="-122"/>
              <a:cs typeface="Times New Roman" panose="02020603050405020304" pitchFamily="18" charset="0"/>
            </a:endParaRPr>
          </a:p>
        </p:txBody>
      </p:sp>
      <p:sp>
        <p:nvSpPr>
          <p:cNvPr id="9" name="MH_Entry_2"/>
          <p:cNvSpPr/>
          <p:nvPr>
            <p:custDataLst>
              <p:tags r:id="rId5"/>
            </p:custDataLst>
          </p:nvPr>
        </p:nvSpPr>
        <p:spPr>
          <a:xfrm>
            <a:off x="1568450" y="2503010"/>
            <a:ext cx="6007100" cy="647700"/>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tIns="0" rIns="0" bIns="0" anchor="ctr">
            <a:norm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20000"/>
              </a:lnSpc>
              <a:spcBef>
                <a:spcPct val="0"/>
              </a:spcBef>
              <a:spcAft>
                <a:spcPct val="30000"/>
              </a:spcAft>
              <a:buClr>
                <a:srgbClr val="99CC00"/>
              </a:buClr>
              <a:buSzPct val="70000"/>
              <a:buFont typeface="Wingdings" panose="05000000000000000000" pitchFamily="2" charset="2"/>
              <a:buNone/>
              <a:defRPr/>
            </a:pPr>
            <a:r>
              <a:rPr lang="zh-CN" altLang="en-US" b="1" dirty="0">
                <a:solidFill>
                  <a:schemeClr val="bg1"/>
                </a:solidFill>
                <a:latin typeface="黑体" panose="02010609060101010101" pitchFamily="49" charset="-122"/>
                <a:ea typeface="黑体" panose="02010609060101010101" pitchFamily="49" charset="-122"/>
              </a:rPr>
              <a:t>状态空间盲目搜索</a:t>
            </a:r>
          </a:p>
        </p:txBody>
      </p:sp>
      <p:sp>
        <p:nvSpPr>
          <p:cNvPr id="10" name="MH_Number_2"/>
          <p:cNvSpPr/>
          <p:nvPr>
            <p:custDataLst>
              <p:tags r:id="rId6"/>
            </p:custDataLst>
          </p:nvPr>
        </p:nvSpPr>
        <p:spPr>
          <a:xfrm>
            <a:off x="1729205" y="2578044"/>
            <a:ext cx="595312" cy="544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lnSpc>
                <a:spcPct val="120000"/>
              </a:lnSpc>
              <a:spcAft>
                <a:spcPct val="30000"/>
              </a:spcAft>
              <a:buClr>
                <a:srgbClr val="99CC00"/>
              </a:buClr>
              <a:buSzPct val="70000"/>
              <a:buFont typeface="Wingdings" panose="05000000000000000000" pitchFamily="2" charset="2"/>
              <a:buNone/>
              <a:defRPr/>
            </a:pPr>
            <a:r>
              <a:rPr lang="en-US" altLang="zh-CN" sz="2800" dirty="0">
                <a:solidFill>
                  <a:schemeClr val="bg1">
                    <a:lumMod val="75000"/>
                  </a:schemeClr>
                </a:solidFill>
                <a:latin typeface="华文细黑" panose="02010600040101010101" pitchFamily="2" charset="-122"/>
                <a:ea typeface="华文细黑" panose="02010600040101010101" pitchFamily="2" charset="-122"/>
                <a:cs typeface="Times New Roman" panose="02020603050405020304" pitchFamily="18" charset="0"/>
              </a:rPr>
              <a:t>5.2</a:t>
            </a:r>
            <a:endParaRPr lang="zh-CN" altLang="en-US" sz="2800" dirty="0">
              <a:solidFill>
                <a:schemeClr val="bg1">
                  <a:lumMod val="75000"/>
                </a:schemeClr>
              </a:solidFill>
              <a:latin typeface="华文细黑" panose="02010600040101010101" pitchFamily="2" charset="-122"/>
              <a:ea typeface="华文细黑" panose="02010600040101010101" pitchFamily="2" charset="-122"/>
              <a:cs typeface="Times New Roman" panose="02020603050405020304" pitchFamily="18" charset="0"/>
            </a:endParaRPr>
          </a:p>
        </p:txBody>
      </p:sp>
      <p:sp>
        <p:nvSpPr>
          <p:cNvPr id="14" name="MH_Others_3"/>
          <p:cNvSpPr/>
          <p:nvPr>
            <p:custDataLst>
              <p:tags r:id="rId7"/>
            </p:custDataLst>
          </p:nvPr>
        </p:nvSpPr>
        <p:spPr>
          <a:xfrm>
            <a:off x="1479550" y="3558453"/>
            <a:ext cx="311150" cy="492125"/>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algn="ctr">
              <a:lnSpc>
                <a:spcPct val="120000"/>
              </a:lnSpc>
              <a:spcAft>
                <a:spcPct val="30000"/>
              </a:spcAft>
              <a:buClr>
                <a:srgbClr val="99CC00"/>
              </a:buClr>
              <a:buSzPct val="70000"/>
              <a:buFont typeface="Wingdings" panose="05000000000000000000" pitchFamily="2" charset="2"/>
              <a:buNone/>
              <a:defRPr/>
            </a:pPr>
            <a:endParaRPr lang="zh-CN" altLang="en-US" sz="1400">
              <a:latin typeface="华文细黑" panose="02010600040101010101" pitchFamily="2" charset="-122"/>
              <a:ea typeface="华文细黑" panose="02010600040101010101" pitchFamily="2" charset="-122"/>
            </a:endParaRPr>
          </a:p>
        </p:txBody>
      </p:sp>
      <p:sp>
        <p:nvSpPr>
          <p:cNvPr id="15" name="MH_Entry_3"/>
          <p:cNvSpPr/>
          <p:nvPr>
            <p:custDataLst>
              <p:tags r:id="rId8"/>
            </p:custDataLst>
          </p:nvPr>
        </p:nvSpPr>
        <p:spPr>
          <a:xfrm>
            <a:off x="1568450" y="3506065"/>
            <a:ext cx="6007100" cy="647700"/>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tIns="0" rIns="0" bIns="0" anchor="ctr">
            <a:norm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spcAft>
                <a:spcPct val="30000"/>
              </a:spcAft>
              <a:buClr>
                <a:srgbClr val="99CC00"/>
              </a:buClr>
              <a:buSzPct val="70000"/>
              <a:buFont typeface="Wingdings" panose="05000000000000000000" pitchFamily="2" charset="2"/>
              <a:buNone/>
              <a:defRPr/>
            </a:pPr>
            <a:r>
              <a:rPr lang="zh-CN" altLang="en-US" sz="2800" b="1" dirty="0">
                <a:solidFill>
                  <a:schemeClr val="bg1"/>
                </a:solidFill>
                <a:latin typeface="黑体" panose="02010609060101010101" pitchFamily="49" charset="-122"/>
                <a:ea typeface="黑体" panose="02010609060101010101" pitchFamily="49" charset="-122"/>
              </a:rPr>
              <a:t>状态空间启发搜索</a:t>
            </a:r>
          </a:p>
        </p:txBody>
      </p:sp>
      <p:sp>
        <p:nvSpPr>
          <p:cNvPr id="16" name="MH_Number_3"/>
          <p:cNvSpPr/>
          <p:nvPr>
            <p:custDataLst>
              <p:tags r:id="rId9"/>
            </p:custDataLst>
          </p:nvPr>
        </p:nvSpPr>
        <p:spPr>
          <a:xfrm>
            <a:off x="1745246" y="3596832"/>
            <a:ext cx="595313" cy="544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lnSpc>
                <a:spcPct val="120000"/>
              </a:lnSpc>
              <a:spcAft>
                <a:spcPct val="30000"/>
              </a:spcAft>
              <a:buClr>
                <a:srgbClr val="99CC00"/>
              </a:buClr>
              <a:buSzPct val="70000"/>
              <a:buFont typeface="Wingdings" panose="05000000000000000000" pitchFamily="2" charset="2"/>
              <a:buNone/>
              <a:defRPr/>
            </a:pPr>
            <a:r>
              <a:rPr lang="en-US" altLang="zh-CN" sz="2800" dirty="0">
                <a:solidFill>
                  <a:schemeClr val="bg1">
                    <a:lumMod val="75000"/>
                  </a:schemeClr>
                </a:solidFill>
                <a:latin typeface="华文细黑" panose="02010600040101010101" pitchFamily="2" charset="-122"/>
                <a:ea typeface="华文细黑" panose="02010600040101010101" pitchFamily="2" charset="-122"/>
                <a:cs typeface="Times New Roman" panose="02020603050405020304" pitchFamily="18" charset="0"/>
              </a:rPr>
              <a:t>5.3</a:t>
            </a:r>
            <a:endParaRPr lang="zh-CN" altLang="en-US" sz="2800" dirty="0">
              <a:solidFill>
                <a:schemeClr val="bg1">
                  <a:lumMod val="75000"/>
                </a:schemeClr>
              </a:solidFill>
              <a:latin typeface="华文细黑" panose="02010600040101010101" pitchFamily="2" charset="-122"/>
              <a:ea typeface="华文细黑" panose="02010600040101010101" pitchFamily="2" charset="-122"/>
              <a:cs typeface="Times New Roman" panose="02020603050405020304" pitchFamily="18" charset="0"/>
            </a:endParaRPr>
          </a:p>
        </p:txBody>
      </p:sp>
      <p:sp>
        <p:nvSpPr>
          <p:cNvPr id="20" name="MH_Others_3"/>
          <p:cNvSpPr/>
          <p:nvPr>
            <p:custDataLst>
              <p:tags r:id="rId10"/>
            </p:custDataLst>
          </p:nvPr>
        </p:nvSpPr>
        <p:spPr>
          <a:xfrm>
            <a:off x="1479550" y="4561508"/>
            <a:ext cx="311150" cy="492125"/>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algn="ctr">
              <a:lnSpc>
                <a:spcPct val="120000"/>
              </a:lnSpc>
              <a:spcAft>
                <a:spcPct val="30000"/>
              </a:spcAft>
              <a:buClr>
                <a:srgbClr val="99CC00"/>
              </a:buClr>
              <a:buSzPct val="70000"/>
              <a:buFont typeface="Wingdings" panose="05000000000000000000" pitchFamily="2" charset="2"/>
              <a:buNone/>
              <a:defRPr/>
            </a:pPr>
            <a:endParaRPr lang="zh-CN" altLang="en-US" sz="1400">
              <a:latin typeface="华文细黑" panose="02010600040101010101" pitchFamily="2" charset="-122"/>
              <a:ea typeface="华文细黑" panose="02010600040101010101" pitchFamily="2" charset="-122"/>
            </a:endParaRPr>
          </a:p>
        </p:txBody>
      </p:sp>
      <p:sp>
        <p:nvSpPr>
          <p:cNvPr id="21" name="MH_Entry_3"/>
          <p:cNvSpPr/>
          <p:nvPr>
            <p:custDataLst>
              <p:tags r:id="rId11"/>
            </p:custDataLst>
          </p:nvPr>
        </p:nvSpPr>
        <p:spPr>
          <a:xfrm>
            <a:off x="1568450" y="4509120"/>
            <a:ext cx="6007100" cy="647700"/>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tIns="0" rIns="0" bIns="0" anchor="ctr">
            <a:norm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spcAft>
                <a:spcPct val="30000"/>
              </a:spcAft>
              <a:buClr>
                <a:srgbClr val="99CC00"/>
              </a:buClr>
              <a:buSzPct val="70000"/>
              <a:buFont typeface="Wingdings" panose="05000000000000000000" pitchFamily="2" charset="2"/>
              <a:buNone/>
              <a:defRPr/>
            </a:pPr>
            <a:r>
              <a:rPr lang="zh-CN" altLang="en-US" sz="2800" b="1" dirty="0">
                <a:solidFill>
                  <a:schemeClr val="bg1"/>
                </a:solidFill>
                <a:latin typeface="黑体" panose="02010609060101010101" pitchFamily="49" charset="-122"/>
                <a:ea typeface="黑体" panose="02010609060101010101" pitchFamily="49" charset="-122"/>
              </a:rPr>
              <a:t>对抗搜索</a:t>
            </a:r>
          </a:p>
        </p:txBody>
      </p:sp>
      <p:sp>
        <p:nvSpPr>
          <p:cNvPr id="22" name="MH_Number_3"/>
          <p:cNvSpPr/>
          <p:nvPr>
            <p:custDataLst>
              <p:tags r:id="rId12"/>
            </p:custDataLst>
          </p:nvPr>
        </p:nvSpPr>
        <p:spPr>
          <a:xfrm>
            <a:off x="1745246" y="4561508"/>
            <a:ext cx="595313" cy="544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lnSpc>
                <a:spcPct val="120000"/>
              </a:lnSpc>
              <a:spcAft>
                <a:spcPct val="30000"/>
              </a:spcAft>
              <a:buClr>
                <a:srgbClr val="99CC00"/>
              </a:buClr>
              <a:buSzPct val="70000"/>
              <a:buFont typeface="Wingdings" panose="05000000000000000000" pitchFamily="2" charset="2"/>
              <a:buNone/>
              <a:defRPr/>
            </a:pPr>
            <a:r>
              <a:rPr lang="en-US" altLang="zh-CN" sz="2800" dirty="0">
                <a:solidFill>
                  <a:schemeClr val="bg1">
                    <a:lumMod val="75000"/>
                  </a:schemeClr>
                </a:solidFill>
                <a:latin typeface="华文细黑" panose="02010600040101010101" pitchFamily="2" charset="-122"/>
                <a:ea typeface="华文细黑" panose="02010600040101010101" pitchFamily="2" charset="-122"/>
                <a:cs typeface="Times New Roman" panose="02020603050405020304" pitchFamily="18" charset="0"/>
              </a:rPr>
              <a:t>5.4</a:t>
            </a:r>
            <a:endParaRPr lang="zh-CN" altLang="en-US" sz="2800" dirty="0">
              <a:solidFill>
                <a:schemeClr val="bg1">
                  <a:lumMod val="75000"/>
                </a:schemeClr>
              </a:solidFill>
              <a:latin typeface="华文细黑" panose="02010600040101010101" pitchFamily="2" charset="-122"/>
              <a:ea typeface="华文细黑" panose="02010600040101010101" pitchFamily="2" charset="-122"/>
              <a:cs typeface="Times New Roman" panose="02020603050405020304" pitchFamily="18" charset="0"/>
            </a:endParaRPr>
          </a:p>
        </p:txBody>
      </p:sp>
      <p:sp>
        <p:nvSpPr>
          <p:cNvPr id="2" name="MH_Others_3">
            <a:extLst>
              <a:ext uri="{FF2B5EF4-FFF2-40B4-BE49-F238E27FC236}">
                <a16:creationId xmlns:a16="http://schemas.microsoft.com/office/drawing/2014/main" id="{B11E618B-3240-4BBD-AD3B-5C1818C2AB3D}"/>
              </a:ext>
            </a:extLst>
          </p:cNvPr>
          <p:cNvSpPr/>
          <p:nvPr>
            <p:custDataLst>
              <p:tags r:id="rId13"/>
            </p:custDataLst>
          </p:nvPr>
        </p:nvSpPr>
        <p:spPr>
          <a:xfrm>
            <a:off x="1479550" y="5513764"/>
            <a:ext cx="311150" cy="492125"/>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algn="ctr">
              <a:lnSpc>
                <a:spcPct val="120000"/>
              </a:lnSpc>
              <a:spcAft>
                <a:spcPct val="30000"/>
              </a:spcAft>
              <a:buClr>
                <a:srgbClr val="99CC00"/>
              </a:buClr>
              <a:buSzPct val="70000"/>
              <a:buFont typeface="Wingdings" panose="05000000000000000000" pitchFamily="2" charset="2"/>
              <a:buNone/>
              <a:defRPr/>
            </a:pPr>
            <a:endParaRPr lang="zh-CN" altLang="en-US" sz="1400">
              <a:latin typeface="华文细黑" panose="02010600040101010101" pitchFamily="2" charset="-122"/>
              <a:ea typeface="华文细黑" panose="02010600040101010101" pitchFamily="2" charset="-122"/>
            </a:endParaRPr>
          </a:p>
        </p:txBody>
      </p:sp>
      <p:sp>
        <p:nvSpPr>
          <p:cNvPr id="3" name="MH_Entry_3">
            <a:extLst>
              <a:ext uri="{FF2B5EF4-FFF2-40B4-BE49-F238E27FC236}">
                <a16:creationId xmlns:a16="http://schemas.microsoft.com/office/drawing/2014/main" id="{17040F8E-752F-4496-BADC-289CF4D54AF7}"/>
              </a:ext>
            </a:extLst>
          </p:cNvPr>
          <p:cNvSpPr/>
          <p:nvPr>
            <p:custDataLst>
              <p:tags r:id="rId14"/>
            </p:custDataLst>
          </p:nvPr>
        </p:nvSpPr>
        <p:spPr>
          <a:xfrm>
            <a:off x="1568450" y="5461376"/>
            <a:ext cx="6007100" cy="647700"/>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00000" tIns="0" rIns="0" bIns="0" anchor="ctr">
            <a:norm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spcAft>
                <a:spcPct val="30000"/>
              </a:spcAft>
              <a:buClr>
                <a:srgbClr val="99CC00"/>
              </a:buClr>
              <a:buSzPct val="70000"/>
              <a:buFont typeface="Wingdings" panose="05000000000000000000" pitchFamily="2" charset="2"/>
              <a:buNone/>
              <a:defRPr/>
            </a:pPr>
            <a:r>
              <a:rPr lang="zh-CN" altLang="en-US" sz="2800" b="1" dirty="0">
                <a:solidFill>
                  <a:schemeClr val="bg1"/>
                </a:solidFill>
                <a:latin typeface="黑体" panose="02010609060101010101" pitchFamily="49" charset="-122"/>
                <a:ea typeface="黑体" panose="02010609060101010101" pitchFamily="49" charset="-122"/>
              </a:rPr>
              <a:t>蒙特卡洛树搜索</a:t>
            </a:r>
          </a:p>
        </p:txBody>
      </p:sp>
      <p:sp>
        <p:nvSpPr>
          <p:cNvPr id="6" name="MH_Number_3">
            <a:extLst>
              <a:ext uri="{FF2B5EF4-FFF2-40B4-BE49-F238E27FC236}">
                <a16:creationId xmlns:a16="http://schemas.microsoft.com/office/drawing/2014/main" id="{5DF83D53-A0D6-45B9-803E-B0B311D6A326}"/>
              </a:ext>
            </a:extLst>
          </p:cNvPr>
          <p:cNvSpPr/>
          <p:nvPr>
            <p:custDataLst>
              <p:tags r:id="rId15"/>
            </p:custDataLst>
          </p:nvPr>
        </p:nvSpPr>
        <p:spPr>
          <a:xfrm>
            <a:off x="1745246" y="5512969"/>
            <a:ext cx="595313" cy="544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lnSpc>
                <a:spcPct val="120000"/>
              </a:lnSpc>
              <a:spcAft>
                <a:spcPct val="30000"/>
              </a:spcAft>
              <a:buClr>
                <a:srgbClr val="99CC00"/>
              </a:buClr>
              <a:buSzPct val="70000"/>
              <a:buFont typeface="Wingdings" panose="05000000000000000000" pitchFamily="2" charset="2"/>
              <a:buNone/>
              <a:defRPr/>
            </a:pPr>
            <a:r>
              <a:rPr lang="en-US" altLang="zh-CN" sz="2800" dirty="0">
                <a:solidFill>
                  <a:srgbClr val="002060"/>
                </a:solidFill>
                <a:latin typeface="华文细黑" panose="02010600040101010101" pitchFamily="2" charset="-122"/>
                <a:ea typeface="华文细黑" panose="02010600040101010101" pitchFamily="2" charset="-122"/>
                <a:cs typeface="Times New Roman" panose="02020603050405020304" pitchFamily="18" charset="0"/>
              </a:rPr>
              <a:t>5.5</a:t>
            </a:r>
            <a:endParaRPr lang="zh-CN" altLang="en-US" sz="2800" dirty="0">
              <a:solidFill>
                <a:srgbClr val="002060"/>
              </a:solidFill>
              <a:latin typeface="华文细黑" panose="02010600040101010101" pitchFamily="2" charset="-122"/>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144189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38"/>
          <p:cNvSpPr txBox="1"/>
          <p:nvPr/>
        </p:nvSpPr>
        <p:spPr>
          <a:xfrm>
            <a:off x="4787605" y="5539893"/>
            <a:ext cx="1377153" cy="323165"/>
          </a:xfrm>
          <a:prstGeom prst="rect">
            <a:avLst/>
          </a:prstGeom>
          <a:noFill/>
        </p:spPr>
        <p:txBody>
          <a:bodyPr wrap="square" rtlCol="0">
            <a:spAutoFit/>
          </a:bodyPr>
          <a:lstStyle/>
          <a:p>
            <a:pPr algn="ctr" defTabSz="685800"/>
            <a:r>
              <a:rPr lang="zh-CN" altLang="en-US" sz="1500" b="1" spc="225" dirty="0">
                <a:solidFill>
                  <a:prstClr val="white"/>
                </a:solidFill>
                <a:latin typeface="微软雅黑" panose="020B0503020204020204" pitchFamily="34" charset="-122"/>
                <a:ea typeface="微软雅黑" panose="020B0503020204020204" pitchFamily="34" charset="-122"/>
              </a:rPr>
              <a:t>运动识别</a:t>
            </a:r>
          </a:p>
        </p:txBody>
      </p:sp>
      <p:sp>
        <p:nvSpPr>
          <p:cNvPr id="18" name="矩形 17"/>
          <p:cNvSpPr/>
          <p:nvPr/>
        </p:nvSpPr>
        <p:spPr>
          <a:xfrm>
            <a:off x="63424" y="884554"/>
            <a:ext cx="8424936" cy="4770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n"/>
            </a:pPr>
            <a:r>
              <a:rPr lang="zh-CN" altLang="en-US" sz="2800" b="1" dirty="0">
                <a:solidFill>
                  <a:srgbClr val="002060"/>
                </a:solidFill>
                <a:latin typeface="黑体" panose="02010609060101010101" pitchFamily="49" charset="-122"/>
                <a:ea typeface="黑体" panose="02010609060101010101" pitchFamily="49" charset="-122"/>
              </a:rPr>
              <a:t>什么是搜索</a:t>
            </a:r>
            <a:endParaRPr lang="en-US" altLang="zh-CN" sz="2800" b="1" dirty="0">
              <a:solidFill>
                <a:srgbClr val="002060"/>
              </a:solidFill>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2"/>
          </p:nvPr>
        </p:nvSpPr>
        <p:spPr/>
        <p:txBody>
          <a:bodyPr/>
          <a:lstStyle/>
          <a:p>
            <a:pPr defTabSz="685800">
              <a:defRPr/>
            </a:pPr>
            <a:fld id="{C9728943-09E1-4583-B427-1856C283FC56}" type="slidenum">
              <a:rPr lang="zh-CN" altLang="en-US" smtClean="0">
                <a:solidFill>
                  <a:prstClr val="black">
                    <a:tint val="75000"/>
                  </a:prstClr>
                </a:solidFill>
              </a:rPr>
              <a:t>4</a:t>
            </a:fld>
            <a:endParaRPr lang="zh-CN" altLang="en-US">
              <a:solidFill>
                <a:prstClr val="black">
                  <a:tint val="75000"/>
                </a:prstClr>
              </a:solidFill>
            </a:endParaRPr>
          </a:p>
        </p:txBody>
      </p:sp>
      <p:sp>
        <p:nvSpPr>
          <p:cNvPr id="20" name="标题 1"/>
          <p:cNvSpPr>
            <a:spLocks noGrp="1"/>
          </p:cNvSpPr>
          <p:nvPr>
            <p:ph type="title"/>
          </p:nvPr>
        </p:nvSpPr>
        <p:spPr>
          <a:xfrm>
            <a:off x="129600" y="137478"/>
            <a:ext cx="8640960" cy="566266"/>
          </a:xfrm>
        </p:spPr>
        <p:txBody>
          <a:bodyPr/>
          <a:lstStyle/>
          <a:p>
            <a:r>
              <a:rPr lang="en-US" altLang="zh-CN" dirty="0">
                <a:solidFill>
                  <a:srgbClr val="002060"/>
                </a:solidFill>
              </a:rPr>
              <a:t>5.1 </a:t>
            </a:r>
            <a:r>
              <a:rPr lang="zh-CN" altLang="en-US" dirty="0">
                <a:solidFill>
                  <a:srgbClr val="002060"/>
                </a:solidFill>
              </a:rPr>
              <a:t>状态空间搜索问题</a:t>
            </a:r>
          </a:p>
        </p:txBody>
      </p:sp>
      <p:sp>
        <p:nvSpPr>
          <p:cNvPr id="3" name="TextBox 4">
            <a:extLst>
              <a:ext uri="{FF2B5EF4-FFF2-40B4-BE49-F238E27FC236}">
                <a16:creationId xmlns:a16="http://schemas.microsoft.com/office/drawing/2014/main" id="{A1CABD05-9E1F-4704-B935-AF72D2FCFB1A}"/>
              </a:ext>
            </a:extLst>
          </p:cNvPr>
          <p:cNvSpPr txBox="1"/>
          <p:nvPr/>
        </p:nvSpPr>
        <p:spPr>
          <a:xfrm>
            <a:off x="539552" y="1551824"/>
            <a:ext cx="8064896" cy="1435136"/>
          </a:xfrm>
          <a:prstGeom prst="rect">
            <a:avLst/>
          </a:prstGeom>
          <a:noFill/>
        </p:spPr>
        <p:txBody>
          <a:bodyPr wrap="square" rtlCol="0">
            <a:spAutoFit/>
          </a:bodyPr>
          <a:lstStyle/>
          <a:p>
            <a:pPr algn="just">
              <a:lnSpc>
                <a:spcPct val="125000"/>
              </a:lnSpc>
            </a:pPr>
            <a:r>
              <a:rPr lang="zh-CN" altLang="en-US" sz="2400" b="1" dirty="0">
                <a:latin typeface="微软雅黑" panose="020B0503020204020204" pitchFamily="34" charset="-122"/>
                <a:ea typeface="微软雅黑" panose="020B0503020204020204" pitchFamily="34" charset="-122"/>
              </a:rPr>
              <a:t>       采用某种策略，在知识库中寻找可利用的知识，从而</a:t>
            </a:r>
            <a:r>
              <a:rPr lang="zh-CN" altLang="en-US" sz="2400" b="1" dirty="0">
                <a:solidFill>
                  <a:srgbClr val="0000FF"/>
                </a:solidFill>
                <a:latin typeface="微软雅黑" panose="020B0503020204020204" pitchFamily="34" charset="-122"/>
                <a:ea typeface="微软雅黑" panose="020B0503020204020204" pitchFamily="34" charset="-122"/>
              </a:rPr>
              <a:t>构造一条代价较小的推理路线</a:t>
            </a:r>
            <a:r>
              <a:rPr lang="zh-CN" altLang="en-US" sz="2400" b="1" dirty="0">
                <a:latin typeface="微软雅黑" panose="020B0503020204020204" pitchFamily="34" charset="-122"/>
                <a:ea typeface="微软雅黑" panose="020B0503020204020204" pitchFamily="34" charset="-122"/>
              </a:rPr>
              <a:t>，使问题得到解决的过程称为搜索。</a:t>
            </a:r>
          </a:p>
        </p:txBody>
      </p:sp>
      <p:sp>
        <p:nvSpPr>
          <p:cNvPr id="2" name="TextBox 4">
            <a:extLst>
              <a:ext uri="{FF2B5EF4-FFF2-40B4-BE49-F238E27FC236}">
                <a16:creationId xmlns:a16="http://schemas.microsoft.com/office/drawing/2014/main" id="{42C8F037-5AC8-4367-BD59-37FE292BDAAF}"/>
              </a:ext>
            </a:extLst>
          </p:cNvPr>
          <p:cNvSpPr txBox="1"/>
          <p:nvPr/>
        </p:nvSpPr>
        <p:spPr>
          <a:xfrm>
            <a:off x="539552" y="2986960"/>
            <a:ext cx="8064896" cy="973472"/>
          </a:xfrm>
          <a:prstGeom prst="rect">
            <a:avLst/>
          </a:prstGeom>
          <a:noFill/>
        </p:spPr>
        <p:txBody>
          <a:bodyPr wrap="square" rtlCol="0">
            <a:spAutoFit/>
          </a:bodyPr>
          <a:lstStyle/>
          <a:p>
            <a:pPr algn="just">
              <a:lnSpc>
                <a:spcPct val="125000"/>
              </a:lnSpc>
            </a:pPr>
            <a:r>
              <a:rPr lang="zh-CN" altLang="en-US" sz="2400" b="1" dirty="0">
                <a:latin typeface="微软雅黑" panose="020B0503020204020204" pitchFamily="34" charset="-122"/>
                <a:ea typeface="微软雅黑" panose="020B0503020204020204" pitchFamily="34" charset="-122"/>
              </a:rPr>
              <a:t>       搜索技术在很多实际问题中应用广泛，比如路径规划、</a:t>
            </a:r>
            <a:r>
              <a:rPr lang="en-US" altLang="zh-CN" sz="2400" b="1" dirty="0">
                <a:latin typeface="微软雅黑" panose="020B0503020204020204" pitchFamily="34" charset="-122"/>
                <a:ea typeface="微软雅黑" panose="020B0503020204020204" pitchFamily="34" charset="-122"/>
              </a:rPr>
              <a:t>AlphaGo</a:t>
            </a:r>
            <a:r>
              <a:rPr lang="zh-CN" altLang="en-US" sz="2400" b="1" dirty="0">
                <a:latin typeface="微软雅黑" panose="020B0503020204020204" pitchFamily="34" charset="-122"/>
                <a:ea typeface="微软雅黑" panose="020B0503020204020204" pitchFamily="34" charset="-122"/>
              </a:rPr>
              <a:t>智能围棋程序等等。</a:t>
            </a:r>
          </a:p>
        </p:txBody>
      </p:sp>
      <p:pic>
        <p:nvPicPr>
          <p:cNvPr id="6" name="图片 5">
            <a:extLst>
              <a:ext uri="{FF2B5EF4-FFF2-40B4-BE49-F238E27FC236}">
                <a16:creationId xmlns:a16="http://schemas.microsoft.com/office/drawing/2014/main" id="{80375F96-0A11-4A19-A8B3-BD1B5C8C0EF1}"/>
              </a:ext>
            </a:extLst>
          </p:cNvPr>
          <p:cNvPicPr>
            <a:picLocks noChangeAspect="1"/>
          </p:cNvPicPr>
          <p:nvPr/>
        </p:nvPicPr>
        <p:blipFill>
          <a:blip r:embed="rId3"/>
          <a:stretch>
            <a:fillRect/>
          </a:stretch>
        </p:blipFill>
        <p:spPr>
          <a:xfrm>
            <a:off x="395536" y="4109600"/>
            <a:ext cx="3744416" cy="2730106"/>
          </a:xfrm>
          <a:prstGeom prst="rect">
            <a:avLst/>
          </a:prstGeom>
        </p:spPr>
      </p:pic>
      <p:pic>
        <p:nvPicPr>
          <p:cNvPr id="8" name="图片 7">
            <a:extLst>
              <a:ext uri="{FF2B5EF4-FFF2-40B4-BE49-F238E27FC236}">
                <a16:creationId xmlns:a16="http://schemas.microsoft.com/office/drawing/2014/main" id="{03E404CF-88A8-40EB-A922-BACB419DF298}"/>
              </a:ext>
            </a:extLst>
          </p:cNvPr>
          <p:cNvPicPr>
            <a:picLocks noChangeAspect="1"/>
          </p:cNvPicPr>
          <p:nvPr/>
        </p:nvPicPr>
        <p:blipFill>
          <a:blip r:embed="rId4"/>
          <a:stretch>
            <a:fillRect/>
          </a:stretch>
        </p:blipFill>
        <p:spPr>
          <a:xfrm>
            <a:off x="4667381" y="4241469"/>
            <a:ext cx="4033143" cy="2261576"/>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defTabSz="685800">
              <a:defRPr/>
            </a:pPr>
            <a:fld id="{C9728943-09E1-4583-B427-1856C283FC56}" type="slidenum">
              <a:rPr lang="zh-CN" altLang="en-US" smtClean="0">
                <a:solidFill>
                  <a:prstClr val="black">
                    <a:tint val="75000"/>
                  </a:prstClr>
                </a:solidFill>
              </a:rPr>
              <a:t>40</a:t>
            </a:fld>
            <a:endParaRPr lang="zh-CN" altLang="en-US">
              <a:solidFill>
                <a:prstClr val="black">
                  <a:tint val="75000"/>
                </a:prstClr>
              </a:solidFill>
            </a:endParaRPr>
          </a:p>
        </p:txBody>
      </p:sp>
      <p:sp>
        <p:nvSpPr>
          <p:cNvPr id="20" name="标题 1"/>
          <p:cNvSpPr>
            <a:spLocks noGrp="1"/>
          </p:cNvSpPr>
          <p:nvPr>
            <p:ph type="title"/>
          </p:nvPr>
        </p:nvSpPr>
        <p:spPr>
          <a:xfrm>
            <a:off x="129600" y="137478"/>
            <a:ext cx="8640960" cy="566266"/>
          </a:xfrm>
        </p:spPr>
        <p:txBody>
          <a:bodyPr/>
          <a:lstStyle/>
          <a:p>
            <a:r>
              <a:rPr lang="en-US" altLang="zh-CN" dirty="0">
                <a:solidFill>
                  <a:srgbClr val="002060"/>
                </a:solidFill>
              </a:rPr>
              <a:t>5.5 </a:t>
            </a:r>
            <a:r>
              <a:rPr lang="zh-CN" altLang="en-US" dirty="0">
                <a:solidFill>
                  <a:srgbClr val="002060"/>
                </a:solidFill>
              </a:rPr>
              <a:t>蒙特卡洛树搜索</a:t>
            </a:r>
          </a:p>
        </p:txBody>
      </p:sp>
      <p:sp>
        <p:nvSpPr>
          <p:cNvPr id="3" name="矩形 2">
            <a:extLst>
              <a:ext uri="{FF2B5EF4-FFF2-40B4-BE49-F238E27FC236}">
                <a16:creationId xmlns:a16="http://schemas.microsoft.com/office/drawing/2014/main" id="{4B5E7D89-1995-465A-A4E8-6CD9F7162643}"/>
              </a:ext>
            </a:extLst>
          </p:cNvPr>
          <p:cNvSpPr/>
          <p:nvPr/>
        </p:nvSpPr>
        <p:spPr>
          <a:xfrm>
            <a:off x="63424" y="884554"/>
            <a:ext cx="8424936" cy="4770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n"/>
            </a:pPr>
            <a:r>
              <a:rPr lang="zh-CN" altLang="en-US" sz="2800" b="1" dirty="0">
                <a:solidFill>
                  <a:srgbClr val="002060"/>
                </a:solidFill>
                <a:latin typeface="黑体" panose="02010609060101010101" pitchFamily="49" charset="-122"/>
                <a:ea typeface="黑体" panose="02010609060101010101" pitchFamily="49" charset="-122"/>
              </a:rPr>
              <a:t>蒙特卡洛规划</a:t>
            </a:r>
            <a:endParaRPr lang="en-US" altLang="zh-CN" sz="2800" b="1" dirty="0">
              <a:solidFill>
                <a:srgbClr val="002060"/>
              </a:solidFill>
              <a:latin typeface="黑体" panose="02010609060101010101" pitchFamily="49" charset="-122"/>
              <a:ea typeface="黑体" panose="02010609060101010101" pitchFamily="49" charset="-122"/>
            </a:endParaRPr>
          </a:p>
        </p:txBody>
      </p:sp>
      <p:sp>
        <p:nvSpPr>
          <p:cNvPr id="6" name="矩形 5">
            <a:extLst>
              <a:ext uri="{FF2B5EF4-FFF2-40B4-BE49-F238E27FC236}">
                <a16:creationId xmlns:a16="http://schemas.microsoft.com/office/drawing/2014/main" id="{D6243B31-8CFC-4EEA-A57A-4BE22D0CF457}"/>
              </a:ext>
            </a:extLst>
          </p:cNvPr>
          <p:cNvSpPr/>
          <p:nvPr/>
        </p:nvSpPr>
        <p:spPr>
          <a:xfrm>
            <a:off x="487481" y="2054161"/>
            <a:ext cx="7344816" cy="4770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Ø"/>
            </a:pPr>
            <a:r>
              <a:rPr lang="zh-CN" altLang="en-US" sz="2600" b="1" dirty="0">
                <a:latin typeface="黑体" panose="02010609060101010101" pitchFamily="49" charset="-122"/>
                <a:ea typeface="黑体" panose="02010609060101010101" pitchFamily="49" charset="-122"/>
              </a:rPr>
              <a:t>单一状态蒙特卡洛规划：</a:t>
            </a:r>
            <a:r>
              <a:rPr lang="zh-CN" altLang="en-US" sz="2600" b="1" dirty="0">
                <a:solidFill>
                  <a:srgbClr val="0000FF"/>
                </a:solidFill>
                <a:latin typeface="黑体" panose="02010609060101010101" pitchFamily="49" charset="-122"/>
                <a:ea typeface="黑体" panose="02010609060101010101" pitchFamily="49" charset="-122"/>
              </a:rPr>
              <a:t>多臂赌博机</a:t>
            </a:r>
            <a:endParaRPr lang="en-US" altLang="zh-CN" sz="2600" b="1" dirty="0">
              <a:solidFill>
                <a:srgbClr val="0000FF"/>
              </a:solidFill>
              <a:latin typeface="黑体" panose="02010609060101010101" pitchFamily="49" charset="-122"/>
              <a:ea typeface="黑体" panose="02010609060101010101" pitchFamily="49" charset="-122"/>
            </a:endParaRPr>
          </a:p>
        </p:txBody>
      </p:sp>
      <p:sp>
        <p:nvSpPr>
          <p:cNvPr id="8" name="矩形 7">
            <a:extLst>
              <a:ext uri="{FF2B5EF4-FFF2-40B4-BE49-F238E27FC236}">
                <a16:creationId xmlns:a16="http://schemas.microsoft.com/office/drawing/2014/main" id="{24631F86-251C-4031-8C7C-217C4561CF32}"/>
              </a:ext>
            </a:extLst>
          </p:cNvPr>
          <p:cNvSpPr/>
          <p:nvPr/>
        </p:nvSpPr>
        <p:spPr>
          <a:xfrm>
            <a:off x="481559" y="3137625"/>
            <a:ext cx="7344816" cy="4770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Ø"/>
            </a:pPr>
            <a:r>
              <a:rPr lang="zh-CN" altLang="en-US" sz="2600" b="1" dirty="0">
                <a:latin typeface="黑体" panose="02010609060101010101" pitchFamily="49" charset="-122"/>
                <a:ea typeface="黑体" panose="02010609060101010101" pitchFamily="49" charset="-122"/>
              </a:rPr>
              <a:t>上限置信区间策略</a:t>
            </a:r>
            <a:endParaRPr lang="en-US" altLang="zh-CN" sz="2600" b="1" dirty="0">
              <a:latin typeface="黑体" panose="02010609060101010101" pitchFamily="49" charset="-122"/>
              <a:ea typeface="黑体" panose="02010609060101010101" pitchFamily="49" charset="-122"/>
            </a:endParaRPr>
          </a:p>
        </p:txBody>
      </p:sp>
      <p:sp>
        <p:nvSpPr>
          <p:cNvPr id="10" name="矩形 9">
            <a:extLst>
              <a:ext uri="{FF2B5EF4-FFF2-40B4-BE49-F238E27FC236}">
                <a16:creationId xmlns:a16="http://schemas.microsoft.com/office/drawing/2014/main" id="{899E7550-848F-4D8C-8691-20022C242057}"/>
              </a:ext>
            </a:extLst>
          </p:cNvPr>
          <p:cNvSpPr/>
          <p:nvPr/>
        </p:nvSpPr>
        <p:spPr>
          <a:xfrm>
            <a:off x="481559" y="4221088"/>
            <a:ext cx="7344816" cy="4770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Ø"/>
            </a:pPr>
            <a:r>
              <a:rPr lang="zh-CN" altLang="en-US" sz="2600" b="1" dirty="0">
                <a:latin typeface="黑体" panose="02010609060101010101" pitchFamily="49" charset="-122"/>
                <a:ea typeface="黑体" panose="02010609060101010101" pitchFamily="49" charset="-122"/>
              </a:rPr>
              <a:t>蒙特卡洛树搜索</a:t>
            </a:r>
            <a:endParaRPr lang="en-US" altLang="zh-CN" sz="26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6997069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defTabSz="685800">
              <a:defRPr/>
            </a:pPr>
            <a:fld id="{C9728943-09E1-4583-B427-1856C283FC56}" type="slidenum">
              <a:rPr lang="zh-CN" altLang="en-US" smtClean="0">
                <a:solidFill>
                  <a:prstClr val="black">
                    <a:tint val="75000"/>
                  </a:prstClr>
                </a:solidFill>
              </a:rPr>
              <a:t>41</a:t>
            </a:fld>
            <a:endParaRPr lang="zh-CN" altLang="en-US">
              <a:solidFill>
                <a:prstClr val="black">
                  <a:tint val="75000"/>
                </a:prstClr>
              </a:solidFill>
            </a:endParaRPr>
          </a:p>
        </p:txBody>
      </p:sp>
      <p:sp>
        <p:nvSpPr>
          <p:cNvPr id="20" name="标题 1"/>
          <p:cNvSpPr>
            <a:spLocks noGrp="1"/>
          </p:cNvSpPr>
          <p:nvPr>
            <p:ph type="title"/>
          </p:nvPr>
        </p:nvSpPr>
        <p:spPr>
          <a:xfrm>
            <a:off x="129600" y="137478"/>
            <a:ext cx="8640960" cy="566266"/>
          </a:xfrm>
        </p:spPr>
        <p:txBody>
          <a:bodyPr/>
          <a:lstStyle/>
          <a:p>
            <a:r>
              <a:rPr lang="en-US" altLang="zh-CN" dirty="0">
                <a:solidFill>
                  <a:srgbClr val="002060"/>
                </a:solidFill>
              </a:rPr>
              <a:t>5.5 </a:t>
            </a:r>
            <a:r>
              <a:rPr lang="zh-CN" altLang="en-US" dirty="0">
                <a:solidFill>
                  <a:srgbClr val="002060"/>
                </a:solidFill>
              </a:rPr>
              <a:t>蒙特卡洛树搜索</a:t>
            </a:r>
          </a:p>
        </p:txBody>
      </p:sp>
      <p:sp>
        <p:nvSpPr>
          <p:cNvPr id="3" name="矩形 2">
            <a:extLst>
              <a:ext uri="{FF2B5EF4-FFF2-40B4-BE49-F238E27FC236}">
                <a16:creationId xmlns:a16="http://schemas.microsoft.com/office/drawing/2014/main" id="{119C3C62-3B69-49B8-B251-63FBEBA88374}"/>
              </a:ext>
            </a:extLst>
          </p:cNvPr>
          <p:cNvSpPr/>
          <p:nvPr/>
        </p:nvSpPr>
        <p:spPr>
          <a:xfrm>
            <a:off x="63424" y="884554"/>
            <a:ext cx="8424936" cy="4770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n"/>
            </a:pPr>
            <a:r>
              <a:rPr lang="zh-CN" altLang="en-US" sz="2800" b="1" dirty="0">
                <a:solidFill>
                  <a:srgbClr val="002060"/>
                </a:solidFill>
                <a:latin typeface="黑体" panose="02010609060101010101" pitchFamily="49" charset="-122"/>
                <a:ea typeface="黑体" panose="02010609060101010101" pitchFamily="49" charset="-122"/>
              </a:rPr>
              <a:t>单一状态蒙特卡洛规划：多臂赌博机</a:t>
            </a:r>
            <a:endParaRPr lang="en-US" altLang="zh-CN" sz="2800" b="1" dirty="0">
              <a:solidFill>
                <a:srgbClr val="002060"/>
              </a:solidFill>
              <a:latin typeface="黑体" panose="02010609060101010101" pitchFamily="49" charset="-122"/>
              <a:ea typeface="黑体" panose="02010609060101010101" pitchFamily="49" charset="-122"/>
            </a:endParaRPr>
          </a:p>
        </p:txBody>
      </p:sp>
      <p:pic>
        <p:nvPicPr>
          <p:cNvPr id="6" name="图片 5">
            <a:extLst>
              <a:ext uri="{FF2B5EF4-FFF2-40B4-BE49-F238E27FC236}">
                <a16:creationId xmlns:a16="http://schemas.microsoft.com/office/drawing/2014/main" id="{C145E3FA-86BF-40B2-BF6E-7D26213A7DD2}"/>
              </a:ext>
            </a:extLst>
          </p:cNvPr>
          <p:cNvPicPr>
            <a:picLocks noChangeAspect="1"/>
          </p:cNvPicPr>
          <p:nvPr/>
        </p:nvPicPr>
        <p:blipFill rotWithShape="1">
          <a:blip r:embed="rId3"/>
          <a:srcRect l="22186" t="65755" r="18273" b="5811"/>
          <a:stretch/>
        </p:blipFill>
        <p:spPr>
          <a:xfrm>
            <a:off x="332865" y="4532476"/>
            <a:ext cx="8528336" cy="2078257"/>
          </a:xfrm>
          <a:prstGeom prst="rect">
            <a:avLst/>
          </a:prstGeom>
        </p:spPr>
      </p:pic>
      <p:sp>
        <p:nvSpPr>
          <p:cNvPr id="5" name="TextBox 4">
            <a:extLst>
              <a:ext uri="{FF2B5EF4-FFF2-40B4-BE49-F238E27FC236}">
                <a16:creationId xmlns:a16="http://schemas.microsoft.com/office/drawing/2014/main" id="{A1F1319F-EA42-4929-81F1-67B55C59B4FB}"/>
              </a:ext>
            </a:extLst>
          </p:cNvPr>
          <p:cNvSpPr txBox="1"/>
          <p:nvPr/>
        </p:nvSpPr>
        <p:spPr>
          <a:xfrm>
            <a:off x="251520" y="1678990"/>
            <a:ext cx="7632848" cy="441916"/>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单一状态，</a:t>
            </a:r>
            <a:r>
              <a:rPr lang="en-US" altLang="zh-CN" sz="2000" dirty="0">
                <a:latin typeface="微软雅黑" panose="020B0503020204020204" pitchFamily="34" charset="-122"/>
                <a:ea typeface="微软雅黑" panose="020B0503020204020204" pitchFamily="34" charset="-122"/>
              </a:rPr>
              <a:t>k</a:t>
            </a:r>
            <a:r>
              <a:rPr lang="zh-CN" altLang="en-US" sz="2000" dirty="0">
                <a:latin typeface="微软雅黑" panose="020B0503020204020204" pitchFamily="34" charset="-122"/>
                <a:ea typeface="微软雅黑" panose="020B0503020204020204" pitchFamily="34" charset="-122"/>
              </a:rPr>
              <a:t>种行动</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即有</a:t>
            </a:r>
            <a:r>
              <a:rPr lang="en-US" altLang="zh-CN" sz="2000" dirty="0">
                <a:latin typeface="微软雅黑" panose="020B0503020204020204" pitchFamily="34" charset="-122"/>
                <a:ea typeface="微软雅黑" panose="020B0503020204020204" pitchFamily="34" charset="-122"/>
              </a:rPr>
              <a:t>k</a:t>
            </a:r>
            <a:r>
              <a:rPr lang="zh-CN" altLang="en-US" sz="2000" dirty="0">
                <a:latin typeface="微软雅黑" panose="020B0503020204020204" pitchFamily="34" charset="-122"/>
                <a:ea typeface="微软雅黑" panose="020B0503020204020204" pitchFamily="34" charset="-122"/>
              </a:rPr>
              <a:t>个摇臂</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a:t>
            </a:r>
          </a:p>
        </p:txBody>
      </p:sp>
      <p:sp>
        <p:nvSpPr>
          <p:cNvPr id="8" name="TextBox 4">
            <a:extLst>
              <a:ext uri="{FF2B5EF4-FFF2-40B4-BE49-F238E27FC236}">
                <a16:creationId xmlns:a16="http://schemas.microsoft.com/office/drawing/2014/main" id="{DF4DF9E6-0247-4C38-9FFF-F450617F9A7E}"/>
              </a:ext>
            </a:extLst>
          </p:cNvPr>
          <p:cNvSpPr txBox="1"/>
          <p:nvPr/>
        </p:nvSpPr>
        <p:spPr>
          <a:xfrm>
            <a:off x="251520" y="2492896"/>
            <a:ext cx="8640960" cy="826637"/>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在摇臂赌博机问题中，</a:t>
            </a:r>
            <a:r>
              <a:rPr lang="zh-CN" altLang="en-US" sz="2000" b="1" dirty="0">
                <a:solidFill>
                  <a:srgbClr val="0000FF"/>
                </a:solidFill>
                <a:latin typeface="微软雅黑" panose="020B0503020204020204" pitchFamily="34" charset="-122"/>
                <a:ea typeface="微软雅黑" panose="020B0503020204020204" pitchFamily="34" charset="-122"/>
              </a:rPr>
              <a:t>每次以随机采样形式采取一种行动</a:t>
            </a:r>
            <a:r>
              <a:rPr lang="en-US" altLang="zh-CN" sz="2000" b="1" dirty="0">
                <a:solidFill>
                  <a:srgbClr val="0000FF"/>
                </a:solidFill>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，好比随机拉动第</a:t>
            </a:r>
            <a:r>
              <a:rPr lang="en-US" altLang="zh-CN" sz="2000" dirty="0">
                <a:latin typeface="微软雅黑" panose="020B0503020204020204" pitchFamily="34" charset="-122"/>
                <a:ea typeface="微软雅黑" panose="020B0503020204020204" pitchFamily="34" charset="-122"/>
              </a:rPr>
              <a:t>k</a:t>
            </a:r>
            <a:r>
              <a:rPr lang="zh-CN" altLang="en-US" sz="2000" dirty="0">
                <a:latin typeface="微软雅黑" panose="020B0503020204020204" pitchFamily="34" charset="-122"/>
                <a:ea typeface="微软雅黑" panose="020B0503020204020204" pitchFamily="34" charset="-122"/>
              </a:rPr>
              <a:t>个赌博机的臂膀，得到</a:t>
            </a:r>
            <a:r>
              <a:rPr lang="en-US" altLang="zh-CN" sz="2000" dirty="0">
                <a:latin typeface="微软雅黑" panose="020B0503020204020204" pitchFamily="34" charset="-122"/>
                <a:ea typeface="微软雅黑" panose="020B0503020204020204" pitchFamily="34" charset="-122"/>
              </a:rPr>
              <a:t>R(s, </a:t>
            </a:r>
            <a:r>
              <a:rPr lang="en-US" altLang="zh-CN" sz="2000" dirty="0" err="1">
                <a:latin typeface="微软雅黑" panose="020B0503020204020204" pitchFamily="34" charset="-122"/>
                <a:ea typeface="微软雅黑" panose="020B0503020204020204" pitchFamily="34" charset="-122"/>
              </a:rPr>
              <a:t>a</a:t>
            </a:r>
            <a:r>
              <a:rPr lang="en-US" altLang="zh-CN" sz="2000" baseline="-25000" dirty="0" err="1">
                <a:latin typeface="微软雅黑" panose="020B0503020204020204" pitchFamily="34" charset="-122"/>
                <a:ea typeface="微软雅黑" panose="020B0503020204020204" pitchFamily="34" charset="-122"/>
              </a:rPr>
              <a:t>k</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的回报。</a:t>
            </a:r>
          </a:p>
        </p:txBody>
      </p:sp>
      <p:sp>
        <p:nvSpPr>
          <p:cNvPr id="10" name="TextBox 4">
            <a:extLst>
              <a:ext uri="{FF2B5EF4-FFF2-40B4-BE49-F238E27FC236}">
                <a16:creationId xmlns:a16="http://schemas.microsoft.com/office/drawing/2014/main" id="{9E08353B-5DD6-43C4-8925-80F01087C66E}"/>
              </a:ext>
            </a:extLst>
          </p:cNvPr>
          <p:cNvSpPr txBox="1"/>
          <p:nvPr/>
        </p:nvSpPr>
        <p:spPr>
          <a:xfrm>
            <a:off x="251519" y="3705047"/>
            <a:ext cx="8641655" cy="441916"/>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问题：下一次需要拉动哪个赌博机的臂膀，才能获得最大回报呢？</a:t>
            </a:r>
          </a:p>
        </p:txBody>
      </p:sp>
    </p:spTree>
    <p:extLst>
      <p:ext uri="{BB962C8B-B14F-4D97-AF65-F5344CB8AC3E}">
        <p14:creationId xmlns:p14="http://schemas.microsoft.com/office/powerpoint/2010/main" val="35757592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defTabSz="685800">
              <a:defRPr/>
            </a:pPr>
            <a:fld id="{C9728943-09E1-4583-B427-1856C283FC56}" type="slidenum">
              <a:rPr lang="zh-CN" altLang="en-US" smtClean="0">
                <a:solidFill>
                  <a:prstClr val="black">
                    <a:tint val="75000"/>
                  </a:prstClr>
                </a:solidFill>
              </a:rPr>
              <a:t>42</a:t>
            </a:fld>
            <a:endParaRPr lang="zh-CN" altLang="en-US">
              <a:solidFill>
                <a:prstClr val="black">
                  <a:tint val="75000"/>
                </a:prstClr>
              </a:solidFill>
            </a:endParaRPr>
          </a:p>
        </p:txBody>
      </p:sp>
      <p:sp>
        <p:nvSpPr>
          <p:cNvPr id="20" name="标题 1"/>
          <p:cNvSpPr>
            <a:spLocks noGrp="1"/>
          </p:cNvSpPr>
          <p:nvPr>
            <p:ph type="title"/>
          </p:nvPr>
        </p:nvSpPr>
        <p:spPr>
          <a:xfrm>
            <a:off x="129600" y="137478"/>
            <a:ext cx="8640960" cy="566266"/>
          </a:xfrm>
        </p:spPr>
        <p:txBody>
          <a:bodyPr/>
          <a:lstStyle/>
          <a:p>
            <a:r>
              <a:rPr lang="en-US" altLang="zh-CN" dirty="0">
                <a:solidFill>
                  <a:srgbClr val="002060"/>
                </a:solidFill>
              </a:rPr>
              <a:t>5.5 </a:t>
            </a:r>
            <a:r>
              <a:rPr lang="zh-CN" altLang="en-US" dirty="0">
                <a:solidFill>
                  <a:srgbClr val="002060"/>
                </a:solidFill>
              </a:rPr>
              <a:t>蒙特卡洛树搜索</a:t>
            </a:r>
          </a:p>
        </p:txBody>
      </p:sp>
      <p:sp>
        <p:nvSpPr>
          <p:cNvPr id="3" name="矩形 2">
            <a:extLst>
              <a:ext uri="{FF2B5EF4-FFF2-40B4-BE49-F238E27FC236}">
                <a16:creationId xmlns:a16="http://schemas.microsoft.com/office/drawing/2014/main" id="{119C3C62-3B69-49B8-B251-63FBEBA88374}"/>
              </a:ext>
            </a:extLst>
          </p:cNvPr>
          <p:cNvSpPr/>
          <p:nvPr/>
        </p:nvSpPr>
        <p:spPr>
          <a:xfrm>
            <a:off x="63424" y="884554"/>
            <a:ext cx="8424936" cy="4770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n"/>
            </a:pPr>
            <a:r>
              <a:rPr lang="zh-CN" altLang="en-US" sz="2800" b="1" dirty="0">
                <a:solidFill>
                  <a:srgbClr val="002060"/>
                </a:solidFill>
                <a:latin typeface="黑体" panose="02010609060101010101" pitchFamily="49" charset="-122"/>
                <a:ea typeface="黑体" panose="02010609060101010101" pitchFamily="49" charset="-122"/>
              </a:rPr>
              <a:t>单一状态蒙特卡洛规划：多臂赌博机</a:t>
            </a:r>
            <a:endParaRPr lang="en-US" altLang="zh-CN" sz="2800" b="1" dirty="0">
              <a:solidFill>
                <a:srgbClr val="002060"/>
              </a:solidFill>
              <a:latin typeface="黑体" panose="02010609060101010101" pitchFamily="49" charset="-122"/>
              <a:ea typeface="黑体" panose="02010609060101010101" pitchFamily="49" charset="-122"/>
            </a:endParaRPr>
          </a:p>
        </p:txBody>
      </p:sp>
      <p:sp>
        <p:nvSpPr>
          <p:cNvPr id="5" name="TextBox 4">
            <a:extLst>
              <a:ext uri="{FF2B5EF4-FFF2-40B4-BE49-F238E27FC236}">
                <a16:creationId xmlns:a16="http://schemas.microsoft.com/office/drawing/2014/main" id="{A1F1319F-EA42-4929-81F1-67B55C59B4FB}"/>
              </a:ext>
            </a:extLst>
          </p:cNvPr>
          <p:cNvSpPr txBox="1"/>
          <p:nvPr/>
        </p:nvSpPr>
        <p:spPr>
          <a:xfrm>
            <a:off x="251520" y="1540642"/>
            <a:ext cx="8892480" cy="900055"/>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l"/>
            </a:pPr>
            <a:r>
              <a:rPr lang="zh-CN" altLang="en-US" sz="2200" dirty="0">
                <a:latin typeface="微软雅黑" panose="020B0503020204020204" pitchFamily="34" charset="-122"/>
                <a:ea typeface="微软雅黑" panose="020B0503020204020204" pitchFamily="34" charset="-122"/>
              </a:rPr>
              <a:t>多臂赌博机问题是一种序列决策问题，这种问题需要在</a:t>
            </a:r>
            <a:r>
              <a:rPr lang="zh-CN" altLang="en-US" sz="2200" b="1" dirty="0">
                <a:solidFill>
                  <a:srgbClr val="0000FF"/>
                </a:solidFill>
                <a:latin typeface="微软雅黑" panose="020B0503020204020204" pitchFamily="34" charset="-122"/>
                <a:ea typeface="微软雅黑" panose="020B0503020204020204" pitchFamily="34" charset="-122"/>
              </a:rPr>
              <a:t>利用和探索之间保持平衡。</a:t>
            </a:r>
          </a:p>
        </p:txBody>
      </p:sp>
      <p:sp>
        <p:nvSpPr>
          <p:cNvPr id="8" name="TextBox 4">
            <a:extLst>
              <a:ext uri="{FF2B5EF4-FFF2-40B4-BE49-F238E27FC236}">
                <a16:creationId xmlns:a16="http://schemas.microsoft.com/office/drawing/2014/main" id="{DF4DF9E6-0247-4C38-9FFF-F450617F9A7E}"/>
              </a:ext>
            </a:extLst>
          </p:cNvPr>
          <p:cNvSpPr txBox="1"/>
          <p:nvPr/>
        </p:nvSpPr>
        <p:spPr>
          <a:xfrm>
            <a:off x="251520" y="2667529"/>
            <a:ext cx="8640960" cy="476862"/>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l"/>
            </a:pPr>
            <a:r>
              <a:rPr lang="zh-CN" altLang="en-US" sz="2200" b="1" dirty="0">
                <a:solidFill>
                  <a:srgbClr val="0000FF"/>
                </a:solidFill>
                <a:latin typeface="微软雅黑" panose="020B0503020204020204" pitchFamily="34" charset="-122"/>
                <a:ea typeface="微软雅黑" panose="020B0503020204020204" pitchFamily="34" charset="-122"/>
              </a:rPr>
              <a:t>利用：</a:t>
            </a:r>
            <a:r>
              <a:rPr lang="zh-CN" altLang="en-US" sz="2200" dirty="0">
                <a:latin typeface="微软雅黑" panose="020B0503020204020204" pitchFamily="34" charset="-122"/>
                <a:ea typeface="微软雅黑" panose="020B0503020204020204" pitchFamily="34" charset="-122"/>
              </a:rPr>
              <a:t>保证在过去决策中得到</a:t>
            </a:r>
            <a:r>
              <a:rPr lang="zh-CN" altLang="en-US" sz="2200" b="1" dirty="0">
                <a:solidFill>
                  <a:srgbClr val="0000FF"/>
                </a:solidFill>
                <a:latin typeface="微软雅黑" panose="020B0503020204020204" pitchFamily="34" charset="-122"/>
                <a:ea typeface="微软雅黑" panose="020B0503020204020204" pitchFamily="34" charset="-122"/>
              </a:rPr>
              <a:t>最佳回报</a:t>
            </a:r>
            <a:r>
              <a:rPr lang="zh-CN" altLang="en-US" sz="2200" dirty="0">
                <a:latin typeface="微软雅黑" panose="020B0503020204020204" pitchFamily="34" charset="-122"/>
                <a:ea typeface="微软雅黑" panose="020B0503020204020204" pitchFamily="34" charset="-122"/>
              </a:rPr>
              <a:t>。</a:t>
            </a:r>
          </a:p>
        </p:txBody>
      </p:sp>
      <p:sp>
        <p:nvSpPr>
          <p:cNvPr id="10" name="TextBox 4">
            <a:extLst>
              <a:ext uri="{FF2B5EF4-FFF2-40B4-BE49-F238E27FC236}">
                <a16:creationId xmlns:a16="http://schemas.microsoft.com/office/drawing/2014/main" id="{9E08353B-5DD6-43C4-8925-80F01087C66E}"/>
              </a:ext>
            </a:extLst>
          </p:cNvPr>
          <p:cNvSpPr txBox="1"/>
          <p:nvPr/>
        </p:nvSpPr>
        <p:spPr>
          <a:xfrm>
            <a:off x="251519" y="3600210"/>
            <a:ext cx="8641655" cy="476862"/>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l"/>
            </a:pPr>
            <a:r>
              <a:rPr lang="zh-CN" altLang="en-US" sz="2200" b="1" dirty="0">
                <a:solidFill>
                  <a:srgbClr val="0000FF"/>
                </a:solidFill>
                <a:latin typeface="微软雅黑" panose="020B0503020204020204" pitchFamily="34" charset="-122"/>
                <a:ea typeface="微软雅黑" panose="020B0503020204020204" pitchFamily="34" charset="-122"/>
              </a:rPr>
              <a:t>探索：</a:t>
            </a:r>
            <a:r>
              <a:rPr lang="zh-CN" altLang="en-US" sz="2200" dirty="0">
                <a:latin typeface="微软雅黑" panose="020B0503020204020204" pitchFamily="34" charset="-122"/>
                <a:ea typeface="微软雅黑" panose="020B0503020204020204" pitchFamily="34" charset="-122"/>
              </a:rPr>
              <a:t>寄希望在未来能够得到</a:t>
            </a:r>
            <a:r>
              <a:rPr lang="zh-CN" altLang="en-US" sz="2200" b="1" dirty="0">
                <a:solidFill>
                  <a:srgbClr val="0000FF"/>
                </a:solidFill>
                <a:latin typeface="微软雅黑" panose="020B0503020204020204" pitchFamily="34" charset="-122"/>
                <a:ea typeface="微软雅黑" panose="020B0503020204020204" pitchFamily="34" charset="-122"/>
              </a:rPr>
              <a:t>更大回报</a:t>
            </a:r>
            <a:r>
              <a:rPr lang="zh-CN" altLang="en-US" sz="2200" dirty="0">
                <a:latin typeface="微软雅黑" panose="020B0503020204020204" pitchFamily="34" charset="-122"/>
                <a:ea typeface="微软雅黑" panose="020B0503020204020204" pitchFamily="34" charset="-122"/>
              </a:rPr>
              <a:t>。</a:t>
            </a:r>
          </a:p>
        </p:txBody>
      </p:sp>
      <p:pic>
        <p:nvPicPr>
          <p:cNvPr id="9" name="图片 8">
            <a:extLst>
              <a:ext uri="{FF2B5EF4-FFF2-40B4-BE49-F238E27FC236}">
                <a16:creationId xmlns:a16="http://schemas.microsoft.com/office/drawing/2014/main" id="{2534B4C4-472E-41D7-9E55-68CD3D1EAFED}"/>
              </a:ext>
            </a:extLst>
          </p:cNvPr>
          <p:cNvPicPr>
            <a:picLocks noChangeAspect="1"/>
          </p:cNvPicPr>
          <p:nvPr/>
        </p:nvPicPr>
        <p:blipFill rotWithShape="1">
          <a:blip r:embed="rId3"/>
          <a:srcRect l="22186" t="65755" r="18273" b="5811"/>
          <a:stretch/>
        </p:blipFill>
        <p:spPr>
          <a:xfrm>
            <a:off x="307832" y="4638209"/>
            <a:ext cx="8528336" cy="2078257"/>
          </a:xfrm>
          <a:prstGeom prst="rect">
            <a:avLst/>
          </a:prstGeom>
        </p:spPr>
      </p:pic>
    </p:spTree>
    <p:extLst>
      <p:ext uri="{BB962C8B-B14F-4D97-AF65-F5344CB8AC3E}">
        <p14:creationId xmlns:p14="http://schemas.microsoft.com/office/powerpoint/2010/main" val="160477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defTabSz="685800">
              <a:defRPr/>
            </a:pPr>
            <a:fld id="{C9728943-09E1-4583-B427-1856C283FC56}" type="slidenum">
              <a:rPr lang="zh-CN" altLang="en-US" smtClean="0">
                <a:solidFill>
                  <a:prstClr val="black">
                    <a:tint val="75000"/>
                  </a:prstClr>
                </a:solidFill>
              </a:rPr>
              <a:t>43</a:t>
            </a:fld>
            <a:endParaRPr lang="zh-CN" altLang="en-US">
              <a:solidFill>
                <a:prstClr val="black">
                  <a:tint val="75000"/>
                </a:prstClr>
              </a:solidFill>
            </a:endParaRPr>
          </a:p>
        </p:txBody>
      </p:sp>
      <p:sp>
        <p:nvSpPr>
          <p:cNvPr id="20" name="标题 1"/>
          <p:cNvSpPr>
            <a:spLocks noGrp="1"/>
          </p:cNvSpPr>
          <p:nvPr>
            <p:ph type="title"/>
          </p:nvPr>
        </p:nvSpPr>
        <p:spPr>
          <a:xfrm>
            <a:off x="129600" y="137478"/>
            <a:ext cx="8640960" cy="566266"/>
          </a:xfrm>
        </p:spPr>
        <p:txBody>
          <a:bodyPr/>
          <a:lstStyle/>
          <a:p>
            <a:r>
              <a:rPr lang="en-US" altLang="zh-CN" dirty="0">
                <a:solidFill>
                  <a:srgbClr val="002060"/>
                </a:solidFill>
              </a:rPr>
              <a:t>5.5 </a:t>
            </a:r>
            <a:r>
              <a:rPr lang="zh-CN" altLang="en-US" dirty="0">
                <a:solidFill>
                  <a:srgbClr val="002060"/>
                </a:solidFill>
              </a:rPr>
              <a:t>蒙特卡洛树搜索</a:t>
            </a:r>
          </a:p>
        </p:txBody>
      </p:sp>
      <p:sp>
        <p:nvSpPr>
          <p:cNvPr id="3" name="矩形 2">
            <a:extLst>
              <a:ext uri="{FF2B5EF4-FFF2-40B4-BE49-F238E27FC236}">
                <a16:creationId xmlns:a16="http://schemas.microsoft.com/office/drawing/2014/main" id="{119C3C62-3B69-49B8-B251-63FBEBA88374}"/>
              </a:ext>
            </a:extLst>
          </p:cNvPr>
          <p:cNvSpPr/>
          <p:nvPr/>
        </p:nvSpPr>
        <p:spPr>
          <a:xfrm>
            <a:off x="63424" y="884554"/>
            <a:ext cx="8424936" cy="4770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n"/>
            </a:pPr>
            <a:r>
              <a:rPr lang="zh-CN" altLang="en-US" sz="2800" b="1" dirty="0">
                <a:solidFill>
                  <a:srgbClr val="002060"/>
                </a:solidFill>
                <a:latin typeface="黑体" panose="02010609060101010101" pitchFamily="49" charset="-122"/>
                <a:ea typeface="黑体" panose="02010609060101010101" pitchFamily="49" charset="-122"/>
              </a:rPr>
              <a:t>单一状态蒙特卡洛规划：多臂赌博机</a:t>
            </a:r>
            <a:endParaRPr lang="en-US" altLang="zh-CN" sz="2800" b="1" dirty="0">
              <a:solidFill>
                <a:srgbClr val="002060"/>
              </a:solidFill>
              <a:latin typeface="黑体" panose="02010609060101010101" pitchFamily="49" charset="-122"/>
              <a:ea typeface="黑体" panose="02010609060101010101" pitchFamily="49" charset="-122"/>
            </a:endParaRPr>
          </a:p>
        </p:txBody>
      </p:sp>
      <p:sp>
        <p:nvSpPr>
          <p:cNvPr id="5" name="TextBox 4">
            <a:extLst>
              <a:ext uri="{FF2B5EF4-FFF2-40B4-BE49-F238E27FC236}">
                <a16:creationId xmlns:a16="http://schemas.microsoft.com/office/drawing/2014/main" id="{A1F1319F-EA42-4929-81F1-67B55C59B4FB}"/>
              </a:ext>
            </a:extLst>
          </p:cNvPr>
          <p:cNvSpPr txBox="1"/>
          <p:nvPr/>
        </p:nvSpPr>
        <p:spPr>
          <a:xfrm>
            <a:off x="251520" y="1678990"/>
            <a:ext cx="8136904" cy="987578"/>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如果有</a:t>
            </a:r>
            <a:r>
              <a:rPr lang="en-US" altLang="zh-CN" sz="1600" dirty="0">
                <a:latin typeface="微软雅黑" panose="020B0503020204020204" pitchFamily="34" charset="-122"/>
                <a:ea typeface="微软雅黑" panose="020B0503020204020204" pitchFamily="34" charset="-122"/>
              </a:rPr>
              <a:t>k</a:t>
            </a:r>
            <a:r>
              <a:rPr lang="zh-CN" altLang="en-US" sz="1600" dirty="0">
                <a:latin typeface="微软雅黑" panose="020B0503020204020204" pitchFamily="34" charset="-122"/>
                <a:ea typeface="微软雅黑" panose="020B0503020204020204" pitchFamily="34" charset="-122"/>
              </a:rPr>
              <a:t>个赌博机，这</a:t>
            </a:r>
            <a:r>
              <a:rPr lang="en-US" altLang="zh-CN" sz="1600" dirty="0">
                <a:latin typeface="微软雅黑" panose="020B0503020204020204" pitchFamily="34" charset="-122"/>
                <a:ea typeface="微软雅黑" panose="020B0503020204020204" pitchFamily="34" charset="-122"/>
              </a:rPr>
              <a:t>k</a:t>
            </a:r>
            <a:r>
              <a:rPr lang="zh-CN" altLang="en-US" sz="1600" dirty="0">
                <a:latin typeface="微软雅黑" panose="020B0503020204020204" pitchFamily="34" charset="-122"/>
                <a:ea typeface="微软雅黑" panose="020B0503020204020204" pitchFamily="34" charset="-122"/>
              </a:rPr>
              <a:t>个赌博机产生的操作序列为                                  。在时刻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，选择第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个赌博机后，可获得奖赏       ，则在</a:t>
            </a:r>
            <a:r>
              <a:rPr lang="en-US" altLang="zh-CN" sz="1600" dirty="0">
                <a:latin typeface="微软雅黑" panose="020B0503020204020204" pitchFamily="34" charset="-122"/>
                <a:ea typeface="微软雅黑" panose="020B0503020204020204" pitchFamily="34" charset="-122"/>
              </a:rPr>
              <a:t>n</a:t>
            </a:r>
            <a:r>
              <a:rPr lang="zh-CN" altLang="en-US" sz="1600" dirty="0">
                <a:latin typeface="微软雅黑" panose="020B0503020204020204" pitchFamily="34" charset="-122"/>
                <a:ea typeface="微软雅黑" panose="020B0503020204020204" pitchFamily="34" charset="-122"/>
              </a:rPr>
              <a:t>次操作</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后，可定义如下</a:t>
            </a:r>
            <a:r>
              <a:rPr lang="zh-CN" altLang="en-US" sz="1600" b="1" dirty="0">
                <a:solidFill>
                  <a:srgbClr val="0000FF"/>
                </a:solidFill>
                <a:latin typeface="微软雅黑" panose="020B0503020204020204" pitchFamily="34" charset="-122"/>
                <a:ea typeface="微软雅黑" panose="020B0503020204020204" pitchFamily="34" charset="-122"/>
              </a:rPr>
              <a:t>悔值函数：</a:t>
            </a:r>
            <a:r>
              <a:rPr lang="en-US" altLang="zh-CN" sz="1600" b="1" dirty="0">
                <a:solidFill>
                  <a:srgbClr val="0000FF"/>
                </a:solidFill>
                <a:latin typeface="微软雅黑" panose="020B0503020204020204" pitchFamily="34" charset="-122"/>
                <a:ea typeface="微软雅黑" panose="020B0503020204020204" pitchFamily="34" charset="-122"/>
              </a:rPr>
              <a:t> </a:t>
            </a:r>
            <a:r>
              <a:rPr lang="zh-CN" altLang="en-US" sz="1600" b="1" dirty="0">
                <a:solidFill>
                  <a:srgbClr val="0000FF"/>
                </a:solidFill>
                <a:latin typeface="微软雅黑" panose="020B0503020204020204" pitchFamily="34" charset="-122"/>
                <a:ea typeface="微软雅黑" panose="020B0503020204020204" pitchFamily="34" charset="-122"/>
              </a:rPr>
              <a:t>     </a:t>
            </a:r>
          </a:p>
        </p:txBody>
      </p:sp>
      <p:sp>
        <p:nvSpPr>
          <p:cNvPr id="10" name="TextBox 4">
            <a:extLst>
              <a:ext uri="{FF2B5EF4-FFF2-40B4-BE49-F238E27FC236}">
                <a16:creationId xmlns:a16="http://schemas.microsoft.com/office/drawing/2014/main" id="{9E08353B-5DD6-43C4-8925-80F01087C66E}"/>
              </a:ext>
            </a:extLst>
          </p:cNvPr>
          <p:cNvSpPr txBox="1"/>
          <p:nvPr/>
        </p:nvSpPr>
        <p:spPr>
          <a:xfrm>
            <a:off x="251519" y="4241622"/>
            <a:ext cx="8641655" cy="987578"/>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悔值函数表示了如下意思：在第</a:t>
            </a:r>
            <a:r>
              <a:rPr lang="en-US" altLang="zh-CN" sz="1600" dirty="0">
                <a:latin typeface="微软雅黑" panose="020B0503020204020204" pitchFamily="34" charset="-122"/>
                <a:ea typeface="微软雅黑" panose="020B0503020204020204" pitchFamily="34" charset="-122"/>
              </a:rPr>
              <a:t>t</a:t>
            </a:r>
            <a:r>
              <a:rPr lang="zh-CN" altLang="en-US" sz="1600" dirty="0">
                <a:latin typeface="微软雅黑" panose="020B0503020204020204" pitchFamily="34" charset="-122"/>
                <a:ea typeface="微软雅黑" panose="020B0503020204020204" pitchFamily="34" charset="-122"/>
              </a:rPr>
              <a:t>次对赌博机操作时，假设知道哪个赌博机能够给出最大奖赏</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虽然在现实生活中这是不存在的</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，则将得到的最大奖赏减去实际操作第     个赌博机所得到的奖赏。</a:t>
            </a:r>
            <a:r>
              <a:rPr lang="zh-CN" altLang="en-US" sz="1600" b="1" dirty="0">
                <a:solidFill>
                  <a:srgbClr val="0000FF"/>
                </a:solidFill>
                <a:latin typeface="微软雅黑" panose="020B0503020204020204" pitchFamily="34" charset="-122"/>
                <a:ea typeface="微软雅黑" panose="020B0503020204020204" pitchFamily="34" charset="-122"/>
              </a:rPr>
              <a:t>将</a:t>
            </a:r>
            <a:r>
              <a:rPr lang="en-US" altLang="zh-CN" sz="1600" b="1" dirty="0">
                <a:solidFill>
                  <a:srgbClr val="0000FF"/>
                </a:solidFill>
                <a:latin typeface="微软雅黑" panose="020B0503020204020204" pitchFamily="34" charset="-122"/>
                <a:ea typeface="微软雅黑" panose="020B0503020204020204" pitchFamily="34" charset="-122"/>
              </a:rPr>
              <a:t>n</a:t>
            </a:r>
            <a:r>
              <a:rPr lang="zh-CN" altLang="en-US" sz="1600" b="1" dirty="0">
                <a:solidFill>
                  <a:srgbClr val="0000FF"/>
                </a:solidFill>
                <a:latin typeface="微软雅黑" panose="020B0503020204020204" pitchFamily="34" charset="-122"/>
                <a:ea typeface="微软雅黑" panose="020B0503020204020204" pitchFamily="34" charset="-122"/>
              </a:rPr>
              <a:t>次操作的差值累加起来，就是悔值函数的结果。</a:t>
            </a:r>
          </a:p>
        </p:txBody>
      </p:sp>
      <p:graphicFrame>
        <p:nvGraphicFramePr>
          <p:cNvPr id="9" name="对象 8">
            <a:extLst>
              <a:ext uri="{FF2B5EF4-FFF2-40B4-BE49-F238E27FC236}">
                <a16:creationId xmlns:a16="http://schemas.microsoft.com/office/drawing/2014/main" id="{FEA538E7-11ED-447A-9695-1D19A6AA538C}"/>
              </a:ext>
            </a:extLst>
          </p:cNvPr>
          <p:cNvGraphicFramePr>
            <a:graphicFrameLocks noChangeAspect="1"/>
          </p:cNvGraphicFramePr>
          <p:nvPr>
            <p:extLst>
              <p:ext uri="{D42A27DB-BD31-4B8C-83A1-F6EECF244321}">
                <p14:modId xmlns:p14="http://schemas.microsoft.com/office/powerpoint/2010/main" val="3713478585"/>
              </p:ext>
            </p:extLst>
          </p:nvPr>
        </p:nvGraphicFramePr>
        <p:xfrm>
          <a:off x="5189003" y="1766520"/>
          <a:ext cx="2376487" cy="311150"/>
        </p:xfrm>
        <a:graphic>
          <a:graphicData uri="http://schemas.openxmlformats.org/presentationml/2006/ole">
            <mc:AlternateContent xmlns:mc="http://schemas.openxmlformats.org/markup-compatibility/2006">
              <mc:Choice xmlns:v="urn:schemas-microsoft-com:vml" Requires="v">
                <p:oleObj spid="_x0000_s15619" name="AxMath" r:id="rId4" imgW="1817640" imgH="236880" progId="Equation.AxMath">
                  <p:embed/>
                </p:oleObj>
              </mc:Choice>
              <mc:Fallback>
                <p:oleObj name="AxMath" r:id="rId4" imgW="1817640" imgH="236880" progId="Equation.AxMath">
                  <p:embed/>
                  <p:pic>
                    <p:nvPicPr>
                      <p:cNvPr id="0" name=""/>
                      <p:cNvPicPr/>
                      <p:nvPr/>
                    </p:nvPicPr>
                    <p:blipFill>
                      <a:blip r:embed="rId5"/>
                      <a:stretch>
                        <a:fillRect/>
                      </a:stretch>
                    </p:blipFill>
                    <p:spPr>
                      <a:xfrm>
                        <a:off x="5189003" y="1766520"/>
                        <a:ext cx="2376487" cy="311150"/>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07EF257D-72AC-422C-8605-96BAC59857C6}"/>
              </a:ext>
            </a:extLst>
          </p:cNvPr>
          <p:cNvGraphicFramePr>
            <a:graphicFrameLocks noChangeAspect="1"/>
          </p:cNvGraphicFramePr>
          <p:nvPr>
            <p:extLst>
              <p:ext uri="{D42A27DB-BD31-4B8C-83A1-F6EECF244321}">
                <p14:modId xmlns:p14="http://schemas.microsoft.com/office/powerpoint/2010/main" val="287949080"/>
              </p:ext>
            </p:extLst>
          </p:nvPr>
        </p:nvGraphicFramePr>
        <p:xfrm>
          <a:off x="899592" y="2079418"/>
          <a:ext cx="792088" cy="249041"/>
        </p:xfrm>
        <a:graphic>
          <a:graphicData uri="http://schemas.openxmlformats.org/presentationml/2006/ole">
            <mc:AlternateContent xmlns:mc="http://schemas.openxmlformats.org/markup-compatibility/2006">
              <mc:Choice xmlns:v="urn:schemas-microsoft-com:vml" Requires="v">
                <p:oleObj spid="_x0000_s15620" name="AxMath" r:id="rId6" imgW="726840" imgH="227880" progId="Equation.AxMath">
                  <p:embed/>
                </p:oleObj>
              </mc:Choice>
              <mc:Fallback>
                <p:oleObj name="AxMath" r:id="rId6" imgW="726840" imgH="227880" progId="Equation.AxMath">
                  <p:embed/>
                  <p:pic>
                    <p:nvPicPr>
                      <p:cNvPr id="0" name=""/>
                      <p:cNvPicPr/>
                      <p:nvPr/>
                    </p:nvPicPr>
                    <p:blipFill>
                      <a:blip r:embed="rId7"/>
                      <a:stretch>
                        <a:fillRect/>
                      </a:stretch>
                    </p:blipFill>
                    <p:spPr>
                      <a:xfrm>
                        <a:off x="899592" y="2079418"/>
                        <a:ext cx="792088" cy="249041"/>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A13B1918-8CFE-4ED1-A50F-FEC8D45D1F04}"/>
              </a:ext>
            </a:extLst>
          </p:cNvPr>
          <p:cNvGraphicFramePr>
            <a:graphicFrameLocks noChangeAspect="1"/>
          </p:cNvGraphicFramePr>
          <p:nvPr>
            <p:extLst>
              <p:ext uri="{D42A27DB-BD31-4B8C-83A1-F6EECF244321}">
                <p14:modId xmlns:p14="http://schemas.microsoft.com/office/powerpoint/2010/main" val="3939977377"/>
              </p:ext>
            </p:extLst>
          </p:nvPr>
        </p:nvGraphicFramePr>
        <p:xfrm>
          <a:off x="2559365" y="2013421"/>
          <a:ext cx="236504" cy="381034"/>
        </p:xfrm>
        <a:graphic>
          <a:graphicData uri="http://schemas.openxmlformats.org/presentationml/2006/ole">
            <mc:AlternateContent xmlns:mc="http://schemas.openxmlformats.org/markup-compatibility/2006">
              <mc:Choice xmlns:v="urn:schemas-microsoft-com:vml" Requires="v">
                <p:oleObj spid="_x0000_s15621" name="AxMath" r:id="rId8" imgW="142200" imgH="229680" progId="Equation.AxMath">
                  <p:embed/>
                </p:oleObj>
              </mc:Choice>
              <mc:Fallback>
                <p:oleObj name="AxMath" r:id="rId8" imgW="142200" imgH="229680" progId="Equation.AxMath">
                  <p:embed/>
                  <p:pic>
                    <p:nvPicPr>
                      <p:cNvPr id="0" name=""/>
                      <p:cNvPicPr/>
                      <p:nvPr/>
                    </p:nvPicPr>
                    <p:blipFill>
                      <a:blip r:embed="rId9"/>
                      <a:stretch>
                        <a:fillRect/>
                      </a:stretch>
                    </p:blipFill>
                    <p:spPr>
                      <a:xfrm>
                        <a:off x="2559365" y="2013421"/>
                        <a:ext cx="236504" cy="381034"/>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CBFC5DF2-CB34-4C6C-8D24-367F78471CC2}"/>
              </a:ext>
            </a:extLst>
          </p:cNvPr>
          <p:cNvGraphicFramePr>
            <a:graphicFrameLocks noChangeAspect="1"/>
          </p:cNvGraphicFramePr>
          <p:nvPr>
            <p:extLst>
              <p:ext uri="{D42A27DB-BD31-4B8C-83A1-F6EECF244321}">
                <p14:modId xmlns:p14="http://schemas.microsoft.com/office/powerpoint/2010/main" val="726807050"/>
              </p:ext>
            </p:extLst>
          </p:nvPr>
        </p:nvGraphicFramePr>
        <p:xfrm>
          <a:off x="5118030" y="2071655"/>
          <a:ext cx="381357" cy="286512"/>
        </p:xfrm>
        <a:graphic>
          <a:graphicData uri="http://schemas.openxmlformats.org/presentationml/2006/ole">
            <mc:AlternateContent xmlns:mc="http://schemas.openxmlformats.org/markup-compatibility/2006">
              <mc:Choice xmlns:v="urn:schemas-microsoft-com:vml" Requires="v">
                <p:oleObj spid="_x0000_s15622" name="AxMath" r:id="rId10" imgW="306000" imgH="230760" progId="Equation.AxMath">
                  <p:embed/>
                </p:oleObj>
              </mc:Choice>
              <mc:Fallback>
                <p:oleObj name="AxMath" r:id="rId10" imgW="306000" imgH="230760" progId="Equation.AxMath">
                  <p:embed/>
                  <p:pic>
                    <p:nvPicPr>
                      <p:cNvPr id="0" name=""/>
                      <p:cNvPicPr/>
                      <p:nvPr/>
                    </p:nvPicPr>
                    <p:blipFill>
                      <a:blip r:embed="rId11"/>
                      <a:stretch>
                        <a:fillRect/>
                      </a:stretch>
                    </p:blipFill>
                    <p:spPr>
                      <a:xfrm>
                        <a:off x="5118030" y="2071655"/>
                        <a:ext cx="381357" cy="286512"/>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C3306E4A-F67E-4EB4-936E-82B85C430AFA}"/>
              </a:ext>
            </a:extLst>
          </p:cNvPr>
          <p:cNvGraphicFramePr>
            <a:graphicFrameLocks noChangeAspect="1"/>
          </p:cNvGraphicFramePr>
          <p:nvPr>
            <p:extLst>
              <p:ext uri="{D42A27DB-BD31-4B8C-83A1-F6EECF244321}">
                <p14:modId xmlns:p14="http://schemas.microsoft.com/office/powerpoint/2010/main" val="3860572406"/>
              </p:ext>
            </p:extLst>
          </p:nvPr>
        </p:nvGraphicFramePr>
        <p:xfrm>
          <a:off x="6972333" y="2047974"/>
          <a:ext cx="720080" cy="312610"/>
        </p:xfrm>
        <a:graphic>
          <a:graphicData uri="http://schemas.openxmlformats.org/presentationml/2006/ole">
            <mc:AlternateContent xmlns:mc="http://schemas.openxmlformats.org/markup-compatibility/2006">
              <mc:Choice xmlns:v="urn:schemas-microsoft-com:vml" Requires="v">
                <p:oleObj spid="_x0000_s15623" name="AxMath" r:id="rId12" imgW="529920" imgH="229680" progId="Equation.AxMath">
                  <p:embed/>
                </p:oleObj>
              </mc:Choice>
              <mc:Fallback>
                <p:oleObj name="AxMath" r:id="rId12" imgW="529920" imgH="229680" progId="Equation.AxMath">
                  <p:embed/>
                  <p:pic>
                    <p:nvPicPr>
                      <p:cNvPr id="0" name=""/>
                      <p:cNvPicPr/>
                      <p:nvPr/>
                    </p:nvPicPr>
                    <p:blipFill>
                      <a:blip r:embed="rId13"/>
                      <a:stretch>
                        <a:fillRect/>
                      </a:stretch>
                    </p:blipFill>
                    <p:spPr>
                      <a:xfrm>
                        <a:off x="6972333" y="2047974"/>
                        <a:ext cx="720080" cy="312610"/>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B7E15354-BC94-4165-AE60-814B2646440D}"/>
              </a:ext>
            </a:extLst>
          </p:cNvPr>
          <p:cNvGraphicFramePr>
            <a:graphicFrameLocks noChangeAspect="1"/>
          </p:cNvGraphicFramePr>
          <p:nvPr>
            <p:extLst>
              <p:ext uri="{D42A27DB-BD31-4B8C-83A1-F6EECF244321}">
                <p14:modId xmlns:p14="http://schemas.microsoft.com/office/powerpoint/2010/main" val="2778318840"/>
              </p:ext>
            </p:extLst>
          </p:nvPr>
        </p:nvGraphicFramePr>
        <p:xfrm>
          <a:off x="2559365" y="2883393"/>
          <a:ext cx="3571572" cy="833639"/>
        </p:xfrm>
        <a:graphic>
          <a:graphicData uri="http://schemas.openxmlformats.org/presentationml/2006/ole">
            <mc:AlternateContent xmlns:mc="http://schemas.openxmlformats.org/markup-compatibility/2006">
              <mc:Choice xmlns:v="urn:schemas-microsoft-com:vml" Requires="v">
                <p:oleObj spid="_x0000_s15624" name="AxMath" r:id="rId14" imgW="2080800" imgH="486000" progId="Equation.AxMath">
                  <p:embed/>
                </p:oleObj>
              </mc:Choice>
              <mc:Fallback>
                <p:oleObj name="AxMath" r:id="rId14" imgW="2080800" imgH="486000" progId="Equation.AxMath">
                  <p:embed/>
                  <p:pic>
                    <p:nvPicPr>
                      <p:cNvPr id="0" name=""/>
                      <p:cNvPicPr/>
                      <p:nvPr/>
                    </p:nvPicPr>
                    <p:blipFill>
                      <a:blip r:embed="rId15"/>
                      <a:stretch>
                        <a:fillRect/>
                      </a:stretch>
                    </p:blipFill>
                    <p:spPr>
                      <a:xfrm>
                        <a:off x="2559365" y="2883393"/>
                        <a:ext cx="3571572" cy="833639"/>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1F63129E-9161-4185-9FB6-D9CAE6DA26C9}"/>
              </a:ext>
            </a:extLst>
          </p:cNvPr>
          <p:cNvGraphicFramePr>
            <a:graphicFrameLocks noChangeAspect="1"/>
          </p:cNvGraphicFramePr>
          <p:nvPr>
            <p:extLst>
              <p:ext uri="{D42A27DB-BD31-4B8C-83A1-F6EECF244321}">
                <p14:modId xmlns:p14="http://schemas.microsoft.com/office/powerpoint/2010/main" val="3708337588"/>
              </p:ext>
            </p:extLst>
          </p:nvPr>
        </p:nvGraphicFramePr>
        <p:xfrm>
          <a:off x="7332373" y="4587579"/>
          <a:ext cx="236504" cy="381034"/>
        </p:xfrm>
        <a:graphic>
          <a:graphicData uri="http://schemas.openxmlformats.org/presentationml/2006/ole">
            <mc:AlternateContent xmlns:mc="http://schemas.openxmlformats.org/markup-compatibility/2006">
              <mc:Choice xmlns:v="urn:schemas-microsoft-com:vml" Requires="v">
                <p:oleObj spid="_x0000_s15625" name="AxMath" r:id="rId16" imgW="142200" imgH="229680" progId="Equation.AxMath">
                  <p:embed/>
                </p:oleObj>
              </mc:Choice>
              <mc:Fallback>
                <p:oleObj name="AxMath" r:id="rId16" imgW="142200" imgH="229680" progId="Equation.AxMath">
                  <p:embed/>
                  <p:pic>
                    <p:nvPicPr>
                      <p:cNvPr id="12" name="对象 11">
                        <a:extLst>
                          <a:ext uri="{FF2B5EF4-FFF2-40B4-BE49-F238E27FC236}">
                            <a16:creationId xmlns:a16="http://schemas.microsoft.com/office/drawing/2014/main" id="{A13B1918-8CFE-4ED1-A50F-FEC8D45D1F04}"/>
                          </a:ext>
                        </a:extLst>
                      </p:cNvPr>
                      <p:cNvPicPr/>
                      <p:nvPr/>
                    </p:nvPicPr>
                    <p:blipFill>
                      <a:blip r:embed="rId9"/>
                      <a:stretch>
                        <a:fillRect/>
                      </a:stretch>
                    </p:blipFill>
                    <p:spPr>
                      <a:xfrm>
                        <a:off x="7332373" y="4587579"/>
                        <a:ext cx="236504" cy="381034"/>
                      </a:xfrm>
                      <a:prstGeom prst="rect">
                        <a:avLst/>
                      </a:prstGeom>
                    </p:spPr>
                  </p:pic>
                </p:oleObj>
              </mc:Fallback>
            </mc:AlternateContent>
          </a:graphicData>
        </a:graphic>
      </p:graphicFrame>
      <p:sp>
        <p:nvSpPr>
          <p:cNvPr id="18" name="TextBox 4">
            <a:extLst>
              <a:ext uri="{FF2B5EF4-FFF2-40B4-BE49-F238E27FC236}">
                <a16:creationId xmlns:a16="http://schemas.microsoft.com/office/drawing/2014/main" id="{415B3528-3239-4940-A119-10DBAE76B1A4}"/>
              </a:ext>
            </a:extLst>
          </p:cNvPr>
          <p:cNvSpPr txBox="1"/>
          <p:nvPr/>
        </p:nvSpPr>
        <p:spPr>
          <a:xfrm>
            <a:off x="251171" y="5557511"/>
            <a:ext cx="8641655" cy="679801"/>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很显然，一个良好的多臂赌博机操作的策略是在不同人进行了多次玩法后，</a:t>
            </a:r>
            <a:r>
              <a:rPr lang="zh-CN" altLang="en-US" sz="1600" b="1" dirty="0">
                <a:solidFill>
                  <a:srgbClr val="0000FF"/>
                </a:solidFill>
                <a:latin typeface="微软雅黑" panose="020B0503020204020204" pitchFamily="34" charset="-122"/>
                <a:ea typeface="微软雅黑" panose="020B0503020204020204" pitchFamily="34" charset="-122"/>
              </a:rPr>
              <a:t>能够让悔值函数的方差最小。</a:t>
            </a:r>
          </a:p>
        </p:txBody>
      </p:sp>
    </p:spTree>
    <p:extLst>
      <p:ext uri="{BB962C8B-B14F-4D97-AF65-F5344CB8AC3E}">
        <p14:creationId xmlns:p14="http://schemas.microsoft.com/office/powerpoint/2010/main" val="11173252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defTabSz="685800">
              <a:defRPr/>
            </a:pPr>
            <a:fld id="{C9728943-09E1-4583-B427-1856C283FC56}" type="slidenum">
              <a:rPr lang="zh-CN" altLang="en-US" smtClean="0">
                <a:solidFill>
                  <a:prstClr val="black">
                    <a:tint val="75000"/>
                  </a:prstClr>
                </a:solidFill>
              </a:rPr>
              <a:t>44</a:t>
            </a:fld>
            <a:endParaRPr lang="zh-CN" altLang="en-US">
              <a:solidFill>
                <a:prstClr val="black">
                  <a:tint val="75000"/>
                </a:prstClr>
              </a:solidFill>
            </a:endParaRPr>
          </a:p>
        </p:txBody>
      </p:sp>
      <p:sp>
        <p:nvSpPr>
          <p:cNvPr id="20" name="标题 1"/>
          <p:cNvSpPr>
            <a:spLocks noGrp="1"/>
          </p:cNvSpPr>
          <p:nvPr>
            <p:ph type="title"/>
          </p:nvPr>
        </p:nvSpPr>
        <p:spPr>
          <a:xfrm>
            <a:off x="129600" y="137478"/>
            <a:ext cx="8640960" cy="566266"/>
          </a:xfrm>
        </p:spPr>
        <p:txBody>
          <a:bodyPr/>
          <a:lstStyle/>
          <a:p>
            <a:r>
              <a:rPr lang="en-US" altLang="zh-CN" dirty="0">
                <a:solidFill>
                  <a:srgbClr val="002060"/>
                </a:solidFill>
              </a:rPr>
              <a:t>5.5 </a:t>
            </a:r>
            <a:r>
              <a:rPr lang="zh-CN" altLang="en-US" dirty="0">
                <a:solidFill>
                  <a:srgbClr val="002060"/>
                </a:solidFill>
              </a:rPr>
              <a:t>蒙特卡洛树搜索</a:t>
            </a:r>
          </a:p>
        </p:txBody>
      </p:sp>
      <p:sp>
        <p:nvSpPr>
          <p:cNvPr id="3" name="矩形 2">
            <a:extLst>
              <a:ext uri="{FF2B5EF4-FFF2-40B4-BE49-F238E27FC236}">
                <a16:creationId xmlns:a16="http://schemas.microsoft.com/office/drawing/2014/main" id="{119C3C62-3B69-49B8-B251-63FBEBA88374}"/>
              </a:ext>
            </a:extLst>
          </p:cNvPr>
          <p:cNvSpPr/>
          <p:nvPr/>
        </p:nvSpPr>
        <p:spPr>
          <a:xfrm>
            <a:off x="63424" y="884554"/>
            <a:ext cx="8424936" cy="4770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n"/>
            </a:pPr>
            <a:r>
              <a:rPr lang="zh-CN" altLang="en-US" sz="2800" b="1" dirty="0">
                <a:solidFill>
                  <a:srgbClr val="002060"/>
                </a:solidFill>
                <a:latin typeface="黑体" panose="02010609060101010101" pitchFamily="49" charset="-122"/>
                <a:ea typeface="黑体" panose="02010609060101010101" pitchFamily="49" charset="-122"/>
              </a:rPr>
              <a:t>上限置信区间算法</a:t>
            </a:r>
            <a:endParaRPr lang="en-US" altLang="zh-CN" sz="2800" b="1" dirty="0">
              <a:solidFill>
                <a:srgbClr val="002060"/>
              </a:solidFill>
              <a:latin typeface="黑体" panose="02010609060101010101" pitchFamily="49" charset="-122"/>
              <a:ea typeface="黑体" panose="02010609060101010101" pitchFamily="49" charset="-122"/>
            </a:endParaRPr>
          </a:p>
        </p:txBody>
      </p:sp>
      <p:sp>
        <p:nvSpPr>
          <p:cNvPr id="28" name="TextBox 4">
            <a:extLst>
              <a:ext uri="{FF2B5EF4-FFF2-40B4-BE49-F238E27FC236}">
                <a16:creationId xmlns:a16="http://schemas.microsoft.com/office/drawing/2014/main" id="{ACA69076-9140-4173-9078-6F6D5BD53CE9}"/>
              </a:ext>
            </a:extLst>
          </p:cNvPr>
          <p:cNvSpPr txBox="1"/>
          <p:nvPr/>
        </p:nvSpPr>
        <p:spPr>
          <a:xfrm>
            <a:off x="251520" y="1678990"/>
            <a:ext cx="8640960" cy="679801"/>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在多臂赌博机的研究过程中，上限置信区间</a:t>
            </a:r>
            <a:r>
              <a:rPr lang="en-US" altLang="zh-CN" sz="1600" dirty="0">
                <a:latin typeface="微软雅黑" panose="020B0503020204020204" pitchFamily="34" charset="-122"/>
                <a:ea typeface="微软雅黑" panose="020B0503020204020204" pitchFamily="34" charset="-122"/>
              </a:rPr>
              <a:t>(UCB)</a:t>
            </a:r>
            <a:r>
              <a:rPr lang="zh-CN" altLang="en-US" sz="1600" dirty="0">
                <a:latin typeface="微软雅黑" panose="020B0503020204020204" pitchFamily="34" charset="-122"/>
                <a:ea typeface="微软雅黑" panose="020B0503020204020204" pitchFamily="34" charset="-122"/>
              </a:rPr>
              <a:t>称为一种较为成功的策略学习方法，因为其在</a:t>
            </a:r>
            <a:r>
              <a:rPr lang="zh-CN" altLang="en-US" sz="1600" b="1" dirty="0">
                <a:solidFill>
                  <a:srgbClr val="0000FF"/>
                </a:solidFill>
                <a:latin typeface="微软雅黑" panose="020B0503020204020204" pitchFamily="34" charset="-122"/>
                <a:ea typeface="微软雅黑" panose="020B0503020204020204" pitchFamily="34" charset="-122"/>
              </a:rPr>
              <a:t>探索和利用之间取得平衡。</a:t>
            </a:r>
          </a:p>
        </p:txBody>
      </p:sp>
      <p:sp>
        <p:nvSpPr>
          <p:cNvPr id="30" name="TextBox 4">
            <a:extLst>
              <a:ext uri="{FF2B5EF4-FFF2-40B4-BE49-F238E27FC236}">
                <a16:creationId xmlns:a16="http://schemas.microsoft.com/office/drawing/2014/main" id="{0F433305-4D8A-4049-B587-6F621253DC11}"/>
              </a:ext>
            </a:extLst>
          </p:cNvPr>
          <p:cNvSpPr txBox="1"/>
          <p:nvPr/>
        </p:nvSpPr>
        <p:spPr>
          <a:xfrm>
            <a:off x="251520" y="2611671"/>
            <a:ext cx="8640960" cy="679801"/>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l"/>
            </a:pPr>
            <a:r>
              <a:rPr lang="zh-CN" altLang="en-US" sz="1600" b="1" dirty="0">
                <a:solidFill>
                  <a:srgbClr val="0000FF"/>
                </a:solidFill>
                <a:latin typeface="微软雅黑" panose="020B0503020204020204" pitchFamily="34" charset="-122"/>
                <a:ea typeface="微软雅黑" panose="020B0503020204020204" pitchFamily="34" charset="-122"/>
              </a:rPr>
              <a:t>在</a:t>
            </a:r>
            <a:r>
              <a:rPr lang="en-US" altLang="zh-CN" sz="1600" b="1" dirty="0">
                <a:solidFill>
                  <a:srgbClr val="0000FF"/>
                </a:solidFill>
                <a:latin typeface="微软雅黑" panose="020B0503020204020204" pitchFamily="34" charset="-122"/>
                <a:ea typeface="微软雅黑" panose="020B0503020204020204" pitchFamily="34" charset="-122"/>
              </a:rPr>
              <a:t>UCB</a:t>
            </a:r>
            <a:r>
              <a:rPr lang="zh-CN" altLang="en-US" sz="1600" b="1" dirty="0">
                <a:solidFill>
                  <a:srgbClr val="0000FF"/>
                </a:solidFill>
                <a:latin typeface="微软雅黑" panose="020B0503020204020204" pitchFamily="34" charset="-122"/>
                <a:ea typeface="微软雅黑" panose="020B0503020204020204" pitchFamily="34" charset="-122"/>
              </a:rPr>
              <a:t>方法中，使              来记录第</a:t>
            </a:r>
            <a:r>
              <a:rPr lang="en-US" altLang="zh-CN" sz="1600" b="1" dirty="0" err="1">
                <a:solidFill>
                  <a:srgbClr val="0000FF"/>
                </a:solidFill>
                <a:latin typeface="微软雅黑" panose="020B0503020204020204" pitchFamily="34" charset="-122"/>
                <a:ea typeface="微软雅黑" panose="020B0503020204020204" pitchFamily="34" charset="-122"/>
              </a:rPr>
              <a:t>i</a:t>
            </a:r>
            <a:r>
              <a:rPr lang="zh-CN" altLang="en-US" sz="1600" b="1" dirty="0">
                <a:solidFill>
                  <a:srgbClr val="0000FF"/>
                </a:solidFill>
                <a:latin typeface="微软雅黑" panose="020B0503020204020204" pitchFamily="34" charset="-122"/>
                <a:ea typeface="微软雅黑" panose="020B0503020204020204" pitchFamily="34" charset="-122"/>
              </a:rPr>
              <a:t>个赌博机在过去</a:t>
            </a:r>
            <a:r>
              <a:rPr lang="en-US" altLang="zh-CN" sz="1600" b="1" dirty="0">
                <a:solidFill>
                  <a:srgbClr val="0000FF"/>
                </a:solidFill>
                <a:latin typeface="微软雅黑" panose="020B0503020204020204" pitchFamily="34" charset="-122"/>
                <a:ea typeface="微软雅黑" panose="020B0503020204020204" pitchFamily="34" charset="-122"/>
              </a:rPr>
              <a:t>t-1</a:t>
            </a:r>
            <a:r>
              <a:rPr lang="zh-CN" altLang="en-US" sz="1600" b="1" dirty="0">
                <a:solidFill>
                  <a:srgbClr val="0000FF"/>
                </a:solidFill>
                <a:latin typeface="微软雅黑" panose="020B0503020204020204" pitchFamily="34" charset="-122"/>
                <a:ea typeface="微软雅黑" panose="020B0503020204020204" pitchFamily="34" charset="-122"/>
              </a:rPr>
              <a:t>时刻内的平均奖赏，则在第</a:t>
            </a:r>
            <a:r>
              <a:rPr lang="en-US" altLang="zh-CN" sz="1600" b="1" dirty="0">
                <a:solidFill>
                  <a:srgbClr val="0000FF"/>
                </a:solidFill>
                <a:latin typeface="微软雅黑" panose="020B0503020204020204" pitchFamily="34" charset="-122"/>
                <a:ea typeface="微软雅黑" panose="020B0503020204020204" pitchFamily="34" charset="-122"/>
              </a:rPr>
              <a:t>t</a:t>
            </a:r>
            <a:r>
              <a:rPr lang="zh-CN" altLang="en-US" sz="1600" b="1" dirty="0">
                <a:solidFill>
                  <a:srgbClr val="0000FF"/>
                </a:solidFill>
                <a:latin typeface="微软雅黑" panose="020B0503020204020204" pitchFamily="34" charset="-122"/>
                <a:ea typeface="微软雅黑" panose="020B0503020204020204" pitchFamily="34" charset="-122"/>
              </a:rPr>
              <a:t>时刻，选择使如下具有最佳上限置信区间的赌博机：</a:t>
            </a:r>
          </a:p>
        </p:txBody>
      </p:sp>
      <p:graphicFrame>
        <p:nvGraphicFramePr>
          <p:cNvPr id="33" name="对象 32">
            <a:extLst>
              <a:ext uri="{FF2B5EF4-FFF2-40B4-BE49-F238E27FC236}">
                <a16:creationId xmlns:a16="http://schemas.microsoft.com/office/drawing/2014/main" id="{8695FFA1-07E5-4AE9-8806-447CD3645DA5}"/>
              </a:ext>
            </a:extLst>
          </p:cNvPr>
          <p:cNvGraphicFramePr>
            <a:graphicFrameLocks noChangeAspect="1"/>
          </p:cNvGraphicFramePr>
          <p:nvPr>
            <p:extLst>
              <p:ext uri="{D42A27DB-BD31-4B8C-83A1-F6EECF244321}">
                <p14:modId xmlns:p14="http://schemas.microsoft.com/office/powerpoint/2010/main" val="2957312860"/>
              </p:ext>
            </p:extLst>
          </p:nvPr>
        </p:nvGraphicFramePr>
        <p:xfrm>
          <a:off x="2411760" y="2677223"/>
          <a:ext cx="792088" cy="324734"/>
        </p:xfrm>
        <a:graphic>
          <a:graphicData uri="http://schemas.openxmlformats.org/presentationml/2006/ole">
            <mc:AlternateContent xmlns:mc="http://schemas.openxmlformats.org/markup-compatibility/2006">
              <mc:Choice xmlns:v="urn:schemas-microsoft-com:vml" Requires="v">
                <p:oleObj spid="_x0000_s9109" name="AxMath" r:id="rId4" imgW="572400" imgH="234720" progId="Equation.AxMath">
                  <p:embed/>
                </p:oleObj>
              </mc:Choice>
              <mc:Fallback>
                <p:oleObj name="AxMath" r:id="rId4" imgW="572400" imgH="234720" progId="Equation.AxMath">
                  <p:embed/>
                  <p:pic>
                    <p:nvPicPr>
                      <p:cNvPr id="0" name=""/>
                      <p:cNvPicPr/>
                      <p:nvPr/>
                    </p:nvPicPr>
                    <p:blipFill>
                      <a:blip r:embed="rId5"/>
                      <a:stretch>
                        <a:fillRect/>
                      </a:stretch>
                    </p:blipFill>
                    <p:spPr>
                      <a:xfrm>
                        <a:off x="2411760" y="2677223"/>
                        <a:ext cx="792088" cy="324734"/>
                      </a:xfrm>
                      <a:prstGeom prst="rect">
                        <a:avLst/>
                      </a:prstGeom>
                    </p:spPr>
                  </p:pic>
                </p:oleObj>
              </mc:Fallback>
            </mc:AlternateContent>
          </a:graphicData>
        </a:graphic>
      </p:graphicFrame>
      <p:graphicFrame>
        <p:nvGraphicFramePr>
          <p:cNvPr id="34" name="对象 33">
            <a:extLst>
              <a:ext uri="{FF2B5EF4-FFF2-40B4-BE49-F238E27FC236}">
                <a16:creationId xmlns:a16="http://schemas.microsoft.com/office/drawing/2014/main" id="{0E3FF2A8-1829-4067-A3C0-FA29C12B3F26}"/>
              </a:ext>
            </a:extLst>
          </p:cNvPr>
          <p:cNvGraphicFramePr>
            <a:graphicFrameLocks noChangeAspect="1"/>
          </p:cNvGraphicFramePr>
          <p:nvPr>
            <p:extLst>
              <p:ext uri="{D42A27DB-BD31-4B8C-83A1-F6EECF244321}">
                <p14:modId xmlns:p14="http://schemas.microsoft.com/office/powerpoint/2010/main" val="964101804"/>
              </p:ext>
            </p:extLst>
          </p:nvPr>
        </p:nvGraphicFramePr>
        <p:xfrm>
          <a:off x="2051720" y="3377087"/>
          <a:ext cx="4436274" cy="722046"/>
        </p:xfrm>
        <a:graphic>
          <a:graphicData uri="http://schemas.openxmlformats.org/presentationml/2006/ole">
            <mc:AlternateContent xmlns:mc="http://schemas.openxmlformats.org/markup-compatibility/2006">
              <mc:Choice xmlns:v="urn:schemas-microsoft-com:vml" Requires="v">
                <p:oleObj spid="_x0000_s9110" name="AxMath" r:id="rId6" imgW="2370600" imgH="385920" progId="Equation.AxMath">
                  <p:embed/>
                </p:oleObj>
              </mc:Choice>
              <mc:Fallback>
                <p:oleObj name="AxMath" r:id="rId6" imgW="2370600" imgH="385920" progId="Equation.AxMath">
                  <p:embed/>
                  <p:pic>
                    <p:nvPicPr>
                      <p:cNvPr id="0" name=""/>
                      <p:cNvPicPr/>
                      <p:nvPr/>
                    </p:nvPicPr>
                    <p:blipFill>
                      <a:blip r:embed="rId7"/>
                      <a:stretch>
                        <a:fillRect/>
                      </a:stretch>
                    </p:blipFill>
                    <p:spPr>
                      <a:xfrm>
                        <a:off x="2051720" y="3377087"/>
                        <a:ext cx="4436274" cy="722046"/>
                      </a:xfrm>
                      <a:prstGeom prst="rect">
                        <a:avLst/>
                      </a:prstGeom>
                    </p:spPr>
                  </p:pic>
                </p:oleObj>
              </mc:Fallback>
            </mc:AlternateContent>
          </a:graphicData>
        </a:graphic>
      </p:graphicFrame>
      <p:sp>
        <p:nvSpPr>
          <p:cNvPr id="36" name="TextBox 4">
            <a:extLst>
              <a:ext uri="{FF2B5EF4-FFF2-40B4-BE49-F238E27FC236}">
                <a16:creationId xmlns:a16="http://schemas.microsoft.com/office/drawing/2014/main" id="{C84AE729-4ECA-4A65-BD7D-C0764E0272AF}"/>
              </a:ext>
            </a:extLst>
          </p:cNvPr>
          <p:cNvSpPr txBox="1"/>
          <p:nvPr/>
        </p:nvSpPr>
        <p:spPr>
          <a:xfrm>
            <a:off x="251520" y="4127185"/>
            <a:ext cx="8713316" cy="372025"/>
          </a:xfrm>
          <a:prstGeom prst="rect">
            <a:avLst/>
          </a:prstGeom>
          <a:noFill/>
        </p:spPr>
        <p:txBody>
          <a:bodyPr wrap="square" rtlCol="0">
            <a:spAutoFit/>
          </a:bodyPr>
          <a:lstStyle/>
          <a:p>
            <a:pPr algn="just">
              <a:lnSpc>
                <a:spcPct val="125000"/>
              </a:lnSpc>
            </a:pPr>
            <a:r>
              <a:rPr lang="zh-CN" altLang="en-US" sz="1600" dirty="0">
                <a:latin typeface="微软雅黑" panose="020B0503020204020204" pitchFamily="34" charset="-122"/>
                <a:ea typeface="微软雅黑" panose="020B0503020204020204" pitchFamily="34" charset="-122"/>
              </a:rPr>
              <a:t>     其中        取值定义如下：</a:t>
            </a:r>
          </a:p>
        </p:txBody>
      </p:sp>
      <p:graphicFrame>
        <p:nvGraphicFramePr>
          <p:cNvPr id="37" name="对象 36">
            <a:extLst>
              <a:ext uri="{FF2B5EF4-FFF2-40B4-BE49-F238E27FC236}">
                <a16:creationId xmlns:a16="http://schemas.microsoft.com/office/drawing/2014/main" id="{C6C2268B-F154-420A-A9FD-50CEACA16B0C}"/>
              </a:ext>
            </a:extLst>
          </p:cNvPr>
          <p:cNvGraphicFramePr>
            <a:graphicFrameLocks noChangeAspect="1"/>
          </p:cNvGraphicFramePr>
          <p:nvPr>
            <p:extLst>
              <p:ext uri="{D42A27DB-BD31-4B8C-83A1-F6EECF244321}">
                <p14:modId xmlns:p14="http://schemas.microsoft.com/office/powerpoint/2010/main" val="2530326816"/>
              </p:ext>
            </p:extLst>
          </p:nvPr>
        </p:nvGraphicFramePr>
        <p:xfrm>
          <a:off x="1115616" y="4083009"/>
          <a:ext cx="425450" cy="460375"/>
        </p:xfrm>
        <a:graphic>
          <a:graphicData uri="http://schemas.openxmlformats.org/presentationml/2006/ole">
            <mc:AlternateContent xmlns:mc="http://schemas.openxmlformats.org/markup-compatibility/2006">
              <mc:Choice xmlns:v="urn:schemas-microsoft-com:vml" Requires="v">
                <p:oleObj spid="_x0000_s9111" name="AxMath" r:id="rId8" imgW="212400" imgH="229680" progId="Equation.AxMath">
                  <p:embed/>
                </p:oleObj>
              </mc:Choice>
              <mc:Fallback>
                <p:oleObj name="AxMath" r:id="rId8" imgW="212400" imgH="229680" progId="Equation.AxMath">
                  <p:embed/>
                  <p:pic>
                    <p:nvPicPr>
                      <p:cNvPr id="0" name=""/>
                      <p:cNvPicPr/>
                      <p:nvPr/>
                    </p:nvPicPr>
                    <p:blipFill>
                      <a:blip r:embed="rId9"/>
                      <a:stretch>
                        <a:fillRect/>
                      </a:stretch>
                    </p:blipFill>
                    <p:spPr>
                      <a:xfrm>
                        <a:off x="1115616" y="4083009"/>
                        <a:ext cx="425450" cy="460375"/>
                      </a:xfrm>
                      <a:prstGeom prst="rect">
                        <a:avLst/>
                      </a:prstGeom>
                    </p:spPr>
                  </p:pic>
                </p:oleObj>
              </mc:Fallback>
            </mc:AlternateContent>
          </a:graphicData>
        </a:graphic>
      </p:graphicFrame>
      <p:graphicFrame>
        <p:nvGraphicFramePr>
          <p:cNvPr id="38" name="对象 37">
            <a:extLst>
              <a:ext uri="{FF2B5EF4-FFF2-40B4-BE49-F238E27FC236}">
                <a16:creationId xmlns:a16="http://schemas.microsoft.com/office/drawing/2014/main" id="{F6518D03-BB5A-4B55-802C-23A40976D937}"/>
              </a:ext>
            </a:extLst>
          </p:cNvPr>
          <p:cNvGraphicFramePr>
            <a:graphicFrameLocks noChangeAspect="1"/>
          </p:cNvGraphicFramePr>
          <p:nvPr>
            <p:extLst>
              <p:ext uri="{D42A27DB-BD31-4B8C-83A1-F6EECF244321}">
                <p14:modId xmlns:p14="http://schemas.microsoft.com/office/powerpoint/2010/main" val="3138399296"/>
              </p:ext>
            </p:extLst>
          </p:nvPr>
        </p:nvGraphicFramePr>
        <p:xfrm>
          <a:off x="3555812" y="4527262"/>
          <a:ext cx="1440160" cy="732893"/>
        </p:xfrm>
        <a:graphic>
          <a:graphicData uri="http://schemas.openxmlformats.org/presentationml/2006/ole">
            <mc:AlternateContent xmlns:mc="http://schemas.openxmlformats.org/markup-compatibility/2006">
              <mc:Choice xmlns:v="urn:schemas-microsoft-com:vml" Requires="v">
                <p:oleObj spid="_x0000_s9112" name="AxMath" r:id="rId10" imgW="891720" imgH="453240" progId="Equation.AxMath">
                  <p:embed/>
                </p:oleObj>
              </mc:Choice>
              <mc:Fallback>
                <p:oleObj name="AxMath" r:id="rId10" imgW="891720" imgH="453240" progId="Equation.AxMath">
                  <p:embed/>
                  <p:pic>
                    <p:nvPicPr>
                      <p:cNvPr id="0" name=""/>
                      <p:cNvPicPr/>
                      <p:nvPr/>
                    </p:nvPicPr>
                    <p:blipFill>
                      <a:blip r:embed="rId11"/>
                      <a:stretch>
                        <a:fillRect/>
                      </a:stretch>
                    </p:blipFill>
                    <p:spPr>
                      <a:xfrm>
                        <a:off x="3555812" y="4527262"/>
                        <a:ext cx="1440160" cy="732893"/>
                      </a:xfrm>
                      <a:prstGeom prst="rect">
                        <a:avLst/>
                      </a:prstGeom>
                    </p:spPr>
                  </p:pic>
                </p:oleObj>
              </mc:Fallback>
            </mc:AlternateContent>
          </a:graphicData>
        </a:graphic>
      </p:graphicFrame>
      <p:sp>
        <p:nvSpPr>
          <p:cNvPr id="40" name="TextBox 4">
            <a:extLst>
              <a:ext uri="{FF2B5EF4-FFF2-40B4-BE49-F238E27FC236}">
                <a16:creationId xmlns:a16="http://schemas.microsoft.com/office/drawing/2014/main" id="{5CBF6187-F2E7-4D8A-A44E-833B6530A53F}"/>
              </a:ext>
            </a:extLst>
          </p:cNvPr>
          <p:cNvSpPr txBox="1"/>
          <p:nvPr/>
        </p:nvSpPr>
        <p:spPr>
          <a:xfrm>
            <a:off x="251520" y="5318318"/>
            <a:ext cx="8713316" cy="372025"/>
          </a:xfrm>
          <a:prstGeom prst="rect">
            <a:avLst/>
          </a:prstGeom>
          <a:noFill/>
        </p:spPr>
        <p:txBody>
          <a:bodyPr wrap="square" rtlCol="0">
            <a:spAutoFit/>
          </a:bodyPr>
          <a:lstStyle/>
          <a:p>
            <a:pPr algn="just">
              <a:lnSpc>
                <a:spcPct val="125000"/>
              </a:lnSpc>
            </a:pPr>
            <a:r>
              <a:rPr lang="zh-CN" altLang="en-US" sz="1600" dirty="0">
                <a:latin typeface="微软雅黑" panose="020B0503020204020204" pitchFamily="34" charset="-122"/>
                <a:ea typeface="微软雅黑" panose="020B0503020204020204" pitchFamily="34" charset="-122"/>
              </a:rPr>
              <a:t>      </a:t>
            </a:r>
            <a:r>
              <a:rPr lang="zh-CN" altLang="en-US" sz="1600" b="1" dirty="0">
                <a:solidFill>
                  <a:srgbClr val="0000FF"/>
                </a:solidFill>
                <a:latin typeface="微软雅黑" panose="020B0503020204020204" pitchFamily="34" charset="-122"/>
                <a:ea typeface="微软雅黑" panose="020B0503020204020204" pitchFamily="34" charset="-122"/>
              </a:rPr>
              <a:t>                          为在过去时刻</a:t>
            </a:r>
            <a:r>
              <a:rPr lang="en-US" altLang="zh-CN" sz="1600" b="1" dirty="0">
                <a:solidFill>
                  <a:srgbClr val="0000FF"/>
                </a:solidFill>
                <a:latin typeface="微软雅黑" panose="020B0503020204020204" pitchFamily="34" charset="-122"/>
                <a:ea typeface="微软雅黑" panose="020B0503020204020204" pitchFamily="34" charset="-122"/>
              </a:rPr>
              <a:t>(</a:t>
            </a:r>
            <a:r>
              <a:rPr lang="zh-CN" altLang="en-US" sz="1600" b="1" dirty="0">
                <a:solidFill>
                  <a:srgbClr val="0000FF"/>
                </a:solidFill>
                <a:latin typeface="微软雅黑" panose="020B0503020204020204" pitchFamily="34" charset="-122"/>
                <a:ea typeface="微软雅黑" panose="020B0503020204020204" pitchFamily="34" charset="-122"/>
              </a:rPr>
              <a:t>初始时刻到</a:t>
            </a:r>
            <a:r>
              <a:rPr lang="en-US" altLang="zh-CN" sz="1600" b="1" dirty="0">
                <a:solidFill>
                  <a:srgbClr val="0000FF"/>
                </a:solidFill>
                <a:latin typeface="微软雅黑" panose="020B0503020204020204" pitchFamily="34" charset="-122"/>
                <a:ea typeface="微软雅黑" panose="020B0503020204020204" pitchFamily="34" charset="-122"/>
              </a:rPr>
              <a:t>t</a:t>
            </a:r>
            <a:r>
              <a:rPr lang="zh-CN" altLang="en-US" sz="1600" b="1" dirty="0">
                <a:solidFill>
                  <a:srgbClr val="0000FF"/>
                </a:solidFill>
                <a:latin typeface="微软雅黑" panose="020B0503020204020204" pitchFamily="34" charset="-122"/>
                <a:ea typeface="微软雅黑" panose="020B0503020204020204" pitchFamily="34" charset="-122"/>
              </a:rPr>
              <a:t>时刻</a:t>
            </a:r>
            <a:r>
              <a:rPr lang="en-US" altLang="zh-CN" sz="1600" b="1" dirty="0">
                <a:solidFill>
                  <a:srgbClr val="0000FF"/>
                </a:solidFill>
                <a:latin typeface="微软雅黑" panose="020B0503020204020204" pitchFamily="34" charset="-122"/>
                <a:ea typeface="微软雅黑" panose="020B0503020204020204" pitchFamily="34" charset="-122"/>
              </a:rPr>
              <a:t>)</a:t>
            </a:r>
            <a:r>
              <a:rPr lang="zh-CN" altLang="en-US" sz="1600" b="1" dirty="0">
                <a:solidFill>
                  <a:srgbClr val="0000FF"/>
                </a:solidFill>
                <a:latin typeface="微软雅黑" panose="020B0503020204020204" pitchFamily="34" charset="-122"/>
                <a:ea typeface="微软雅黑" panose="020B0503020204020204" pitchFamily="34" charset="-122"/>
              </a:rPr>
              <a:t>过程中选择第</a:t>
            </a:r>
            <a:r>
              <a:rPr lang="en-US" altLang="zh-CN" sz="1600" b="1" dirty="0" err="1">
                <a:solidFill>
                  <a:srgbClr val="0000FF"/>
                </a:solidFill>
                <a:latin typeface="微软雅黑" panose="020B0503020204020204" pitchFamily="34" charset="-122"/>
                <a:ea typeface="微软雅黑" panose="020B0503020204020204" pitchFamily="34" charset="-122"/>
              </a:rPr>
              <a:t>i</a:t>
            </a:r>
            <a:r>
              <a:rPr lang="zh-CN" altLang="en-US" sz="1600" b="1" dirty="0">
                <a:solidFill>
                  <a:srgbClr val="0000FF"/>
                </a:solidFill>
                <a:latin typeface="微软雅黑" panose="020B0503020204020204" pitchFamily="34" charset="-122"/>
                <a:ea typeface="微软雅黑" panose="020B0503020204020204" pitchFamily="34" charset="-122"/>
              </a:rPr>
              <a:t>个赌博机的次数总和。</a:t>
            </a:r>
          </a:p>
        </p:txBody>
      </p:sp>
      <p:graphicFrame>
        <p:nvGraphicFramePr>
          <p:cNvPr id="41" name="对象 40">
            <a:extLst>
              <a:ext uri="{FF2B5EF4-FFF2-40B4-BE49-F238E27FC236}">
                <a16:creationId xmlns:a16="http://schemas.microsoft.com/office/drawing/2014/main" id="{7DDFC9CD-12B3-4848-967F-7B44F74FF1A4}"/>
              </a:ext>
            </a:extLst>
          </p:cNvPr>
          <p:cNvGraphicFramePr>
            <a:graphicFrameLocks noChangeAspect="1"/>
          </p:cNvGraphicFramePr>
          <p:nvPr>
            <p:extLst>
              <p:ext uri="{D42A27DB-BD31-4B8C-83A1-F6EECF244321}">
                <p14:modId xmlns:p14="http://schemas.microsoft.com/office/powerpoint/2010/main" val="3344751445"/>
              </p:ext>
            </p:extLst>
          </p:nvPr>
        </p:nvGraphicFramePr>
        <p:xfrm>
          <a:off x="679263" y="5304163"/>
          <a:ext cx="1588481" cy="502144"/>
        </p:xfrm>
        <a:graphic>
          <a:graphicData uri="http://schemas.openxmlformats.org/presentationml/2006/ole">
            <mc:AlternateContent xmlns:mc="http://schemas.openxmlformats.org/markup-compatibility/2006">
              <mc:Choice xmlns:v="urn:schemas-microsoft-com:vml" Requires="v">
                <p:oleObj spid="_x0000_s9113" name="AxMath" r:id="rId12" imgW="1537200" imgH="486000" progId="Equation.AxMath">
                  <p:embed/>
                </p:oleObj>
              </mc:Choice>
              <mc:Fallback>
                <p:oleObj name="AxMath" r:id="rId12" imgW="1537200" imgH="486000" progId="Equation.AxMath">
                  <p:embed/>
                  <p:pic>
                    <p:nvPicPr>
                      <p:cNvPr id="0" name=""/>
                      <p:cNvPicPr/>
                      <p:nvPr/>
                    </p:nvPicPr>
                    <p:blipFill>
                      <a:blip r:embed="rId13"/>
                      <a:stretch>
                        <a:fillRect/>
                      </a:stretch>
                    </p:blipFill>
                    <p:spPr>
                      <a:xfrm>
                        <a:off x="679263" y="5304163"/>
                        <a:ext cx="1588481" cy="502144"/>
                      </a:xfrm>
                      <a:prstGeom prst="rect">
                        <a:avLst/>
                      </a:prstGeom>
                    </p:spPr>
                  </p:pic>
                </p:oleObj>
              </mc:Fallback>
            </mc:AlternateContent>
          </a:graphicData>
        </a:graphic>
      </p:graphicFrame>
    </p:spTree>
    <p:extLst>
      <p:ext uri="{BB962C8B-B14F-4D97-AF65-F5344CB8AC3E}">
        <p14:creationId xmlns:p14="http://schemas.microsoft.com/office/powerpoint/2010/main" val="14220270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defTabSz="685800">
              <a:defRPr/>
            </a:pPr>
            <a:fld id="{C9728943-09E1-4583-B427-1856C283FC56}" type="slidenum">
              <a:rPr lang="zh-CN" altLang="en-US" smtClean="0">
                <a:solidFill>
                  <a:prstClr val="black">
                    <a:tint val="75000"/>
                  </a:prstClr>
                </a:solidFill>
              </a:rPr>
              <a:t>45</a:t>
            </a:fld>
            <a:endParaRPr lang="zh-CN" altLang="en-US">
              <a:solidFill>
                <a:prstClr val="black">
                  <a:tint val="75000"/>
                </a:prstClr>
              </a:solidFill>
            </a:endParaRPr>
          </a:p>
        </p:txBody>
      </p:sp>
      <p:sp>
        <p:nvSpPr>
          <p:cNvPr id="20" name="标题 1"/>
          <p:cNvSpPr>
            <a:spLocks noGrp="1"/>
          </p:cNvSpPr>
          <p:nvPr>
            <p:ph type="title"/>
          </p:nvPr>
        </p:nvSpPr>
        <p:spPr>
          <a:xfrm>
            <a:off x="129600" y="137478"/>
            <a:ext cx="8640960" cy="566266"/>
          </a:xfrm>
        </p:spPr>
        <p:txBody>
          <a:bodyPr/>
          <a:lstStyle/>
          <a:p>
            <a:r>
              <a:rPr lang="en-US" altLang="zh-CN" dirty="0">
                <a:solidFill>
                  <a:srgbClr val="002060"/>
                </a:solidFill>
              </a:rPr>
              <a:t>5.5 </a:t>
            </a:r>
            <a:r>
              <a:rPr lang="zh-CN" altLang="en-US" dirty="0">
                <a:solidFill>
                  <a:srgbClr val="002060"/>
                </a:solidFill>
              </a:rPr>
              <a:t>蒙特卡洛树搜索</a:t>
            </a:r>
          </a:p>
        </p:txBody>
      </p:sp>
      <p:sp>
        <p:nvSpPr>
          <p:cNvPr id="3" name="矩形 2">
            <a:extLst>
              <a:ext uri="{FF2B5EF4-FFF2-40B4-BE49-F238E27FC236}">
                <a16:creationId xmlns:a16="http://schemas.microsoft.com/office/drawing/2014/main" id="{119C3C62-3B69-49B8-B251-63FBEBA88374}"/>
              </a:ext>
            </a:extLst>
          </p:cNvPr>
          <p:cNvSpPr/>
          <p:nvPr/>
        </p:nvSpPr>
        <p:spPr>
          <a:xfrm>
            <a:off x="63424" y="884554"/>
            <a:ext cx="8424936" cy="4770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n"/>
            </a:pPr>
            <a:r>
              <a:rPr lang="zh-CN" altLang="en-US" sz="2800" b="1" dirty="0">
                <a:solidFill>
                  <a:srgbClr val="002060"/>
                </a:solidFill>
                <a:latin typeface="黑体" panose="02010609060101010101" pitchFamily="49" charset="-122"/>
                <a:ea typeface="黑体" panose="02010609060101010101" pitchFamily="49" charset="-122"/>
              </a:rPr>
              <a:t>上限置信区间算法</a:t>
            </a:r>
            <a:endParaRPr lang="en-US" altLang="zh-CN" sz="2800" b="1" dirty="0">
              <a:solidFill>
                <a:srgbClr val="002060"/>
              </a:solidFill>
              <a:latin typeface="黑体" panose="02010609060101010101" pitchFamily="49" charset="-122"/>
              <a:ea typeface="黑体" panose="02010609060101010101" pitchFamily="49" charset="-122"/>
            </a:endParaRPr>
          </a:p>
        </p:txBody>
      </p:sp>
      <p:sp>
        <p:nvSpPr>
          <p:cNvPr id="5" name="TextBox 4">
            <a:extLst>
              <a:ext uri="{FF2B5EF4-FFF2-40B4-BE49-F238E27FC236}">
                <a16:creationId xmlns:a16="http://schemas.microsoft.com/office/drawing/2014/main" id="{77D99197-5197-43EC-8080-40804EB747F5}"/>
              </a:ext>
            </a:extLst>
          </p:cNvPr>
          <p:cNvSpPr txBox="1"/>
          <p:nvPr/>
        </p:nvSpPr>
        <p:spPr>
          <a:xfrm>
            <a:off x="215342" y="1628557"/>
            <a:ext cx="8713316" cy="372025"/>
          </a:xfrm>
          <a:prstGeom prst="rect">
            <a:avLst/>
          </a:prstGeom>
          <a:noFill/>
        </p:spPr>
        <p:txBody>
          <a:bodyPr wrap="square" rtlCol="0">
            <a:spAutoFit/>
          </a:bodyPr>
          <a:lstStyle/>
          <a:p>
            <a:pPr algn="just">
              <a:lnSpc>
                <a:spcPct val="125000"/>
              </a:lnSpc>
            </a:pPr>
            <a:r>
              <a:rPr lang="zh-CN" altLang="en-US" sz="1600" dirty="0">
                <a:latin typeface="微软雅黑" panose="020B0503020204020204" pitchFamily="34" charset="-122"/>
                <a:ea typeface="微软雅黑" panose="020B0503020204020204" pitchFamily="34" charset="-122"/>
              </a:rPr>
              <a:t>     也就是说，在第</a:t>
            </a:r>
            <a:r>
              <a:rPr lang="en-US" altLang="zh-CN" sz="1600" dirty="0">
                <a:latin typeface="微软雅黑" panose="020B0503020204020204" pitchFamily="34" charset="-122"/>
                <a:ea typeface="微软雅黑" panose="020B0503020204020204" pitchFamily="34" charset="-122"/>
              </a:rPr>
              <a:t>t</a:t>
            </a:r>
            <a:r>
              <a:rPr lang="zh-CN" altLang="en-US" sz="1600" dirty="0">
                <a:latin typeface="微软雅黑" panose="020B0503020204020204" pitchFamily="34" charset="-122"/>
                <a:ea typeface="微软雅黑" panose="020B0503020204020204" pitchFamily="34" charset="-122"/>
              </a:rPr>
              <a:t>时刻，</a:t>
            </a:r>
            <a:r>
              <a:rPr lang="en-US" altLang="zh-CN" sz="1600" b="1" dirty="0">
                <a:solidFill>
                  <a:srgbClr val="0000FF"/>
                </a:solidFill>
                <a:latin typeface="微软雅黑" panose="020B0503020204020204" pitchFamily="34" charset="-122"/>
                <a:ea typeface="微软雅黑" panose="020B0503020204020204" pitchFamily="34" charset="-122"/>
              </a:rPr>
              <a:t>UCB</a:t>
            </a:r>
            <a:r>
              <a:rPr lang="zh-CN" altLang="en-US" sz="1600" b="1" dirty="0">
                <a:solidFill>
                  <a:srgbClr val="0000FF"/>
                </a:solidFill>
                <a:latin typeface="微软雅黑" panose="020B0503020204020204" pitchFamily="34" charset="-122"/>
                <a:ea typeface="微软雅黑" panose="020B0503020204020204" pitchFamily="34" charset="-122"/>
              </a:rPr>
              <a:t>算法一般会选择具有如下最大值的第</a:t>
            </a:r>
            <a:r>
              <a:rPr lang="en-US" altLang="zh-CN" sz="1600" b="1" dirty="0">
                <a:solidFill>
                  <a:srgbClr val="0000FF"/>
                </a:solidFill>
                <a:latin typeface="微软雅黑" panose="020B0503020204020204" pitchFamily="34" charset="-122"/>
                <a:ea typeface="微软雅黑" panose="020B0503020204020204" pitchFamily="34" charset="-122"/>
              </a:rPr>
              <a:t>j</a:t>
            </a:r>
            <a:r>
              <a:rPr lang="zh-CN" altLang="en-US" sz="1600" b="1" dirty="0">
                <a:solidFill>
                  <a:srgbClr val="0000FF"/>
                </a:solidFill>
                <a:latin typeface="微软雅黑" panose="020B0503020204020204" pitchFamily="34" charset="-122"/>
                <a:ea typeface="微软雅黑" panose="020B0503020204020204" pitchFamily="34" charset="-122"/>
              </a:rPr>
              <a:t>个赌博机：</a:t>
            </a:r>
          </a:p>
        </p:txBody>
      </p:sp>
      <p:graphicFrame>
        <p:nvGraphicFramePr>
          <p:cNvPr id="6" name="对象 5">
            <a:extLst>
              <a:ext uri="{FF2B5EF4-FFF2-40B4-BE49-F238E27FC236}">
                <a16:creationId xmlns:a16="http://schemas.microsoft.com/office/drawing/2014/main" id="{D56D805B-2AA8-408B-8D30-BA5A702579BF}"/>
              </a:ext>
            </a:extLst>
          </p:cNvPr>
          <p:cNvGraphicFramePr>
            <a:graphicFrameLocks noChangeAspect="1"/>
          </p:cNvGraphicFramePr>
          <p:nvPr>
            <p:extLst>
              <p:ext uri="{D42A27DB-BD31-4B8C-83A1-F6EECF244321}">
                <p14:modId xmlns:p14="http://schemas.microsoft.com/office/powerpoint/2010/main" val="3016447823"/>
              </p:ext>
            </p:extLst>
          </p:nvPr>
        </p:nvGraphicFramePr>
        <p:xfrm>
          <a:off x="2123728" y="2180487"/>
          <a:ext cx="4724698" cy="607249"/>
        </p:xfrm>
        <a:graphic>
          <a:graphicData uri="http://schemas.openxmlformats.org/presentationml/2006/ole">
            <mc:AlternateContent xmlns:mc="http://schemas.openxmlformats.org/markup-compatibility/2006">
              <mc:Choice xmlns:v="urn:schemas-microsoft-com:vml" Requires="v">
                <p:oleObj spid="_x0000_s9767" name="AxMath" r:id="rId4" imgW="3544920" imgH="455040" progId="Equation.AxMath">
                  <p:embed/>
                </p:oleObj>
              </mc:Choice>
              <mc:Fallback>
                <p:oleObj name="AxMath" r:id="rId4" imgW="3544920" imgH="455040" progId="Equation.AxMath">
                  <p:embed/>
                  <p:pic>
                    <p:nvPicPr>
                      <p:cNvPr id="0" name=""/>
                      <p:cNvPicPr/>
                      <p:nvPr/>
                    </p:nvPicPr>
                    <p:blipFill>
                      <a:blip r:embed="rId5"/>
                      <a:stretch>
                        <a:fillRect/>
                      </a:stretch>
                    </p:blipFill>
                    <p:spPr>
                      <a:xfrm>
                        <a:off x="2123728" y="2180487"/>
                        <a:ext cx="4724698" cy="607249"/>
                      </a:xfrm>
                      <a:prstGeom prst="rect">
                        <a:avLst/>
                      </a:prstGeom>
                    </p:spPr>
                  </p:pic>
                </p:oleObj>
              </mc:Fallback>
            </mc:AlternateContent>
          </a:graphicData>
        </a:graphic>
      </p:graphicFrame>
      <p:sp>
        <p:nvSpPr>
          <p:cNvPr id="9" name="TextBox 4">
            <a:extLst>
              <a:ext uri="{FF2B5EF4-FFF2-40B4-BE49-F238E27FC236}">
                <a16:creationId xmlns:a16="http://schemas.microsoft.com/office/drawing/2014/main" id="{4521DFE4-D140-4234-95E9-03D79CC46D1C}"/>
              </a:ext>
            </a:extLst>
          </p:cNvPr>
          <p:cNvSpPr txBox="1"/>
          <p:nvPr/>
        </p:nvSpPr>
        <p:spPr>
          <a:xfrm>
            <a:off x="163945" y="2946041"/>
            <a:ext cx="8713316" cy="987578"/>
          </a:xfrm>
          <a:prstGeom prst="rect">
            <a:avLst/>
          </a:prstGeom>
          <a:noFill/>
        </p:spPr>
        <p:txBody>
          <a:bodyPr wrap="square" rtlCol="0">
            <a:spAutoFit/>
          </a:bodyPr>
          <a:lstStyle/>
          <a:p>
            <a:pPr algn="just">
              <a:lnSpc>
                <a:spcPct val="125000"/>
              </a:lnSpc>
            </a:pPr>
            <a:r>
              <a:rPr lang="zh-CN" altLang="en-US" sz="1600" dirty="0">
                <a:latin typeface="微软雅黑" panose="020B0503020204020204" pitchFamily="34" charset="-122"/>
                <a:ea typeface="微软雅黑" panose="020B0503020204020204" pitchFamily="34" charset="-122"/>
              </a:rPr>
              <a:t>          是第</a:t>
            </a:r>
            <a:r>
              <a:rPr lang="en-US" altLang="zh-CN" sz="1600" dirty="0">
                <a:latin typeface="微软雅黑" panose="020B0503020204020204" pitchFamily="34" charset="-122"/>
                <a:ea typeface="微软雅黑" panose="020B0503020204020204" pitchFamily="34" charset="-122"/>
              </a:rPr>
              <a:t>j</a:t>
            </a:r>
            <a:r>
              <a:rPr lang="zh-CN" altLang="en-US" sz="1600" dirty="0">
                <a:latin typeface="微软雅黑" panose="020B0503020204020204" pitchFamily="34" charset="-122"/>
                <a:ea typeface="微软雅黑" panose="020B0503020204020204" pitchFamily="34" charset="-122"/>
              </a:rPr>
              <a:t>个赌博机在过去时间内所获得的平均奖赏值，  是在过去时间内拉动第</a:t>
            </a:r>
            <a:r>
              <a:rPr lang="en-US" altLang="zh-CN" sz="1600" dirty="0">
                <a:latin typeface="微软雅黑" panose="020B0503020204020204" pitchFamily="34" charset="-122"/>
                <a:ea typeface="微软雅黑" panose="020B0503020204020204" pitchFamily="34" charset="-122"/>
              </a:rPr>
              <a:t>j</a:t>
            </a:r>
            <a:r>
              <a:rPr lang="zh-CN" altLang="en-US" sz="1600" dirty="0">
                <a:latin typeface="微软雅黑" panose="020B0503020204020204" pitchFamily="34" charset="-122"/>
                <a:ea typeface="微软雅黑" panose="020B0503020204020204" pitchFamily="34" charset="-122"/>
              </a:rPr>
              <a:t>个赌博机臂膀的总次数，</a:t>
            </a:r>
            <a:r>
              <a:rPr lang="en-US" altLang="zh-CN" sz="1600" dirty="0">
                <a:latin typeface="微软雅黑" panose="020B0503020204020204" pitchFamily="34" charset="-122"/>
                <a:ea typeface="微软雅黑" panose="020B0503020204020204" pitchFamily="34" charset="-122"/>
              </a:rPr>
              <a:t>n</a:t>
            </a:r>
            <a:r>
              <a:rPr lang="zh-CN" altLang="en-US" sz="1600" dirty="0">
                <a:latin typeface="微软雅黑" panose="020B0503020204020204" pitchFamily="34" charset="-122"/>
                <a:ea typeface="微软雅黑" panose="020B0503020204020204" pitchFamily="34" charset="-122"/>
              </a:rPr>
              <a:t>是过去时间内拉动所有赌博机臂膀的总次数。</a:t>
            </a:r>
            <a:r>
              <a:rPr lang="en-US" altLang="zh-CN" sz="1600" b="1" dirty="0">
                <a:solidFill>
                  <a:srgbClr val="0000FF"/>
                </a:solidFill>
                <a:latin typeface="微软雅黑" panose="020B0503020204020204" pitchFamily="34" charset="-122"/>
                <a:ea typeface="微软雅黑" panose="020B0503020204020204" pitchFamily="34" charset="-122"/>
              </a:rPr>
              <a:t>C</a:t>
            </a:r>
            <a:r>
              <a:rPr lang="zh-CN" altLang="en-US" sz="1600" b="1" dirty="0">
                <a:solidFill>
                  <a:srgbClr val="0000FF"/>
                </a:solidFill>
                <a:latin typeface="微软雅黑" panose="020B0503020204020204" pitchFamily="34" charset="-122"/>
                <a:ea typeface="微软雅黑" panose="020B0503020204020204" pitchFamily="34" charset="-122"/>
              </a:rPr>
              <a:t>是一个平衡因子，其决定着在选择时偏重探索还是利用。</a:t>
            </a:r>
          </a:p>
        </p:txBody>
      </p:sp>
      <p:graphicFrame>
        <p:nvGraphicFramePr>
          <p:cNvPr id="11" name="对象 10">
            <a:extLst>
              <a:ext uri="{FF2B5EF4-FFF2-40B4-BE49-F238E27FC236}">
                <a16:creationId xmlns:a16="http://schemas.microsoft.com/office/drawing/2014/main" id="{E195DA29-7B4F-49F7-873B-AFCC754662AD}"/>
              </a:ext>
            </a:extLst>
          </p:cNvPr>
          <p:cNvGraphicFramePr>
            <a:graphicFrameLocks noChangeAspect="1"/>
          </p:cNvGraphicFramePr>
          <p:nvPr>
            <p:extLst>
              <p:ext uri="{D42A27DB-BD31-4B8C-83A1-F6EECF244321}">
                <p14:modId xmlns:p14="http://schemas.microsoft.com/office/powerpoint/2010/main" val="3773891180"/>
              </p:ext>
            </p:extLst>
          </p:nvPr>
        </p:nvGraphicFramePr>
        <p:xfrm>
          <a:off x="595646" y="3014171"/>
          <a:ext cx="265821" cy="284281"/>
        </p:xfrm>
        <a:graphic>
          <a:graphicData uri="http://schemas.openxmlformats.org/presentationml/2006/ole">
            <mc:AlternateContent xmlns:mc="http://schemas.openxmlformats.org/markup-compatibility/2006">
              <mc:Choice xmlns:v="urn:schemas-microsoft-com:vml" Requires="v">
                <p:oleObj spid="_x0000_s9768" name="AxMath" r:id="rId6" imgW="257040" imgH="275400" progId="Equation.AxMath">
                  <p:embed/>
                </p:oleObj>
              </mc:Choice>
              <mc:Fallback>
                <p:oleObj name="AxMath" r:id="rId6" imgW="257040" imgH="275400" progId="Equation.AxMath">
                  <p:embed/>
                  <p:pic>
                    <p:nvPicPr>
                      <p:cNvPr id="6" name="对象 5">
                        <a:extLst>
                          <a:ext uri="{FF2B5EF4-FFF2-40B4-BE49-F238E27FC236}">
                            <a16:creationId xmlns:a16="http://schemas.microsoft.com/office/drawing/2014/main" id="{D56D805B-2AA8-408B-8D30-BA5A702579BF}"/>
                          </a:ext>
                        </a:extLst>
                      </p:cNvPr>
                      <p:cNvPicPr/>
                      <p:nvPr/>
                    </p:nvPicPr>
                    <p:blipFill>
                      <a:blip r:embed="rId7"/>
                      <a:stretch>
                        <a:fillRect/>
                      </a:stretch>
                    </p:blipFill>
                    <p:spPr>
                      <a:xfrm>
                        <a:off x="595646" y="3014171"/>
                        <a:ext cx="265821" cy="284281"/>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C255B08A-5FE6-4F5D-91AA-7CAB54ED19FA}"/>
              </a:ext>
            </a:extLst>
          </p:cNvPr>
          <p:cNvGraphicFramePr>
            <a:graphicFrameLocks noChangeAspect="1"/>
          </p:cNvGraphicFramePr>
          <p:nvPr>
            <p:extLst>
              <p:ext uri="{D42A27DB-BD31-4B8C-83A1-F6EECF244321}">
                <p14:modId xmlns:p14="http://schemas.microsoft.com/office/powerpoint/2010/main" val="427715973"/>
              </p:ext>
            </p:extLst>
          </p:nvPr>
        </p:nvGraphicFramePr>
        <p:xfrm>
          <a:off x="5364088" y="2970299"/>
          <a:ext cx="274530" cy="372026"/>
        </p:xfrm>
        <a:graphic>
          <a:graphicData uri="http://schemas.openxmlformats.org/presentationml/2006/ole">
            <mc:AlternateContent xmlns:mc="http://schemas.openxmlformats.org/markup-compatibility/2006">
              <mc:Choice xmlns:v="urn:schemas-microsoft-com:vml" Requires="v">
                <p:oleObj spid="_x0000_s9769" name="AxMath" r:id="rId8" imgW="170280" imgH="229680" progId="Equation.AxMath">
                  <p:embed/>
                </p:oleObj>
              </mc:Choice>
              <mc:Fallback>
                <p:oleObj name="AxMath" r:id="rId8" imgW="170280" imgH="229680" progId="Equation.AxMath">
                  <p:embed/>
                  <p:pic>
                    <p:nvPicPr>
                      <p:cNvPr id="0" name=""/>
                      <p:cNvPicPr/>
                      <p:nvPr/>
                    </p:nvPicPr>
                    <p:blipFill>
                      <a:blip r:embed="rId9"/>
                      <a:stretch>
                        <a:fillRect/>
                      </a:stretch>
                    </p:blipFill>
                    <p:spPr>
                      <a:xfrm>
                        <a:off x="5364088" y="2970299"/>
                        <a:ext cx="274530" cy="372026"/>
                      </a:xfrm>
                      <a:prstGeom prst="rect">
                        <a:avLst/>
                      </a:prstGeom>
                    </p:spPr>
                  </p:pic>
                </p:oleObj>
              </mc:Fallback>
            </mc:AlternateContent>
          </a:graphicData>
        </a:graphic>
      </p:graphicFrame>
      <p:sp>
        <p:nvSpPr>
          <p:cNvPr id="14" name="TextBox 4">
            <a:extLst>
              <a:ext uri="{FF2B5EF4-FFF2-40B4-BE49-F238E27FC236}">
                <a16:creationId xmlns:a16="http://schemas.microsoft.com/office/drawing/2014/main" id="{7063E63B-08E8-4E69-ACA7-13066554AB59}"/>
              </a:ext>
            </a:extLst>
          </p:cNvPr>
          <p:cNvSpPr txBox="1"/>
          <p:nvPr/>
        </p:nvSpPr>
        <p:spPr>
          <a:xfrm>
            <a:off x="179846" y="4065190"/>
            <a:ext cx="8928658" cy="826637"/>
          </a:xfrm>
          <a:prstGeom prst="rect">
            <a:avLst/>
          </a:prstGeom>
          <a:noFill/>
        </p:spPr>
        <p:txBody>
          <a:bodyPr wrap="square" rtlCol="0">
            <a:spAutoFit/>
          </a:bodyPr>
          <a:lstStyle/>
          <a:p>
            <a:pPr algn="just">
              <a:lnSpc>
                <a:spcPct val="125000"/>
              </a:lnSpc>
            </a:pPr>
            <a:r>
              <a:rPr lang="zh-CN" altLang="en-US" sz="16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从这里可看出</a:t>
            </a:r>
            <a:r>
              <a:rPr lang="en-US" altLang="zh-CN" sz="2000" dirty="0">
                <a:latin typeface="微软雅黑" panose="020B0503020204020204" pitchFamily="34" charset="-122"/>
                <a:ea typeface="微软雅黑" panose="020B0503020204020204" pitchFamily="34" charset="-122"/>
              </a:rPr>
              <a:t>UCB</a:t>
            </a:r>
            <a:r>
              <a:rPr lang="zh-CN" altLang="en-US" sz="2000" dirty="0">
                <a:latin typeface="微软雅黑" panose="020B0503020204020204" pitchFamily="34" charset="-122"/>
                <a:ea typeface="微软雅黑" panose="020B0503020204020204" pitchFamily="34" charset="-122"/>
              </a:rPr>
              <a:t>算法如何在探索和利用之间寻找平衡：</a:t>
            </a:r>
            <a:r>
              <a:rPr lang="zh-CN" altLang="en-US" sz="2000" b="1" dirty="0">
                <a:solidFill>
                  <a:srgbClr val="0000FF"/>
                </a:solidFill>
                <a:latin typeface="微软雅黑" panose="020B0503020204020204" pitchFamily="34" charset="-122"/>
                <a:ea typeface="微软雅黑" panose="020B0503020204020204" pitchFamily="34" charset="-122"/>
              </a:rPr>
              <a:t>即需要拉动在过去时间内获得最大平均奖赏的赌博机，又希望去选择拉动臂膀次数最少的赌博机。</a:t>
            </a:r>
          </a:p>
        </p:txBody>
      </p:sp>
    </p:spTree>
    <p:extLst>
      <p:ext uri="{BB962C8B-B14F-4D97-AF65-F5344CB8AC3E}">
        <p14:creationId xmlns:p14="http://schemas.microsoft.com/office/powerpoint/2010/main" val="39487514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defTabSz="685800">
              <a:defRPr/>
            </a:pPr>
            <a:fld id="{C9728943-09E1-4583-B427-1856C283FC56}" type="slidenum">
              <a:rPr lang="zh-CN" altLang="en-US" smtClean="0">
                <a:solidFill>
                  <a:prstClr val="black">
                    <a:tint val="75000"/>
                  </a:prstClr>
                </a:solidFill>
              </a:rPr>
              <a:t>46</a:t>
            </a:fld>
            <a:endParaRPr lang="zh-CN" altLang="en-US">
              <a:solidFill>
                <a:prstClr val="black">
                  <a:tint val="75000"/>
                </a:prstClr>
              </a:solidFill>
            </a:endParaRPr>
          </a:p>
        </p:txBody>
      </p:sp>
      <p:sp>
        <p:nvSpPr>
          <p:cNvPr id="20" name="标题 1"/>
          <p:cNvSpPr>
            <a:spLocks noGrp="1"/>
          </p:cNvSpPr>
          <p:nvPr>
            <p:ph type="title"/>
          </p:nvPr>
        </p:nvSpPr>
        <p:spPr>
          <a:xfrm>
            <a:off x="129600" y="137478"/>
            <a:ext cx="8640960" cy="566266"/>
          </a:xfrm>
        </p:spPr>
        <p:txBody>
          <a:bodyPr/>
          <a:lstStyle/>
          <a:p>
            <a:r>
              <a:rPr lang="en-US" altLang="zh-CN" dirty="0">
                <a:solidFill>
                  <a:srgbClr val="002060"/>
                </a:solidFill>
              </a:rPr>
              <a:t>5.5 </a:t>
            </a:r>
            <a:r>
              <a:rPr lang="zh-CN" altLang="en-US" dirty="0">
                <a:solidFill>
                  <a:srgbClr val="002060"/>
                </a:solidFill>
              </a:rPr>
              <a:t>蒙特卡洛树搜索</a:t>
            </a:r>
          </a:p>
        </p:txBody>
      </p:sp>
      <p:sp>
        <p:nvSpPr>
          <p:cNvPr id="3" name="矩形 2">
            <a:extLst>
              <a:ext uri="{FF2B5EF4-FFF2-40B4-BE49-F238E27FC236}">
                <a16:creationId xmlns:a16="http://schemas.microsoft.com/office/drawing/2014/main" id="{C1669403-68AC-4FEA-8CEF-D21451F734F2}"/>
              </a:ext>
            </a:extLst>
          </p:cNvPr>
          <p:cNvSpPr/>
          <p:nvPr/>
        </p:nvSpPr>
        <p:spPr>
          <a:xfrm>
            <a:off x="323528" y="1360638"/>
            <a:ext cx="8820472" cy="8348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Ø"/>
            </a:pPr>
            <a:r>
              <a:rPr lang="zh-CN" altLang="en-US" sz="2400" b="1" dirty="0">
                <a:latin typeface="黑体" panose="02010609060101010101" pitchFamily="49" charset="-122"/>
                <a:ea typeface="黑体" panose="02010609060101010101" pitchFamily="49" charset="-122"/>
              </a:rPr>
              <a:t>将上限置信区间算法</a:t>
            </a:r>
            <a:r>
              <a:rPr lang="en-US" altLang="zh-CN" sz="2400" b="1" dirty="0">
                <a:latin typeface="黑体" panose="02010609060101010101" pitchFamily="49" charset="-122"/>
                <a:ea typeface="黑体" panose="02010609060101010101" pitchFamily="49" charset="-122"/>
              </a:rPr>
              <a:t>UCB</a:t>
            </a:r>
            <a:r>
              <a:rPr lang="zh-CN" altLang="en-US" sz="2400" b="1" dirty="0">
                <a:latin typeface="黑体" panose="02010609060101010101" pitchFamily="49" charset="-122"/>
                <a:ea typeface="黑体" panose="02010609060101010101" pitchFamily="49" charset="-122"/>
              </a:rPr>
              <a:t>应用于游戏树的搜索方法，由</a:t>
            </a:r>
            <a:r>
              <a:rPr lang="en-US" altLang="zh-CN" sz="2400" dirty="0">
                <a:latin typeface="微软雅黑" panose="020B0503020204020204" pitchFamily="34" charset="-122"/>
                <a:ea typeface="微软雅黑" panose="020B0503020204020204" pitchFamily="34" charset="-122"/>
              </a:rPr>
              <a:t>Kocsis</a:t>
            </a:r>
            <a:r>
              <a:rPr lang="zh-CN" altLang="en-US" sz="2400" b="1" dirty="0">
                <a:latin typeface="黑体" panose="02010609060101010101" pitchFamily="49" charset="-122"/>
                <a:ea typeface="黑体" panose="02010609060101010101" pitchFamily="49" charset="-122"/>
              </a:rPr>
              <a:t>和</a:t>
            </a:r>
            <a:r>
              <a:rPr lang="en-US" altLang="zh-CN" sz="2400" dirty="0" err="1">
                <a:latin typeface="微软雅黑" panose="020B0503020204020204" pitchFamily="34" charset="-122"/>
                <a:ea typeface="微软雅黑" panose="020B0503020204020204" pitchFamily="34" charset="-122"/>
              </a:rPr>
              <a:t>Szepesvari</a:t>
            </a:r>
            <a:r>
              <a:rPr lang="zh-CN" altLang="en-US" sz="2400" b="1" dirty="0">
                <a:latin typeface="黑体" panose="02010609060101010101" pitchFamily="49" charset="-122"/>
                <a:ea typeface="黑体" panose="02010609060101010101" pitchFamily="49" charset="-122"/>
              </a:rPr>
              <a:t>在</a:t>
            </a:r>
            <a:r>
              <a:rPr lang="en-US" altLang="zh-CN" sz="2400" b="1" dirty="0">
                <a:latin typeface="黑体" panose="02010609060101010101" pitchFamily="49" charset="-122"/>
                <a:ea typeface="黑体" panose="02010609060101010101" pitchFamily="49" charset="-122"/>
              </a:rPr>
              <a:t>2006</a:t>
            </a:r>
            <a:r>
              <a:rPr lang="zh-CN" altLang="en-US" sz="2400" b="1" dirty="0">
                <a:latin typeface="黑体" panose="02010609060101010101" pitchFamily="49" charset="-122"/>
                <a:ea typeface="黑体" panose="02010609060101010101" pitchFamily="49" charset="-122"/>
              </a:rPr>
              <a:t>年提出</a:t>
            </a:r>
            <a:endParaRPr lang="en-US" altLang="zh-CN" sz="2400" b="1" dirty="0">
              <a:latin typeface="黑体" panose="02010609060101010101" pitchFamily="49" charset="-122"/>
              <a:ea typeface="黑体" panose="02010609060101010101" pitchFamily="49" charset="-122"/>
            </a:endParaRPr>
          </a:p>
        </p:txBody>
      </p:sp>
      <p:sp>
        <p:nvSpPr>
          <p:cNvPr id="5" name="矩形 4">
            <a:extLst>
              <a:ext uri="{FF2B5EF4-FFF2-40B4-BE49-F238E27FC236}">
                <a16:creationId xmlns:a16="http://schemas.microsoft.com/office/drawing/2014/main" id="{C4EE8B9C-3255-4244-BA7E-71164F626F6E}"/>
              </a:ext>
            </a:extLst>
          </p:cNvPr>
          <p:cNvSpPr/>
          <p:nvPr/>
        </p:nvSpPr>
        <p:spPr>
          <a:xfrm>
            <a:off x="323528" y="2367638"/>
            <a:ext cx="8487258" cy="4328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Ø"/>
            </a:pPr>
            <a:r>
              <a:rPr lang="zh-CN" altLang="en-US" sz="2400" b="1" dirty="0">
                <a:latin typeface="黑体" panose="02010609060101010101" pitchFamily="49" charset="-122"/>
                <a:ea typeface="黑体" panose="02010609060101010101" pitchFamily="49" charset="-122"/>
              </a:rPr>
              <a:t>包括四个步骤：</a:t>
            </a:r>
            <a:r>
              <a:rPr lang="zh-CN" altLang="en-US" sz="2400" b="1" dirty="0">
                <a:solidFill>
                  <a:srgbClr val="0000FF"/>
                </a:solidFill>
                <a:latin typeface="黑体" panose="02010609060101010101" pitchFamily="49" charset="-122"/>
                <a:ea typeface="黑体" panose="02010609060101010101" pitchFamily="49" charset="-122"/>
              </a:rPr>
              <a:t>选择</a:t>
            </a:r>
            <a:r>
              <a:rPr lang="zh-CN" altLang="en-US" sz="2400" b="1" dirty="0">
                <a:latin typeface="黑体" panose="02010609060101010101" pitchFamily="49" charset="-122"/>
                <a:ea typeface="黑体" panose="02010609060101010101" pitchFamily="49" charset="-122"/>
              </a:rPr>
              <a:t>、</a:t>
            </a:r>
            <a:r>
              <a:rPr lang="zh-CN" altLang="en-US" sz="2400" b="1" dirty="0">
                <a:solidFill>
                  <a:srgbClr val="0000FF"/>
                </a:solidFill>
                <a:latin typeface="黑体" panose="02010609060101010101" pitchFamily="49" charset="-122"/>
                <a:ea typeface="黑体" panose="02010609060101010101" pitchFamily="49" charset="-122"/>
              </a:rPr>
              <a:t>扩展</a:t>
            </a:r>
            <a:r>
              <a:rPr lang="zh-CN" altLang="en-US" sz="2400" b="1" dirty="0">
                <a:latin typeface="黑体" panose="02010609060101010101" pitchFamily="49" charset="-122"/>
                <a:ea typeface="黑体" panose="02010609060101010101" pitchFamily="49" charset="-122"/>
              </a:rPr>
              <a:t>、</a:t>
            </a:r>
            <a:r>
              <a:rPr lang="zh-CN" altLang="en-US" sz="2400" b="1" dirty="0">
                <a:solidFill>
                  <a:srgbClr val="0000FF"/>
                </a:solidFill>
                <a:latin typeface="黑体" panose="02010609060101010101" pitchFamily="49" charset="-122"/>
                <a:ea typeface="黑体" panose="02010609060101010101" pitchFamily="49" charset="-122"/>
              </a:rPr>
              <a:t>模拟</a:t>
            </a:r>
            <a:r>
              <a:rPr lang="zh-CN" altLang="en-US" sz="2400" b="1" dirty="0">
                <a:latin typeface="黑体" panose="02010609060101010101" pitchFamily="49" charset="-122"/>
                <a:ea typeface="黑体" panose="02010609060101010101" pitchFamily="49" charset="-122"/>
              </a:rPr>
              <a:t>、</a:t>
            </a:r>
            <a:r>
              <a:rPr lang="zh-CN" altLang="en-US" sz="2400" b="1" dirty="0">
                <a:solidFill>
                  <a:srgbClr val="0000FF"/>
                </a:solidFill>
                <a:latin typeface="黑体" panose="02010609060101010101" pitchFamily="49" charset="-122"/>
                <a:ea typeface="黑体" panose="02010609060101010101" pitchFamily="49" charset="-122"/>
              </a:rPr>
              <a:t>反向传播</a:t>
            </a:r>
            <a:endParaRPr lang="en-US" altLang="zh-CN" sz="2400" b="1" dirty="0">
              <a:solidFill>
                <a:srgbClr val="0000FF"/>
              </a:solidFill>
              <a:latin typeface="黑体" panose="02010609060101010101" pitchFamily="49" charset="-122"/>
              <a:ea typeface="黑体" panose="02010609060101010101" pitchFamily="49" charset="-122"/>
            </a:endParaRPr>
          </a:p>
        </p:txBody>
      </p:sp>
      <p:pic>
        <p:nvPicPr>
          <p:cNvPr id="2" name="图片 1">
            <a:extLst>
              <a:ext uri="{FF2B5EF4-FFF2-40B4-BE49-F238E27FC236}">
                <a16:creationId xmlns:a16="http://schemas.microsoft.com/office/drawing/2014/main" id="{21926D62-7D0E-4FE3-B970-15A8CAF3AF62}"/>
              </a:ext>
            </a:extLst>
          </p:cNvPr>
          <p:cNvPicPr>
            <a:picLocks noChangeAspect="1"/>
          </p:cNvPicPr>
          <p:nvPr/>
        </p:nvPicPr>
        <p:blipFill>
          <a:blip r:embed="rId3"/>
          <a:stretch>
            <a:fillRect/>
          </a:stretch>
        </p:blipFill>
        <p:spPr>
          <a:xfrm>
            <a:off x="332656" y="2964593"/>
            <a:ext cx="8506661" cy="3844393"/>
          </a:xfrm>
          <a:prstGeom prst="rect">
            <a:avLst/>
          </a:prstGeom>
        </p:spPr>
      </p:pic>
    </p:spTree>
    <p:extLst>
      <p:ext uri="{BB962C8B-B14F-4D97-AF65-F5344CB8AC3E}">
        <p14:creationId xmlns:p14="http://schemas.microsoft.com/office/powerpoint/2010/main" val="26805542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defTabSz="685800">
              <a:defRPr/>
            </a:pPr>
            <a:fld id="{C9728943-09E1-4583-B427-1856C283FC56}" type="slidenum">
              <a:rPr lang="zh-CN" altLang="en-US" smtClean="0">
                <a:solidFill>
                  <a:prstClr val="black">
                    <a:tint val="75000"/>
                  </a:prstClr>
                </a:solidFill>
              </a:rPr>
              <a:t>47</a:t>
            </a:fld>
            <a:endParaRPr lang="zh-CN" altLang="en-US">
              <a:solidFill>
                <a:prstClr val="black">
                  <a:tint val="75000"/>
                </a:prstClr>
              </a:solidFill>
            </a:endParaRPr>
          </a:p>
        </p:txBody>
      </p:sp>
      <p:sp>
        <p:nvSpPr>
          <p:cNvPr id="20" name="标题 1"/>
          <p:cNvSpPr>
            <a:spLocks noGrp="1"/>
          </p:cNvSpPr>
          <p:nvPr>
            <p:ph type="title"/>
          </p:nvPr>
        </p:nvSpPr>
        <p:spPr>
          <a:xfrm>
            <a:off x="129600" y="137478"/>
            <a:ext cx="8640960" cy="566266"/>
          </a:xfrm>
        </p:spPr>
        <p:txBody>
          <a:bodyPr/>
          <a:lstStyle/>
          <a:p>
            <a:r>
              <a:rPr lang="en-US" altLang="zh-CN" dirty="0">
                <a:solidFill>
                  <a:srgbClr val="002060"/>
                </a:solidFill>
              </a:rPr>
              <a:t>5.5 </a:t>
            </a:r>
            <a:r>
              <a:rPr lang="zh-CN" altLang="en-US" dirty="0">
                <a:solidFill>
                  <a:srgbClr val="002060"/>
                </a:solidFill>
              </a:rPr>
              <a:t>蒙特卡洛树搜索</a:t>
            </a:r>
          </a:p>
        </p:txBody>
      </p:sp>
      <p:sp>
        <p:nvSpPr>
          <p:cNvPr id="3" name="矩形 2">
            <a:extLst>
              <a:ext uri="{FF2B5EF4-FFF2-40B4-BE49-F238E27FC236}">
                <a16:creationId xmlns:a16="http://schemas.microsoft.com/office/drawing/2014/main" id="{613FA1EE-7C36-4233-AFEF-7534BEBD9CFB}"/>
              </a:ext>
            </a:extLst>
          </p:cNvPr>
          <p:cNvSpPr/>
          <p:nvPr/>
        </p:nvSpPr>
        <p:spPr>
          <a:xfrm>
            <a:off x="63424" y="884554"/>
            <a:ext cx="8424936" cy="4770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n"/>
            </a:pPr>
            <a:r>
              <a:rPr lang="zh-CN" altLang="en-US" sz="2800" b="1" dirty="0">
                <a:solidFill>
                  <a:srgbClr val="002060"/>
                </a:solidFill>
                <a:latin typeface="黑体" panose="02010609060101010101" pitchFamily="49" charset="-122"/>
                <a:ea typeface="黑体" panose="02010609060101010101" pitchFamily="49" charset="-122"/>
              </a:rPr>
              <a:t>选择</a:t>
            </a:r>
            <a:endParaRPr lang="en-US" altLang="zh-CN" sz="2800" b="1" dirty="0">
              <a:solidFill>
                <a:srgbClr val="002060"/>
              </a:solidFill>
              <a:latin typeface="黑体" panose="02010609060101010101" pitchFamily="49" charset="-122"/>
              <a:ea typeface="黑体" panose="02010609060101010101" pitchFamily="49" charset="-122"/>
            </a:endParaRPr>
          </a:p>
        </p:txBody>
      </p:sp>
      <p:sp>
        <p:nvSpPr>
          <p:cNvPr id="7" name="TextBox 4">
            <a:extLst>
              <a:ext uri="{FF2B5EF4-FFF2-40B4-BE49-F238E27FC236}">
                <a16:creationId xmlns:a16="http://schemas.microsoft.com/office/drawing/2014/main" id="{B450526D-55C1-49D6-BE0C-1D0AE8B6E88B}"/>
              </a:ext>
            </a:extLst>
          </p:cNvPr>
          <p:cNvSpPr txBox="1"/>
          <p:nvPr/>
        </p:nvSpPr>
        <p:spPr>
          <a:xfrm>
            <a:off x="35496" y="1673705"/>
            <a:ext cx="3744416" cy="1323247"/>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l"/>
            </a:pPr>
            <a:r>
              <a:rPr lang="zh-CN" altLang="en-US" sz="2200" dirty="0">
                <a:latin typeface="微软雅黑" panose="020B0503020204020204" pitchFamily="34" charset="-122"/>
                <a:ea typeface="微软雅黑" panose="020B0503020204020204" pitchFamily="34" charset="-122"/>
              </a:rPr>
              <a:t>从根结点</a:t>
            </a:r>
            <a:r>
              <a:rPr lang="en-US" altLang="zh-CN" sz="2200" dirty="0">
                <a:latin typeface="微软雅黑" panose="020B0503020204020204" pitchFamily="34" charset="-122"/>
                <a:ea typeface="微软雅黑" panose="020B0503020204020204" pitchFamily="34" charset="-122"/>
              </a:rPr>
              <a:t>R</a:t>
            </a:r>
            <a:r>
              <a:rPr lang="zh-CN" altLang="en-US" sz="2200" dirty="0">
                <a:latin typeface="微软雅黑" panose="020B0503020204020204" pitchFamily="34" charset="-122"/>
                <a:ea typeface="微软雅黑" panose="020B0503020204020204" pitchFamily="34" charset="-122"/>
              </a:rPr>
              <a:t>开始，</a:t>
            </a:r>
            <a:r>
              <a:rPr lang="zh-CN" altLang="en-US" sz="2200" b="1" dirty="0">
                <a:solidFill>
                  <a:srgbClr val="0000FF"/>
                </a:solidFill>
                <a:latin typeface="微软雅黑" panose="020B0503020204020204" pitchFamily="34" charset="-122"/>
                <a:ea typeface="微软雅黑" panose="020B0503020204020204" pitchFamily="34" charset="-122"/>
              </a:rPr>
              <a:t>向下递归选择子结点</a:t>
            </a:r>
            <a:r>
              <a:rPr lang="zh-CN" altLang="en-US" sz="2200" dirty="0">
                <a:latin typeface="微软雅黑" panose="020B0503020204020204" pitchFamily="34" charset="-122"/>
                <a:ea typeface="微软雅黑" panose="020B0503020204020204" pitchFamily="34" charset="-122"/>
              </a:rPr>
              <a:t>，直至选择一个叶子结点</a:t>
            </a:r>
            <a:r>
              <a:rPr lang="en-US" altLang="zh-CN" sz="2200" dirty="0">
                <a:latin typeface="微软雅黑" panose="020B0503020204020204" pitchFamily="34" charset="-122"/>
                <a:ea typeface="微软雅黑" panose="020B0503020204020204" pitchFamily="34" charset="-122"/>
              </a:rPr>
              <a:t>L</a:t>
            </a:r>
            <a:r>
              <a:rPr lang="zh-CN" altLang="en-US" sz="2200" dirty="0">
                <a:latin typeface="微软雅黑" panose="020B0503020204020204" pitchFamily="34" charset="-122"/>
                <a:ea typeface="微软雅黑" panose="020B0503020204020204" pitchFamily="34" charset="-122"/>
              </a:rPr>
              <a:t>。</a:t>
            </a:r>
          </a:p>
        </p:txBody>
      </p:sp>
      <p:sp>
        <p:nvSpPr>
          <p:cNvPr id="9" name="TextBox 4">
            <a:extLst>
              <a:ext uri="{FF2B5EF4-FFF2-40B4-BE49-F238E27FC236}">
                <a16:creationId xmlns:a16="http://schemas.microsoft.com/office/drawing/2014/main" id="{C2755B0F-504F-473E-AAF5-21631149DED8}"/>
              </a:ext>
            </a:extLst>
          </p:cNvPr>
          <p:cNvSpPr txBox="1"/>
          <p:nvPr/>
        </p:nvSpPr>
        <p:spPr>
          <a:xfrm>
            <a:off x="0" y="3516948"/>
            <a:ext cx="3779912" cy="1323247"/>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l"/>
            </a:pPr>
            <a:r>
              <a:rPr lang="zh-CN" altLang="en-US" sz="2200" dirty="0">
                <a:latin typeface="微软雅黑" panose="020B0503020204020204" pitchFamily="34" charset="-122"/>
                <a:ea typeface="微软雅黑" panose="020B0503020204020204" pitchFamily="34" charset="-122"/>
              </a:rPr>
              <a:t>具体来说，通常用</a:t>
            </a:r>
            <a:r>
              <a:rPr lang="zh-CN" altLang="en-US" sz="2200" b="1" dirty="0">
                <a:solidFill>
                  <a:srgbClr val="0000FF"/>
                </a:solidFill>
                <a:latin typeface="微软雅黑" panose="020B0503020204020204" pitchFamily="34" charset="-122"/>
                <a:ea typeface="微软雅黑" panose="020B0503020204020204" pitchFamily="34" charset="-122"/>
              </a:rPr>
              <a:t>上限置信区间算法</a:t>
            </a:r>
            <a:r>
              <a:rPr lang="zh-CN" altLang="en-US" sz="2200" dirty="0">
                <a:latin typeface="微软雅黑" panose="020B0503020204020204" pitchFamily="34" charset="-122"/>
                <a:ea typeface="微软雅黑" panose="020B0503020204020204" pitchFamily="34" charset="-122"/>
              </a:rPr>
              <a:t>选择最具“潜力”的后续结点：</a:t>
            </a:r>
          </a:p>
        </p:txBody>
      </p:sp>
      <p:graphicFrame>
        <p:nvGraphicFramePr>
          <p:cNvPr id="11" name="对象 10">
            <a:extLst>
              <a:ext uri="{FF2B5EF4-FFF2-40B4-BE49-F238E27FC236}">
                <a16:creationId xmlns:a16="http://schemas.microsoft.com/office/drawing/2014/main" id="{B7098775-37E8-45AC-AEAB-BE7547EBCDE9}"/>
              </a:ext>
            </a:extLst>
          </p:cNvPr>
          <p:cNvGraphicFramePr>
            <a:graphicFrameLocks noChangeAspect="1"/>
          </p:cNvGraphicFramePr>
          <p:nvPr>
            <p:extLst>
              <p:ext uri="{D42A27DB-BD31-4B8C-83A1-F6EECF244321}">
                <p14:modId xmlns:p14="http://schemas.microsoft.com/office/powerpoint/2010/main" val="2064325221"/>
              </p:ext>
            </p:extLst>
          </p:nvPr>
        </p:nvGraphicFramePr>
        <p:xfrm>
          <a:off x="611560" y="5153785"/>
          <a:ext cx="2977321" cy="916468"/>
        </p:xfrm>
        <a:graphic>
          <a:graphicData uri="http://schemas.openxmlformats.org/presentationml/2006/ole">
            <mc:AlternateContent xmlns:mc="http://schemas.openxmlformats.org/markup-compatibility/2006">
              <mc:Choice xmlns:v="urn:schemas-microsoft-com:vml" Requires="v">
                <p:oleObj spid="_x0000_s10425" name="AxMath" r:id="rId4" imgW="1478520" imgH="455040" progId="Equation.AxMath">
                  <p:embed/>
                </p:oleObj>
              </mc:Choice>
              <mc:Fallback>
                <p:oleObj name="AxMath" r:id="rId4" imgW="1478520" imgH="455040" progId="Equation.AxMath">
                  <p:embed/>
                  <p:pic>
                    <p:nvPicPr>
                      <p:cNvPr id="6" name="对象 5">
                        <a:extLst>
                          <a:ext uri="{FF2B5EF4-FFF2-40B4-BE49-F238E27FC236}">
                            <a16:creationId xmlns:a16="http://schemas.microsoft.com/office/drawing/2014/main" id="{D56D805B-2AA8-408B-8D30-BA5A702579BF}"/>
                          </a:ext>
                        </a:extLst>
                      </p:cNvPr>
                      <p:cNvPicPr/>
                      <p:nvPr/>
                    </p:nvPicPr>
                    <p:blipFill>
                      <a:blip r:embed="rId5"/>
                      <a:stretch>
                        <a:fillRect/>
                      </a:stretch>
                    </p:blipFill>
                    <p:spPr>
                      <a:xfrm>
                        <a:off x="611560" y="5153785"/>
                        <a:ext cx="2977321" cy="916468"/>
                      </a:xfrm>
                      <a:prstGeom prst="rect">
                        <a:avLst/>
                      </a:prstGeom>
                    </p:spPr>
                  </p:pic>
                </p:oleObj>
              </mc:Fallback>
            </mc:AlternateContent>
          </a:graphicData>
        </a:graphic>
      </p:graphicFrame>
      <p:pic>
        <p:nvPicPr>
          <p:cNvPr id="13" name="图片 12">
            <a:extLst>
              <a:ext uri="{FF2B5EF4-FFF2-40B4-BE49-F238E27FC236}">
                <a16:creationId xmlns:a16="http://schemas.microsoft.com/office/drawing/2014/main" id="{476CAD0D-B59D-4E33-AFC5-510E6B217082}"/>
              </a:ext>
            </a:extLst>
          </p:cNvPr>
          <p:cNvPicPr>
            <a:picLocks noChangeAspect="1"/>
          </p:cNvPicPr>
          <p:nvPr/>
        </p:nvPicPr>
        <p:blipFill rotWithShape="1">
          <a:blip r:embed="rId6"/>
          <a:srcRect l="23606" t="44309" r="20482" b="3412"/>
          <a:stretch/>
        </p:blipFill>
        <p:spPr>
          <a:xfrm>
            <a:off x="3882057" y="2135455"/>
            <a:ext cx="5117415" cy="2306441"/>
          </a:xfrm>
          <a:prstGeom prst="rect">
            <a:avLst/>
          </a:prstGeom>
          <a:ln>
            <a:solidFill>
              <a:schemeClr val="tx1"/>
            </a:solidFill>
          </a:ln>
        </p:spPr>
      </p:pic>
    </p:spTree>
    <p:extLst>
      <p:ext uri="{BB962C8B-B14F-4D97-AF65-F5344CB8AC3E}">
        <p14:creationId xmlns:p14="http://schemas.microsoft.com/office/powerpoint/2010/main" val="14969158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defTabSz="685800">
              <a:defRPr/>
            </a:pPr>
            <a:fld id="{C9728943-09E1-4583-B427-1856C283FC56}" type="slidenum">
              <a:rPr lang="zh-CN" altLang="en-US" smtClean="0">
                <a:solidFill>
                  <a:prstClr val="black">
                    <a:tint val="75000"/>
                  </a:prstClr>
                </a:solidFill>
              </a:rPr>
              <a:t>48</a:t>
            </a:fld>
            <a:endParaRPr lang="zh-CN" altLang="en-US">
              <a:solidFill>
                <a:prstClr val="black">
                  <a:tint val="75000"/>
                </a:prstClr>
              </a:solidFill>
            </a:endParaRPr>
          </a:p>
        </p:txBody>
      </p:sp>
      <p:sp>
        <p:nvSpPr>
          <p:cNvPr id="20" name="标题 1"/>
          <p:cNvSpPr>
            <a:spLocks noGrp="1"/>
          </p:cNvSpPr>
          <p:nvPr>
            <p:ph type="title"/>
          </p:nvPr>
        </p:nvSpPr>
        <p:spPr>
          <a:xfrm>
            <a:off x="129600" y="137478"/>
            <a:ext cx="8640960" cy="566266"/>
          </a:xfrm>
        </p:spPr>
        <p:txBody>
          <a:bodyPr/>
          <a:lstStyle/>
          <a:p>
            <a:r>
              <a:rPr lang="en-US" altLang="zh-CN" dirty="0">
                <a:solidFill>
                  <a:srgbClr val="002060"/>
                </a:solidFill>
              </a:rPr>
              <a:t>5.5 </a:t>
            </a:r>
            <a:r>
              <a:rPr lang="zh-CN" altLang="en-US" dirty="0">
                <a:solidFill>
                  <a:srgbClr val="002060"/>
                </a:solidFill>
              </a:rPr>
              <a:t>蒙特卡洛树搜索</a:t>
            </a:r>
          </a:p>
        </p:txBody>
      </p:sp>
      <p:sp>
        <p:nvSpPr>
          <p:cNvPr id="3" name="矩形 2">
            <a:extLst>
              <a:ext uri="{FF2B5EF4-FFF2-40B4-BE49-F238E27FC236}">
                <a16:creationId xmlns:a16="http://schemas.microsoft.com/office/drawing/2014/main" id="{613FA1EE-7C36-4233-AFEF-7534BEBD9CFB}"/>
              </a:ext>
            </a:extLst>
          </p:cNvPr>
          <p:cNvSpPr/>
          <p:nvPr/>
        </p:nvSpPr>
        <p:spPr>
          <a:xfrm>
            <a:off x="63424" y="884554"/>
            <a:ext cx="8424936" cy="4770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n"/>
            </a:pPr>
            <a:r>
              <a:rPr lang="zh-CN" altLang="en-US" sz="2800" b="1" dirty="0">
                <a:solidFill>
                  <a:srgbClr val="002060"/>
                </a:solidFill>
                <a:latin typeface="黑体" panose="02010609060101010101" pitchFamily="49" charset="-122"/>
                <a:ea typeface="黑体" panose="02010609060101010101" pitchFamily="49" charset="-122"/>
              </a:rPr>
              <a:t>扩展</a:t>
            </a:r>
            <a:endParaRPr lang="en-US" altLang="zh-CN" sz="2800" b="1" dirty="0">
              <a:solidFill>
                <a:srgbClr val="002060"/>
              </a:solidFill>
              <a:latin typeface="黑体" panose="02010609060101010101" pitchFamily="49" charset="-122"/>
              <a:ea typeface="黑体" panose="02010609060101010101" pitchFamily="49" charset="-122"/>
            </a:endParaRPr>
          </a:p>
        </p:txBody>
      </p:sp>
      <p:sp>
        <p:nvSpPr>
          <p:cNvPr id="7" name="TextBox 4">
            <a:extLst>
              <a:ext uri="{FF2B5EF4-FFF2-40B4-BE49-F238E27FC236}">
                <a16:creationId xmlns:a16="http://schemas.microsoft.com/office/drawing/2014/main" id="{B450526D-55C1-49D6-BE0C-1D0AE8B6E88B}"/>
              </a:ext>
            </a:extLst>
          </p:cNvPr>
          <p:cNvSpPr txBox="1"/>
          <p:nvPr/>
        </p:nvSpPr>
        <p:spPr>
          <a:xfrm>
            <a:off x="0" y="2117835"/>
            <a:ext cx="3880767" cy="2935547"/>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如果</a:t>
            </a:r>
            <a:r>
              <a:rPr lang="en-US" altLang="zh-CN" sz="2400" dirty="0">
                <a:latin typeface="微软雅黑" panose="020B0503020204020204" pitchFamily="34" charset="-122"/>
                <a:ea typeface="微软雅黑" panose="020B0503020204020204" pitchFamily="34" charset="-122"/>
              </a:rPr>
              <a:t>L</a:t>
            </a:r>
            <a:r>
              <a:rPr lang="zh-CN" altLang="en-US" sz="2400" dirty="0">
                <a:latin typeface="微软雅黑" panose="020B0503020204020204" pitchFamily="34" charset="-122"/>
                <a:ea typeface="微软雅黑" panose="020B0503020204020204" pitchFamily="34" charset="-122"/>
              </a:rPr>
              <a:t>不是一个终止结点，则</a:t>
            </a:r>
            <a:r>
              <a:rPr lang="zh-CN" altLang="en-US" sz="2400" b="1" dirty="0">
                <a:solidFill>
                  <a:srgbClr val="0000FF"/>
                </a:solidFill>
                <a:latin typeface="微软雅黑" panose="020B0503020204020204" pitchFamily="34" charset="-122"/>
                <a:ea typeface="微软雅黑" panose="020B0503020204020204" pitchFamily="34" charset="-122"/>
              </a:rPr>
              <a:t>随机创建其后的一个未被访问的结点</a:t>
            </a:r>
            <a:r>
              <a:rPr lang="zh-CN" altLang="en-US" sz="2400" dirty="0">
                <a:latin typeface="微软雅黑" panose="020B0503020204020204" pitchFamily="34" charset="-122"/>
                <a:ea typeface="微软雅黑" panose="020B0503020204020204" pitchFamily="34" charset="-122"/>
              </a:rPr>
              <a:t>，选择该结点作为后续子结点</a:t>
            </a:r>
            <a:r>
              <a:rPr lang="en-US" altLang="zh-CN" sz="2400" dirty="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a:t>
            </a:r>
          </a:p>
        </p:txBody>
      </p:sp>
      <p:pic>
        <p:nvPicPr>
          <p:cNvPr id="13" name="图片 12">
            <a:extLst>
              <a:ext uri="{FF2B5EF4-FFF2-40B4-BE49-F238E27FC236}">
                <a16:creationId xmlns:a16="http://schemas.microsoft.com/office/drawing/2014/main" id="{476CAD0D-B59D-4E33-AFC5-510E6B217082}"/>
              </a:ext>
            </a:extLst>
          </p:cNvPr>
          <p:cNvPicPr>
            <a:picLocks noChangeAspect="1"/>
          </p:cNvPicPr>
          <p:nvPr/>
        </p:nvPicPr>
        <p:blipFill rotWithShape="1">
          <a:blip r:embed="rId3"/>
          <a:srcRect l="23606" t="44309" r="20482" b="3412"/>
          <a:stretch/>
        </p:blipFill>
        <p:spPr>
          <a:xfrm>
            <a:off x="3991089" y="2432389"/>
            <a:ext cx="5117415" cy="2306441"/>
          </a:xfrm>
          <a:prstGeom prst="rect">
            <a:avLst/>
          </a:prstGeom>
          <a:ln>
            <a:solidFill>
              <a:schemeClr val="tx1"/>
            </a:solidFill>
          </a:ln>
        </p:spPr>
      </p:pic>
    </p:spTree>
    <p:extLst>
      <p:ext uri="{BB962C8B-B14F-4D97-AF65-F5344CB8AC3E}">
        <p14:creationId xmlns:p14="http://schemas.microsoft.com/office/powerpoint/2010/main" val="5235942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defTabSz="685800">
              <a:defRPr/>
            </a:pPr>
            <a:fld id="{C9728943-09E1-4583-B427-1856C283FC56}" type="slidenum">
              <a:rPr lang="zh-CN" altLang="en-US" smtClean="0">
                <a:solidFill>
                  <a:prstClr val="black">
                    <a:tint val="75000"/>
                  </a:prstClr>
                </a:solidFill>
              </a:rPr>
              <a:t>49</a:t>
            </a:fld>
            <a:endParaRPr lang="zh-CN" altLang="en-US">
              <a:solidFill>
                <a:prstClr val="black">
                  <a:tint val="75000"/>
                </a:prstClr>
              </a:solidFill>
            </a:endParaRPr>
          </a:p>
        </p:txBody>
      </p:sp>
      <p:sp>
        <p:nvSpPr>
          <p:cNvPr id="20" name="标题 1"/>
          <p:cNvSpPr>
            <a:spLocks noGrp="1"/>
          </p:cNvSpPr>
          <p:nvPr>
            <p:ph type="title"/>
          </p:nvPr>
        </p:nvSpPr>
        <p:spPr>
          <a:xfrm>
            <a:off x="129600" y="137478"/>
            <a:ext cx="8640960" cy="566266"/>
          </a:xfrm>
        </p:spPr>
        <p:txBody>
          <a:bodyPr/>
          <a:lstStyle/>
          <a:p>
            <a:r>
              <a:rPr lang="en-US" altLang="zh-CN" dirty="0">
                <a:solidFill>
                  <a:srgbClr val="002060"/>
                </a:solidFill>
              </a:rPr>
              <a:t>5.5 </a:t>
            </a:r>
            <a:r>
              <a:rPr lang="zh-CN" altLang="en-US" dirty="0">
                <a:solidFill>
                  <a:srgbClr val="002060"/>
                </a:solidFill>
              </a:rPr>
              <a:t>蒙特卡洛树搜索</a:t>
            </a:r>
          </a:p>
        </p:txBody>
      </p:sp>
      <p:sp>
        <p:nvSpPr>
          <p:cNvPr id="3" name="矩形 2">
            <a:extLst>
              <a:ext uri="{FF2B5EF4-FFF2-40B4-BE49-F238E27FC236}">
                <a16:creationId xmlns:a16="http://schemas.microsoft.com/office/drawing/2014/main" id="{613FA1EE-7C36-4233-AFEF-7534BEBD9CFB}"/>
              </a:ext>
            </a:extLst>
          </p:cNvPr>
          <p:cNvSpPr/>
          <p:nvPr/>
        </p:nvSpPr>
        <p:spPr>
          <a:xfrm>
            <a:off x="63424" y="884554"/>
            <a:ext cx="8424936" cy="4770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n"/>
            </a:pPr>
            <a:r>
              <a:rPr lang="zh-CN" altLang="en-US" sz="2800" b="1" dirty="0">
                <a:solidFill>
                  <a:srgbClr val="002060"/>
                </a:solidFill>
                <a:latin typeface="黑体" panose="02010609060101010101" pitchFamily="49" charset="-122"/>
                <a:ea typeface="黑体" panose="02010609060101010101" pitchFamily="49" charset="-122"/>
              </a:rPr>
              <a:t>模拟</a:t>
            </a:r>
            <a:endParaRPr lang="en-US" altLang="zh-CN" sz="2800" b="1" dirty="0">
              <a:solidFill>
                <a:srgbClr val="002060"/>
              </a:solidFill>
              <a:latin typeface="黑体" panose="02010609060101010101" pitchFamily="49" charset="-122"/>
              <a:ea typeface="黑体" panose="02010609060101010101" pitchFamily="49" charset="-122"/>
            </a:endParaRPr>
          </a:p>
        </p:txBody>
      </p:sp>
      <p:sp>
        <p:nvSpPr>
          <p:cNvPr id="7" name="TextBox 4">
            <a:extLst>
              <a:ext uri="{FF2B5EF4-FFF2-40B4-BE49-F238E27FC236}">
                <a16:creationId xmlns:a16="http://schemas.microsoft.com/office/drawing/2014/main" id="{B450526D-55C1-49D6-BE0C-1D0AE8B6E88B}"/>
              </a:ext>
            </a:extLst>
          </p:cNvPr>
          <p:cNvSpPr txBox="1"/>
          <p:nvPr/>
        </p:nvSpPr>
        <p:spPr>
          <a:xfrm>
            <a:off x="6127" y="2432389"/>
            <a:ext cx="3691111" cy="2196883"/>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从结点</a:t>
            </a:r>
            <a:r>
              <a:rPr lang="en-US" altLang="zh-CN" sz="2400" dirty="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出发，对游戏进行模拟，</a:t>
            </a:r>
            <a:r>
              <a:rPr lang="zh-CN" altLang="en-US" sz="2400" b="1" dirty="0">
                <a:solidFill>
                  <a:srgbClr val="0000FF"/>
                </a:solidFill>
                <a:latin typeface="微软雅黑" panose="020B0503020204020204" pitchFamily="34" charset="-122"/>
                <a:ea typeface="微软雅黑" panose="020B0503020204020204" pitchFamily="34" charset="-122"/>
              </a:rPr>
              <a:t>直到博弈游戏结束。</a:t>
            </a:r>
          </a:p>
        </p:txBody>
      </p:sp>
      <p:pic>
        <p:nvPicPr>
          <p:cNvPr id="13" name="图片 12">
            <a:extLst>
              <a:ext uri="{FF2B5EF4-FFF2-40B4-BE49-F238E27FC236}">
                <a16:creationId xmlns:a16="http://schemas.microsoft.com/office/drawing/2014/main" id="{476CAD0D-B59D-4E33-AFC5-510E6B217082}"/>
              </a:ext>
            </a:extLst>
          </p:cNvPr>
          <p:cNvPicPr>
            <a:picLocks noChangeAspect="1"/>
          </p:cNvPicPr>
          <p:nvPr/>
        </p:nvPicPr>
        <p:blipFill rotWithShape="1">
          <a:blip r:embed="rId3"/>
          <a:srcRect l="23606" t="44309" r="20482" b="3412"/>
          <a:stretch/>
        </p:blipFill>
        <p:spPr>
          <a:xfrm>
            <a:off x="3802656" y="2432389"/>
            <a:ext cx="5117415" cy="2306441"/>
          </a:xfrm>
          <a:prstGeom prst="rect">
            <a:avLst/>
          </a:prstGeom>
          <a:ln>
            <a:solidFill>
              <a:schemeClr val="tx1"/>
            </a:solidFill>
          </a:ln>
        </p:spPr>
      </p:pic>
    </p:spTree>
    <p:extLst>
      <p:ext uri="{BB962C8B-B14F-4D97-AF65-F5344CB8AC3E}">
        <p14:creationId xmlns:p14="http://schemas.microsoft.com/office/powerpoint/2010/main" val="3377401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38"/>
          <p:cNvSpPr txBox="1"/>
          <p:nvPr/>
        </p:nvSpPr>
        <p:spPr>
          <a:xfrm>
            <a:off x="4874012" y="5742349"/>
            <a:ext cx="1377153" cy="323165"/>
          </a:xfrm>
          <a:prstGeom prst="rect">
            <a:avLst/>
          </a:prstGeom>
          <a:noFill/>
        </p:spPr>
        <p:txBody>
          <a:bodyPr wrap="square" rtlCol="0">
            <a:spAutoFit/>
          </a:bodyPr>
          <a:lstStyle/>
          <a:p>
            <a:pPr algn="ctr" defTabSz="685800"/>
            <a:r>
              <a:rPr lang="zh-CN" altLang="en-US" sz="1500" b="1" spc="225" dirty="0">
                <a:solidFill>
                  <a:prstClr val="white"/>
                </a:solidFill>
                <a:latin typeface="微软雅黑" panose="020B0503020204020204" pitchFamily="34" charset="-122"/>
                <a:ea typeface="微软雅黑" panose="020B0503020204020204" pitchFamily="34" charset="-122"/>
              </a:rPr>
              <a:t>运动识别</a:t>
            </a:r>
          </a:p>
        </p:txBody>
      </p:sp>
      <p:sp>
        <p:nvSpPr>
          <p:cNvPr id="18" name="矩形 17"/>
          <p:cNvSpPr/>
          <p:nvPr/>
        </p:nvSpPr>
        <p:spPr>
          <a:xfrm>
            <a:off x="63424" y="884554"/>
            <a:ext cx="8424936" cy="4770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n"/>
            </a:pPr>
            <a:r>
              <a:rPr lang="zh-CN" altLang="en-US" sz="2800" b="1" dirty="0">
                <a:solidFill>
                  <a:srgbClr val="002060"/>
                </a:solidFill>
                <a:latin typeface="黑体" panose="02010609060101010101" pitchFamily="49" charset="-122"/>
                <a:ea typeface="黑体" panose="02010609060101010101" pitchFamily="49" charset="-122"/>
              </a:rPr>
              <a:t>以寻找最短路径为例</a:t>
            </a:r>
            <a:endParaRPr lang="en-US" altLang="zh-CN" sz="2800" b="1" dirty="0">
              <a:solidFill>
                <a:srgbClr val="002060"/>
              </a:solidFill>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2"/>
          </p:nvPr>
        </p:nvSpPr>
        <p:spPr/>
        <p:txBody>
          <a:bodyPr/>
          <a:lstStyle/>
          <a:p>
            <a:pPr defTabSz="685800">
              <a:defRPr/>
            </a:pPr>
            <a:fld id="{C9728943-09E1-4583-B427-1856C283FC56}" type="slidenum">
              <a:rPr lang="zh-CN" altLang="en-US" smtClean="0">
                <a:solidFill>
                  <a:prstClr val="black">
                    <a:tint val="75000"/>
                  </a:prstClr>
                </a:solidFill>
              </a:rPr>
              <a:t>5</a:t>
            </a:fld>
            <a:endParaRPr lang="zh-CN" altLang="en-US">
              <a:solidFill>
                <a:prstClr val="black">
                  <a:tint val="75000"/>
                </a:prstClr>
              </a:solidFill>
            </a:endParaRPr>
          </a:p>
        </p:txBody>
      </p:sp>
      <p:sp>
        <p:nvSpPr>
          <p:cNvPr id="20" name="标题 1"/>
          <p:cNvSpPr>
            <a:spLocks noGrp="1"/>
          </p:cNvSpPr>
          <p:nvPr>
            <p:ph type="title"/>
          </p:nvPr>
        </p:nvSpPr>
        <p:spPr>
          <a:xfrm>
            <a:off x="129600" y="137478"/>
            <a:ext cx="8640960" cy="566266"/>
          </a:xfrm>
        </p:spPr>
        <p:txBody>
          <a:bodyPr/>
          <a:lstStyle/>
          <a:p>
            <a:r>
              <a:rPr lang="en-US" altLang="zh-CN" dirty="0">
                <a:solidFill>
                  <a:srgbClr val="002060"/>
                </a:solidFill>
              </a:rPr>
              <a:t>5.1 </a:t>
            </a:r>
            <a:r>
              <a:rPr lang="zh-CN" altLang="en-US" dirty="0">
                <a:solidFill>
                  <a:srgbClr val="002060"/>
                </a:solidFill>
              </a:rPr>
              <a:t>状态空间搜索问题</a:t>
            </a:r>
          </a:p>
        </p:txBody>
      </p:sp>
      <p:grpSp>
        <p:nvGrpSpPr>
          <p:cNvPr id="10" name="组合 9">
            <a:extLst>
              <a:ext uri="{FF2B5EF4-FFF2-40B4-BE49-F238E27FC236}">
                <a16:creationId xmlns:a16="http://schemas.microsoft.com/office/drawing/2014/main" id="{B212DC9A-D39F-481B-846D-F08A5EE423FC}"/>
              </a:ext>
            </a:extLst>
          </p:cNvPr>
          <p:cNvGrpSpPr/>
          <p:nvPr/>
        </p:nvGrpSpPr>
        <p:grpSpPr>
          <a:xfrm>
            <a:off x="179512" y="1965713"/>
            <a:ext cx="5242185" cy="2926573"/>
            <a:chOff x="4216453" y="1118770"/>
            <a:chExt cx="4554107" cy="2670279"/>
          </a:xfrm>
        </p:grpSpPr>
        <p:pic>
          <p:nvPicPr>
            <p:cNvPr id="11" name="图片 10">
              <a:extLst>
                <a:ext uri="{FF2B5EF4-FFF2-40B4-BE49-F238E27FC236}">
                  <a16:creationId xmlns:a16="http://schemas.microsoft.com/office/drawing/2014/main" id="{662C40CB-9274-4578-A32A-50A577073CF4}"/>
                </a:ext>
              </a:extLst>
            </p:cNvPr>
            <p:cNvPicPr>
              <a:picLocks noChangeAspect="1"/>
            </p:cNvPicPr>
            <p:nvPr/>
          </p:nvPicPr>
          <p:blipFill>
            <a:blip r:embed="rId3"/>
            <a:stretch>
              <a:fillRect/>
            </a:stretch>
          </p:blipFill>
          <p:spPr>
            <a:xfrm>
              <a:off x="4216453" y="1118770"/>
              <a:ext cx="4554107" cy="2670279"/>
            </a:xfrm>
            <a:prstGeom prst="rect">
              <a:avLst/>
            </a:prstGeom>
            <a:ln>
              <a:solidFill>
                <a:schemeClr val="tx1"/>
              </a:solidFill>
            </a:ln>
          </p:spPr>
        </p:pic>
        <p:sp>
          <p:nvSpPr>
            <p:cNvPr id="12" name="流程图: 可选过程 11">
              <a:extLst>
                <a:ext uri="{FF2B5EF4-FFF2-40B4-BE49-F238E27FC236}">
                  <a16:creationId xmlns:a16="http://schemas.microsoft.com/office/drawing/2014/main" id="{B1BA1205-7B85-46CE-A795-0B57722148AE}"/>
                </a:ext>
              </a:extLst>
            </p:cNvPr>
            <p:cNvSpPr/>
            <p:nvPr/>
          </p:nvSpPr>
          <p:spPr>
            <a:xfrm>
              <a:off x="4499992" y="1796046"/>
              <a:ext cx="144016" cy="13749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4201334E-3225-43FB-B21D-CB58E0422463}"/>
                </a:ext>
              </a:extLst>
            </p:cNvPr>
            <p:cNvSpPr/>
            <p:nvPr/>
          </p:nvSpPr>
          <p:spPr>
            <a:xfrm>
              <a:off x="7020272" y="3177184"/>
              <a:ext cx="144016" cy="1497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TextBox 4">
            <a:extLst>
              <a:ext uri="{FF2B5EF4-FFF2-40B4-BE49-F238E27FC236}">
                <a16:creationId xmlns:a16="http://schemas.microsoft.com/office/drawing/2014/main" id="{2F5A7DD8-B704-44C2-9C6B-242DC48C53E4}"/>
              </a:ext>
            </a:extLst>
          </p:cNvPr>
          <p:cNvSpPr txBox="1"/>
          <p:nvPr/>
        </p:nvSpPr>
        <p:spPr>
          <a:xfrm>
            <a:off x="129600" y="5230542"/>
            <a:ext cx="5522520" cy="441916"/>
          </a:xfrm>
          <a:prstGeom prst="rect">
            <a:avLst/>
          </a:prstGeom>
          <a:noFill/>
        </p:spPr>
        <p:txBody>
          <a:bodyPr wrap="square" rtlCol="0">
            <a:spAutoFit/>
          </a:bodyPr>
          <a:lstStyle/>
          <a:p>
            <a:pPr algn="just">
              <a:lnSpc>
                <a:spcPct val="125000"/>
              </a:lnSpc>
            </a:pPr>
            <a:r>
              <a:rPr lang="zh-CN" altLang="en-US" sz="2000" dirty="0">
                <a:latin typeface="微软雅黑" panose="020B0503020204020204" pitchFamily="34" charset="-122"/>
                <a:ea typeface="微软雅黑" panose="020B0503020204020204" pitchFamily="34" charset="-122"/>
              </a:rPr>
              <a:t>问题：寻找从</a:t>
            </a:r>
            <a:r>
              <a:rPr lang="en-US" altLang="zh-CN" sz="2000" dirty="0">
                <a:latin typeface="微软雅黑" panose="020B0503020204020204" pitchFamily="34" charset="-122"/>
                <a:ea typeface="微软雅黑" panose="020B0503020204020204" pitchFamily="34" charset="-122"/>
              </a:rPr>
              <a:t>Arad</a:t>
            </a:r>
            <a:r>
              <a:rPr lang="zh-CN" altLang="en-US" sz="2000" dirty="0">
                <a:latin typeface="微软雅黑" panose="020B0503020204020204" pitchFamily="34" charset="-122"/>
                <a:ea typeface="微软雅黑" panose="020B0503020204020204" pitchFamily="34" charset="-122"/>
              </a:rPr>
              <a:t>到</a:t>
            </a:r>
            <a:r>
              <a:rPr lang="en-US" altLang="zh-CN" sz="2000" dirty="0">
                <a:latin typeface="微软雅黑" panose="020B0503020204020204" pitchFamily="34" charset="-122"/>
                <a:ea typeface="微软雅黑" panose="020B0503020204020204" pitchFamily="34" charset="-122"/>
              </a:rPr>
              <a:t>Bucharest</a:t>
            </a:r>
            <a:r>
              <a:rPr lang="zh-CN" altLang="en-US" sz="2000" dirty="0">
                <a:latin typeface="微软雅黑" panose="020B0503020204020204" pitchFamily="34" charset="-122"/>
                <a:ea typeface="微软雅黑" panose="020B0503020204020204" pitchFamily="34" charset="-122"/>
              </a:rPr>
              <a:t>的一条</a:t>
            </a:r>
            <a:r>
              <a:rPr lang="zh-CN" altLang="en-US" sz="2000" b="1" dirty="0">
                <a:solidFill>
                  <a:srgbClr val="FF0000"/>
                </a:solidFill>
                <a:latin typeface="微软雅黑" panose="020B0503020204020204" pitchFamily="34" charset="-122"/>
                <a:ea typeface="微软雅黑" panose="020B0503020204020204" pitchFamily="34" charset="-122"/>
              </a:rPr>
              <a:t>最短路径</a:t>
            </a:r>
          </a:p>
        </p:txBody>
      </p:sp>
      <p:pic>
        <p:nvPicPr>
          <p:cNvPr id="16" name="图片 15">
            <a:extLst>
              <a:ext uri="{FF2B5EF4-FFF2-40B4-BE49-F238E27FC236}">
                <a16:creationId xmlns:a16="http://schemas.microsoft.com/office/drawing/2014/main" id="{ED606201-8044-47BF-A096-02D8880FB860}"/>
              </a:ext>
            </a:extLst>
          </p:cNvPr>
          <p:cNvPicPr>
            <a:picLocks noChangeAspect="1"/>
          </p:cNvPicPr>
          <p:nvPr/>
        </p:nvPicPr>
        <p:blipFill>
          <a:blip r:embed="rId4"/>
          <a:stretch>
            <a:fillRect/>
          </a:stretch>
        </p:blipFill>
        <p:spPr>
          <a:xfrm>
            <a:off x="5536687" y="2672956"/>
            <a:ext cx="3447540" cy="1495426"/>
          </a:xfrm>
          <a:prstGeom prst="rect">
            <a:avLst/>
          </a:prstGeom>
          <a:ln>
            <a:solidFill>
              <a:schemeClr val="tx1"/>
            </a:solidFill>
          </a:ln>
        </p:spPr>
      </p:pic>
      <p:sp>
        <p:nvSpPr>
          <p:cNvPr id="17" name="TextBox 4">
            <a:extLst>
              <a:ext uri="{FF2B5EF4-FFF2-40B4-BE49-F238E27FC236}">
                <a16:creationId xmlns:a16="http://schemas.microsoft.com/office/drawing/2014/main" id="{54304DA4-0B2C-43E1-A017-91A8BCC233D9}"/>
              </a:ext>
            </a:extLst>
          </p:cNvPr>
          <p:cNvSpPr txBox="1"/>
          <p:nvPr/>
        </p:nvSpPr>
        <p:spPr>
          <a:xfrm>
            <a:off x="5536687" y="4221694"/>
            <a:ext cx="3443589" cy="302070"/>
          </a:xfrm>
          <a:prstGeom prst="rect">
            <a:avLst/>
          </a:prstGeom>
          <a:noFill/>
        </p:spPr>
        <p:txBody>
          <a:bodyPr wrap="square" rtlCol="0">
            <a:spAutoFit/>
          </a:bodyPr>
          <a:lstStyle/>
          <a:p>
            <a:pPr algn="just">
              <a:lnSpc>
                <a:spcPct val="125000"/>
              </a:lnSpc>
            </a:pPr>
            <a:r>
              <a:rPr lang="zh-CN" altLang="en-US" sz="1200" dirty="0">
                <a:latin typeface="微软雅黑" panose="020B0503020204020204" pitchFamily="34" charset="-122"/>
                <a:ea typeface="微软雅黑" panose="020B0503020204020204" pitchFamily="34" charset="-122"/>
              </a:rPr>
              <a:t>辅助信息：所有城市到</a:t>
            </a:r>
            <a:r>
              <a:rPr lang="en-US" altLang="zh-CN" sz="1200" dirty="0">
                <a:latin typeface="微软雅黑" panose="020B0503020204020204" pitchFamily="34" charset="-122"/>
                <a:ea typeface="微软雅黑" panose="020B0503020204020204" pitchFamily="34" charset="-122"/>
              </a:rPr>
              <a:t>Bucharest</a:t>
            </a:r>
            <a:r>
              <a:rPr lang="zh-CN" altLang="en-US" sz="1200" dirty="0">
                <a:latin typeface="微软雅黑" panose="020B0503020204020204" pitchFamily="34" charset="-122"/>
                <a:ea typeface="微软雅黑" panose="020B0503020204020204" pitchFamily="34" charset="-122"/>
              </a:rPr>
              <a:t>的直线距离</a:t>
            </a:r>
          </a:p>
        </p:txBody>
      </p:sp>
    </p:spTree>
    <p:extLst>
      <p:ext uri="{BB962C8B-B14F-4D97-AF65-F5344CB8AC3E}">
        <p14:creationId xmlns:p14="http://schemas.microsoft.com/office/powerpoint/2010/main" val="4025470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defTabSz="685800">
              <a:defRPr/>
            </a:pPr>
            <a:fld id="{C9728943-09E1-4583-B427-1856C283FC56}" type="slidenum">
              <a:rPr lang="zh-CN" altLang="en-US" smtClean="0">
                <a:solidFill>
                  <a:prstClr val="black">
                    <a:tint val="75000"/>
                  </a:prstClr>
                </a:solidFill>
              </a:rPr>
              <a:t>50</a:t>
            </a:fld>
            <a:endParaRPr lang="zh-CN" altLang="en-US">
              <a:solidFill>
                <a:prstClr val="black">
                  <a:tint val="75000"/>
                </a:prstClr>
              </a:solidFill>
            </a:endParaRPr>
          </a:p>
        </p:txBody>
      </p:sp>
      <p:sp>
        <p:nvSpPr>
          <p:cNvPr id="20" name="标题 1"/>
          <p:cNvSpPr>
            <a:spLocks noGrp="1"/>
          </p:cNvSpPr>
          <p:nvPr>
            <p:ph type="title"/>
          </p:nvPr>
        </p:nvSpPr>
        <p:spPr>
          <a:xfrm>
            <a:off x="129600" y="137478"/>
            <a:ext cx="8640960" cy="566266"/>
          </a:xfrm>
        </p:spPr>
        <p:txBody>
          <a:bodyPr/>
          <a:lstStyle/>
          <a:p>
            <a:r>
              <a:rPr lang="en-US" altLang="zh-CN" dirty="0">
                <a:solidFill>
                  <a:srgbClr val="002060"/>
                </a:solidFill>
              </a:rPr>
              <a:t>5.5 </a:t>
            </a:r>
            <a:r>
              <a:rPr lang="zh-CN" altLang="en-US" dirty="0">
                <a:solidFill>
                  <a:srgbClr val="002060"/>
                </a:solidFill>
              </a:rPr>
              <a:t>蒙特卡洛树搜索</a:t>
            </a:r>
          </a:p>
        </p:txBody>
      </p:sp>
      <p:sp>
        <p:nvSpPr>
          <p:cNvPr id="3" name="矩形 2">
            <a:extLst>
              <a:ext uri="{FF2B5EF4-FFF2-40B4-BE49-F238E27FC236}">
                <a16:creationId xmlns:a16="http://schemas.microsoft.com/office/drawing/2014/main" id="{613FA1EE-7C36-4233-AFEF-7534BEBD9CFB}"/>
              </a:ext>
            </a:extLst>
          </p:cNvPr>
          <p:cNvSpPr/>
          <p:nvPr/>
        </p:nvSpPr>
        <p:spPr>
          <a:xfrm>
            <a:off x="63424" y="884554"/>
            <a:ext cx="8424936" cy="4770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n"/>
            </a:pPr>
            <a:r>
              <a:rPr lang="zh-CN" altLang="en-US" sz="2800" b="1" dirty="0">
                <a:solidFill>
                  <a:srgbClr val="002060"/>
                </a:solidFill>
                <a:latin typeface="黑体" panose="02010609060101010101" pitchFamily="49" charset="-122"/>
                <a:ea typeface="黑体" panose="02010609060101010101" pitchFamily="49" charset="-122"/>
              </a:rPr>
              <a:t>反向传播</a:t>
            </a:r>
            <a:endParaRPr lang="en-US" altLang="zh-CN" sz="2800" b="1" dirty="0">
              <a:solidFill>
                <a:srgbClr val="002060"/>
              </a:solidFill>
              <a:latin typeface="黑体" panose="02010609060101010101" pitchFamily="49" charset="-122"/>
              <a:ea typeface="黑体" panose="02010609060101010101" pitchFamily="49" charset="-122"/>
            </a:endParaRPr>
          </a:p>
        </p:txBody>
      </p:sp>
      <p:sp>
        <p:nvSpPr>
          <p:cNvPr id="7" name="TextBox 4">
            <a:extLst>
              <a:ext uri="{FF2B5EF4-FFF2-40B4-BE49-F238E27FC236}">
                <a16:creationId xmlns:a16="http://schemas.microsoft.com/office/drawing/2014/main" id="{B450526D-55C1-49D6-BE0C-1D0AE8B6E88B}"/>
              </a:ext>
            </a:extLst>
          </p:cNvPr>
          <p:cNvSpPr txBox="1"/>
          <p:nvPr/>
        </p:nvSpPr>
        <p:spPr>
          <a:xfrm>
            <a:off x="35496" y="2492896"/>
            <a:ext cx="3844652" cy="2196883"/>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用模拟所得结果来</a:t>
            </a:r>
            <a:r>
              <a:rPr lang="zh-CN" altLang="en-US" sz="2400" b="1" dirty="0">
                <a:solidFill>
                  <a:srgbClr val="0000FF"/>
                </a:solidFill>
                <a:latin typeface="微软雅黑" panose="020B0503020204020204" pitchFamily="34" charset="-122"/>
                <a:ea typeface="微软雅黑" panose="020B0503020204020204" pitchFamily="34" charset="-122"/>
              </a:rPr>
              <a:t>回溯更新</a:t>
            </a:r>
            <a:r>
              <a:rPr lang="zh-CN" altLang="en-US" sz="2400" dirty="0">
                <a:latin typeface="微软雅黑" panose="020B0503020204020204" pitchFamily="34" charset="-122"/>
                <a:ea typeface="微软雅黑" panose="020B0503020204020204" pitchFamily="34" charset="-122"/>
              </a:rPr>
              <a:t>导致这个结果的每个结点中获胜次数和访问次数。</a:t>
            </a:r>
          </a:p>
        </p:txBody>
      </p:sp>
      <p:pic>
        <p:nvPicPr>
          <p:cNvPr id="13" name="图片 12">
            <a:extLst>
              <a:ext uri="{FF2B5EF4-FFF2-40B4-BE49-F238E27FC236}">
                <a16:creationId xmlns:a16="http://schemas.microsoft.com/office/drawing/2014/main" id="{476CAD0D-B59D-4E33-AFC5-510E6B217082}"/>
              </a:ext>
            </a:extLst>
          </p:cNvPr>
          <p:cNvPicPr>
            <a:picLocks noChangeAspect="1"/>
          </p:cNvPicPr>
          <p:nvPr/>
        </p:nvPicPr>
        <p:blipFill rotWithShape="1">
          <a:blip r:embed="rId3"/>
          <a:srcRect l="23606" t="44309" r="20482" b="3412"/>
          <a:stretch/>
        </p:blipFill>
        <p:spPr>
          <a:xfrm>
            <a:off x="3991089" y="2432389"/>
            <a:ext cx="5117415" cy="2306441"/>
          </a:xfrm>
          <a:prstGeom prst="rect">
            <a:avLst/>
          </a:prstGeom>
          <a:ln>
            <a:solidFill>
              <a:schemeClr val="tx1"/>
            </a:solidFill>
          </a:ln>
        </p:spPr>
      </p:pic>
    </p:spTree>
    <p:extLst>
      <p:ext uri="{BB962C8B-B14F-4D97-AF65-F5344CB8AC3E}">
        <p14:creationId xmlns:p14="http://schemas.microsoft.com/office/powerpoint/2010/main" val="16402766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defTabSz="685800">
              <a:defRPr/>
            </a:pPr>
            <a:fld id="{C9728943-09E1-4583-B427-1856C283FC56}" type="slidenum">
              <a:rPr lang="zh-CN" altLang="en-US" smtClean="0">
                <a:solidFill>
                  <a:prstClr val="black">
                    <a:tint val="75000"/>
                  </a:prstClr>
                </a:solidFill>
              </a:rPr>
              <a:t>51</a:t>
            </a:fld>
            <a:endParaRPr lang="zh-CN" altLang="en-US">
              <a:solidFill>
                <a:prstClr val="black">
                  <a:tint val="75000"/>
                </a:prstClr>
              </a:solidFill>
            </a:endParaRPr>
          </a:p>
        </p:txBody>
      </p:sp>
      <p:sp>
        <p:nvSpPr>
          <p:cNvPr id="20" name="标题 1"/>
          <p:cNvSpPr>
            <a:spLocks noGrp="1"/>
          </p:cNvSpPr>
          <p:nvPr>
            <p:ph type="title"/>
          </p:nvPr>
        </p:nvSpPr>
        <p:spPr>
          <a:xfrm>
            <a:off x="129600" y="137478"/>
            <a:ext cx="8640960" cy="566266"/>
          </a:xfrm>
        </p:spPr>
        <p:txBody>
          <a:bodyPr/>
          <a:lstStyle/>
          <a:p>
            <a:r>
              <a:rPr lang="en-US" altLang="zh-CN" dirty="0">
                <a:solidFill>
                  <a:srgbClr val="002060"/>
                </a:solidFill>
              </a:rPr>
              <a:t>5.5 </a:t>
            </a:r>
            <a:r>
              <a:rPr lang="zh-CN" altLang="en-US" dirty="0">
                <a:solidFill>
                  <a:srgbClr val="002060"/>
                </a:solidFill>
              </a:rPr>
              <a:t>蒙特卡洛树搜索</a:t>
            </a:r>
          </a:p>
        </p:txBody>
      </p:sp>
      <p:pic>
        <p:nvPicPr>
          <p:cNvPr id="6" name="图片 5">
            <a:extLst>
              <a:ext uri="{FF2B5EF4-FFF2-40B4-BE49-F238E27FC236}">
                <a16:creationId xmlns:a16="http://schemas.microsoft.com/office/drawing/2014/main" id="{AFE8FE14-8884-4BAE-BBA1-F7E12EB98947}"/>
              </a:ext>
            </a:extLst>
          </p:cNvPr>
          <p:cNvPicPr>
            <a:picLocks noChangeAspect="1"/>
          </p:cNvPicPr>
          <p:nvPr/>
        </p:nvPicPr>
        <p:blipFill rotWithShape="1">
          <a:blip r:embed="rId3"/>
          <a:srcRect l="37505" t="4399" r="5007" b="18135"/>
          <a:stretch/>
        </p:blipFill>
        <p:spPr>
          <a:xfrm>
            <a:off x="3508429" y="2050723"/>
            <a:ext cx="5635571" cy="3149109"/>
          </a:xfrm>
          <a:prstGeom prst="rect">
            <a:avLst/>
          </a:prstGeom>
        </p:spPr>
      </p:pic>
      <p:sp>
        <p:nvSpPr>
          <p:cNvPr id="3" name="TextBox 4">
            <a:extLst>
              <a:ext uri="{FF2B5EF4-FFF2-40B4-BE49-F238E27FC236}">
                <a16:creationId xmlns:a16="http://schemas.microsoft.com/office/drawing/2014/main" id="{24CAA754-45F7-44D4-92E8-4DB6876E658E}"/>
              </a:ext>
            </a:extLst>
          </p:cNvPr>
          <p:cNvSpPr txBox="1"/>
          <p:nvPr/>
        </p:nvSpPr>
        <p:spPr>
          <a:xfrm>
            <a:off x="252828" y="1759159"/>
            <a:ext cx="3169047" cy="826637"/>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以围棋为例，假设根结点是执黑棋方。</a:t>
            </a:r>
          </a:p>
        </p:txBody>
      </p:sp>
      <p:sp>
        <p:nvSpPr>
          <p:cNvPr id="5" name="TextBox 4">
            <a:extLst>
              <a:ext uri="{FF2B5EF4-FFF2-40B4-BE49-F238E27FC236}">
                <a16:creationId xmlns:a16="http://schemas.microsoft.com/office/drawing/2014/main" id="{3556F6DB-5CDE-4DB0-BB8A-48050DBFC88A}"/>
              </a:ext>
            </a:extLst>
          </p:cNvPr>
          <p:cNvSpPr txBox="1"/>
          <p:nvPr/>
        </p:nvSpPr>
        <p:spPr>
          <a:xfrm>
            <a:off x="250825" y="2637700"/>
            <a:ext cx="3169047" cy="1211357"/>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图中每一个结点都代表一个局面，每一个局面记录两个值</a:t>
            </a:r>
            <a:r>
              <a:rPr lang="en-US" altLang="zh-CN" sz="2000" dirty="0">
                <a:latin typeface="微软雅黑" panose="020B0503020204020204" pitchFamily="34" charset="-122"/>
                <a:ea typeface="微软雅黑" panose="020B0503020204020204" pitchFamily="34" charset="-122"/>
              </a:rPr>
              <a:t>A/B</a:t>
            </a:r>
            <a:r>
              <a:rPr lang="zh-CN" altLang="en-US" sz="2000" dirty="0">
                <a:latin typeface="微软雅黑" panose="020B0503020204020204" pitchFamily="34" charset="-122"/>
                <a:ea typeface="微软雅黑" panose="020B0503020204020204" pitchFamily="34" charset="-122"/>
              </a:rPr>
              <a:t>：</a:t>
            </a:r>
          </a:p>
        </p:txBody>
      </p:sp>
      <p:sp>
        <p:nvSpPr>
          <p:cNvPr id="9" name="TextBox 4">
            <a:extLst>
              <a:ext uri="{FF2B5EF4-FFF2-40B4-BE49-F238E27FC236}">
                <a16:creationId xmlns:a16="http://schemas.microsoft.com/office/drawing/2014/main" id="{AAC47E5E-EAFE-47B3-8550-4DCF7F6DD4B6}"/>
              </a:ext>
            </a:extLst>
          </p:cNvPr>
          <p:cNvSpPr txBox="1"/>
          <p:nvPr/>
        </p:nvSpPr>
        <p:spPr>
          <a:xfrm>
            <a:off x="539552" y="3933056"/>
            <a:ext cx="2968877" cy="1596078"/>
          </a:xfrm>
          <a:prstGeom prst="rect">
            <a:avLst/>
          </a:prstGeom>
          <a:noFill/>
        </p:spPr>
        <p:txBody>
          <a:bodyPr wrap="square" rtlCol="0">
            <a:spAutoFit/>
          </a:bodyPr>
          <a:lstStyle/>
          <a:p>
            <a:pPr algn="just">
              <a:lnSpc>
                <a:spcPct val="125000"/>
              </a:lnSpc>
            </a:pPr>
            <a:r>
              <a:rPr lang="en-US" altLang="zh-CN" sz="2000" b="1" dirty="0">
                <a:solidFill>
                  <a:srgbClr val="0000FF"/>
                </a:solidFill>
                <a:latin typeface="微软雅黑" panose="020B0503020204020204" pitchFamily="34" charset="-122"/>
                <a:ea typeface="微软雅黑" panose="020B0503020204020204" pitchFamily="34" charset="-122"/>
              </a:rPr>
              <a:t>A</a:t>
            </a:r>
            <a:r>
              <a:rPr lang="zh-CN" altLang="en-US" sz="2000" b="1" dirty="0">
                <a:solidFill>
                  <a:srgbClr val="0000FF"/>
                </a:solidFill>
                <a:latin typeface="微软雅黑" panose="020B0503020204020204" pitchFamily="34" charset="-122"/>
                <a:ea typeface="微软雅黑" panose="020B0503020204020204" pitchFamily="34" charset="-122"/>
              </a:rPr>
              <a:t>：该局面被访问中黑棋胜利次数。</a:t>
            </a:r>
            <a:r>
              <a:rPr lang="zh-CN" altLang="en-US" sz="2000" dirty="0">
                <a:latin typeface="微软雅黑" panose="020B0503020204020204" pitchFamily="34" charset="-122"/>
                <a:ea typeface="微软雅黑" panose="020B0503020204020204" pitchFamily="34" charset="-122"/>
              </a:rPr>
              <a:t>对于黑棋表示己方胜利次数，对于白棋表示己方失败次数。</a:t>
            </a:r>
          </a:p>
        </p:txBody>
      </p:sp>
      <p:sp>
        <p:nvSpPr>
          <p:cNvPr id="11" name="TextBox 4">
            <a:extLst>
              <a:ext uri="{FF2B5EF4-FFF2-40B4-BE49-F238E27FC236}">
                <a16:creationId xmlns:a16="http://schemas.microsoft.com/office/drawing/2014/main" id="{4C8BD8D2-E7CD-4550-8A38-436C8293941B}"/>
              </a:ext>
            </a:extLst>
          </p:cNvPr>
          <p:cNvSpPr txBox="1"/>
          <p:nvPr/>
        </p:nvSpPr>
        <p:spPr>
          <a:xfrm>
            <a:off x="583830" y="5694280"/>
            <a:ext cx="2880319" cy="826637"/>
          </a:xfrm>
          <a:prstGeom prst="rect">
            <a:avLst/>
          </a:prstGeom>
          <a:noFill/>
        </p:spPr>
        <p:txBody>
          <a:bodyPr wrap="square" rtlCol="0">
            <a:spAutoFit/>
          </a:bodyPr>
          <a:lstStyle/>
          <a:p>
            <a:pPr algn="just">
              <a:lnSpc>
                <a:spcPct val="125000"/>
              </a:lnSpc>
            </a:pPr>
            <a:r>
              <a:rPr lang="en-US" altLang="zh-CN" sz="2000" b="1" dirty="0">
                <a:solidFill>
                  <a:srgbClr val="0000FF"/>
                </a:solidFill>
                <a:latin typeface="微软雅黑" panose="020B0503020204020204" pitchFamily="34" charset="-122"/>
                <a:ea typeface="微软雅黑" panose="020B0503020204020204" pitchFamily="34" charset="-122"/>
              </a:rPr>
              <a:t>B</a:t>
            </a:r>
            <a:r>
              <a:rPr lang="zh-CN" altLang="en-US" sz="2000" b="1" dirty="0">
                <a:solidFill>
                  <a:srgbClr val="0000FF"/>
                </a:solidFill>
                <a:latin typeface="微软雅黑" panose="020B0503020204020204" pitchFamily="34" charset="-122"/>
                <a:ea typeface="微软雅黑" panose="020B0503020204020204" pitchFamily="34" charset="-122"/>
              </a:rPr>
              <a:t>：该局面被访问的总次数。</a:t>
            </a:r>
          </a:p>
        </p:txBody>
      </p:sp>
      <p:sp>
        <p:nvSpPr>
          <p:cNvPr id="13" name="矩形 12">
            <a:extLst>
              <a:ext uri="{FF2B5EF4-FFF2-40B4-BE49-F238E27FC236}">
                <a16:creationId xmlns:a16="http://schemas.microsoft.com/office/drawing/2014/main" id="{E6C8AC9E-235A-4EC6-9CF1-2643B2E49F63}"/>
              </a:ext>
            </a:extLst>
          </p:cNvPr>
          <p:cNvSpPr/>
          <p:nvPr/>
        </p:nvSpPr>
        <p:spPr>
          <a:xfrm>
            <a:off x="63424" y="884554"/>
            <a:ext cx="8424936" cy="4770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n"/>
            </a:pPr>
            <a:r>
              <a:rPr lang="zh-CN" altLang="en-US" sz="2800" b="1" dirty="0">
                <a:solidFill>
                  <a:srgbClr val="002060"/>
                </a:solidFill>
                <a:latin typeface="黑体" panose="02010609060101010101" pitchFamily="49" charset="-122"/>
                <a:ea typeface="黑体" panose="02010609060101010101" pitchFamily="49" charset="-122"/>
              </a:rPr>
              <a:t>简单示例</a:t>
            </a:r>
            <a:endParaRPr lang="en-US" altLang="zh-CN" sz="2800" b="1" dirty="0">
              <a:solidFill>
                <a:srgbClr val="00206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7372841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defTabSz="685800">
              <a:defRPr/>
            </a:pPr>
            <a:fld id="{C9728943-09E1-4583-B427-1856C283FC56}" type="slidenum">
              <a:rPr lang="zh-CN" altLang="en-US" smtClean="0">
                <a:solidFill>
                  <a:prstClr val="black">
                    <a:tint val="75000"/>
                  </a:prstClr>
                </a:solidFill>
              </a:rPr>
              <a:t>52</a:t>
            </a:fld>
            <a:endParaRPr lang="zh-CN" altLang="en-US">
              <a:solidFill>
                <a:prstClr val="black">
                  <a:tint val="75000"/>
                </a:prstClr>
              </a:solidFill>
            </a:endParaRPr>
          </a:p>
        </p:txBody>
      </p:sp>
      <p:sp>
        <p:nvSpPr>
          <p:cNvPr id="20" name="标题 1"/>
          <p:cNvSpPr>
            <a:spLocks noGrp="1"/>
          </p:cNvSpPr>
          <p:nvPr>
            <p:ph type="title"/>
          </p:nvPr>
        </p:nvSpPr>
        <p:spPr>
          <a:xfrm>
            <a:off x="129600" y="137478"/>
            <a:ext cx="8640960" cy="566266"/>
          </a:xfrm>
        </p:spPr>
        <p:txBody>
          <a:bodyPr/>
          <a:lstStyle/>
          <a:p>
            <a:r>
              <a:rPr lang="en-US" altLang="zh-CN" dirty="0">
                <a:solidFill>
                  <a:srgbClr val="002060"/>
                </a:solidFill>
              </a:rPr>
              <a:t>5.5 </a:t>
            </a:r>
            <a:r>
              <a:rPr lang="zh-CN" altLang="en-US" dirty="0">
                <a:solidFill>
                  <a:srgbClr val="002060"/>
                </a:solidFill>
              </a:rPr>
              <a:t>蒙特卡洛树搜索</a:t>
            </a:r>
          </a:p>
        </p:txBody>
      </p:sp>
      <p:pic>
        <p:nvPicPr>
          <p:cNvPr id="6" name="图片 5">
            <a:extLst>
              <a:ext uri="{FF2B5EF4-FFF2-40B4-BE49-F238E27FC236}">
                <a16:creationId xmlns:a16="http://schemas.microsoft.com/office/drawing/2014/main" id="{AFE8FE14-8884-4BAE-BBA1-F7E12EB98947}"/>
              </a:ext>
            </a:extLst>
          </p:cNvPr>
          <p:cNvPicPr>
            <a:picLocks noChangeAspect="1"/>
          </p:cNvPicPr>
          <p:nvPr/>
        </p:nvPicPr>
        <p:blipFill rotWithShape="1">
          <a:blip r:embed="rId4"/>
          <a:srcRect l="37505" t="4399" r="5007" b="18135"/>
          <a:stretch/>
        </p:blipFill>
        <p:spPr>
          <a:xfrm>
            <a:off x="3508429" y="2050723"/>
            <a:ext cx="5635571" cy="3149109"/>
          </a:xfrm>
          <a:prstGeom prst="rect">
            <a:avLst/>
          </a:prstGeom>
        </p:spPr>
      </p:pic>
      <p:sp>
        <p:nvSpPr>
          <p:cNvPr id="3" name="TextBox 4">
            <a:extLst>
              <a:ext uri="{FF2B5EF4-FFF2-40B4-BE49-F238E27FC236}">
                <a16:creationId xmlns:a16="http://schemas.microsoft.com/office/drawing/2014/main" id="{24CAA754-45F7-44D4-92E8-4DB6876E658E}"/>
              </a:ext>
            </a:extLst>
          </p:cNvPr>
          <p:cNvSpPr txBox="1"/>
          <p:nvPr/>
        </p:nvSpPr>
        <p:spPr>
          <a:xfrm>
            <a:off x="252828" y="1759159"/>
            <a:ext cx="3169047" cy="1910908"/>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l"/>
            </a:pPr>
            <a:r>
              <a:rPr lang="zh-CN" altLang="en-US" sz="1600" b="1" dirty="0">
                <a:solidFill>
                  <a:srgbClr val="0000FF"/>
                </a:solidFill>
                <a:latin typeface="微软雅黑" panose="020B0503020204020204" pitchFamily="34" charset="-122"/>
                <a:ea typeface="微软雅黑" panose="020B0503020204020204" pitchFamily="34" charset="-122"/>
              </a:rPr>
              <a:t>该图刻画了蒙特卡洛树搜索的四个步骤</a:t>
            </a:r>
            <a:r>
              <a:rPr lang="zh-CN" altLang="en-US" sz="1600" dirty="0">
                <a:latin typeface="微软雅黑" panose="020B0503020204020204" pitchFamily="34" charset="-122"/>
                <a:ea typeface="微软雅黑" panose="020B0503020204020204" pitchFamily="34" charset="-122"/>
              </a:rPr>
              <a:t>，假设根结点由黑棋行棋，为了选择根结点后续结点，需要由</a:t>
            </a:r>
            <a:r>
              <a:rPr lang="en-US" altLang="zh-CN" sz="1600" dirty="0">
                <a:latin typeface="微软雅黑" panose="020B0503020204020204" pitchFamily="34" charset="-122"/>
                <a:ea typeface="微软雅黑" panose="020B0503020204020204" pitchFamily="34" charset="-122"/>
              </a:rPr>
              <a:t>UCB</a:t>
            </a:r>
            <a:r>
              <a:rPr lang="zh-CN" altLang="en-US" sz="1600" dirty="0">
                <a:latin typeface="微软雅黑" panose="020B0503020204020204" pitchFamily="34" charset="-122"/>
                <a:ea typeface="微软雅黑" panose="020B0503020204020204" pitchFamily="34" charset="-122"/>
              </a:rPr>
              <a:t>公式来计算后续结点取值，取最大值作为后续结点：</a:t>
            </a:r>
          </a:p>
        </p:txBody>
      </p:sp>
      <p:sp>
        <p:nvSpPr>
          <p:cNvPr id="9" name="TextBox 4">
            <a:extLst>
              <a:ext uri="{FF2B5EF4-FFF2-40B4-BE49-F238E27FC236}">
                <a16:creationId xmlns:a16="http://schemas.microsoft.com/office/drawing/2014/main" id="{AAC47E5E-EAFE-47B3-8550-4DCF7F6DD4B6}"/>
              </a:ext>
            </a:extLst>
          </p:cNvPr>
          <p:cNvSpPr txBox="1"/>
          <p:nvPr/>
        </p:nvSpPr>
        <p:spPr>
          <a:xfrm>
            <a:off x="539552" y="3714981"/>
            <a:ext cx="2880319" cy="679801"/>
          </a:xfrm>
          <a:prstGeom prst="rect">
            <a:avLst/>
          </a:prstGeom>
          <a:noFill/>
        </p:spPr>
        <p:txBody>
          <a:bodyPr wrap="square" rtlCol="0">
            <a:spAutoFit/>
          </a:bodyPr>
          <a:lstStyle/>
          <a:p>
            <a:pPr algn="just">
              <a:lnSpc>
                <a:spcPct val="125000"/>
              </a:lnSpc>
            </a:pPr>
            <a:r>
              <a:rPr lang="zh-CN" altLang="en-US" sz="1600" b="1" dirty="0">
                <a:solidFill>
                  <a:srgbClr val="0000FF"/>
                </a:solidFill>
                <a:latin typeface="微软雅黑" panose="020B0503020204020204" pitchFamily="34" charset="-122"/>
                <a:ea typeface="微软雅黑" panose="020B0503020204020204" pitchFamily="34" charset="-122"/>
              </a:rPr>
              <a:t>左</a:t>
            </a:r>
            <a:r>
              <a:rPr lang="en-US" altLang="zh-CN" sz="1600" b="1" dirty="0">
                <a:solidFill>
                  <a:srgbClr val="0000FF"/>
                </a:solidFill>
                <a:latin typeface="微软雅黑" panose="020B0503020204020204" pitchFamily="34" charset="-122"/>
                <a:ea typeface="微软雅黑" panose="020B0503020204020204" pitchFamily="34" charset="-122"/>
              </a:rPr>
              <a:t>1</a:t>
            </a:r>
            <a:r>
              <a:rPr lang="zh-CN" altLang="en-US" sz="1600" b="1" dirty="0">
                <a:solidFill>
                  <a:srgbClr val="0000FF"/>
                </a:solidFill>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7/10</a:t>
            </a:r>
            <a:r>
              <a:rPr lang="zh-CN" altLang="en-US" sz="1600" dirty="0">
                <a:latin typeface="微软雅黑" panose="020B0503020204020204" pitchFamily="34" charset="-122"/>
                <a:ea typeface="微软雅黑" panose="020B0503020204020204" pitchFamily="34" charset="-122"/>
              </a:rPr>
              <a:t>对应的居面奖赏值为</a:t>
            </a:r>
          </a:p>
        </p:txBody>
      </p:sp>
      <p:sp>
        <p:nvSpPr>
          <p:cNvPr id="11" name="TextBox 4">
            <a:extLst>
              <a:ext uri="{FF2B5EF4-FFF2-40B4-BE49-F238E27FC236}">
                <a16:creationId xmlns:a16="http://schemas.microsoft.com/office/drawing/2014/main" id="{4C8BD8D2-E7CD-4550-8A38-436C8293941B}"/>
              </a:ext>
            </a:extLst>
          </p:cNvPr>
          <p:cNvSpPr txBox="1"/>
          <p:nvPr/>
        </p:nvSpPr>
        <p:spPr>
          <a:xfrm>
            <a:off x="539552" y="4439696"/>
            <a:ext cx="2880319" cy="372025"/>
          </a:xfrm>
          <a:prstGeom prst="rect">
            <a:avLst/>
          </a:prstGeom>
          <a:noFill/>
        </p:spPr>
        <p:txBody>
          <a:bodyPr wrap="square" rtlCol="0">
            <a:spAutoFit/>
          </a:bodyPr>
          <a:lstStyle/>
          <a:p>
            <a:pPr algn="just">
              <a:lnSpc>
                <a:spcPct val="125000"/>
              </a:lnSpc>
            </a:pPr>
            <a:r>
              <a:rPr lang="zh-CN" altLang="en-US" sz="1600" b="1" dirty="0">
                <a:solidFill>
                  <a:srgbClr val="0000FF"/>
                </a:solidFill>
                <a:latin typeface="微软雅黑" panose="020B0503020204020204" pitchFamily="34" charset="-122"/>
                <a:ea typeface="微软雅黑" panose="020B0503020204020204" pitchFamily="34" charset="-122"/>
              </a:rPr>
              <a:t>左</a:t>
            </a:r>
            <a:r>
              <a:rPr lang="en-US" altLang="zh-CN" sz="1600" b="1" dirty="0">
                <a:solidFill>
                  <a:srgbClr val="0000FF"/>
                </a:solidFill>
                <a:latin typeface="微软雅黑" panose="020B0503020204020204" pitchFamily="34" charset="-122"/>
                <a:ea typeface="微软雅黑" panose="020B0503020204020204" pitchFamily="34" charset="-122"/>
              </a:rPr>
              <a:t>2</a:t>
            </a:r>
            <a:r>
              <a:rPr lang="zh-CN" altLang="en-US" sz="1600" b="1" dirty="0">
                <a:solidFill>
                  <a:srgbClr val="0000FF"/>
                </a:solidFill>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5/8</a:t>
            </a:r>
            <a:r>
              <a:rPr lang="zh-CN" altLang="en-US" sz="1600" dirty="0">
                <a:latin typeface="微软雅黑" panose="020B0503020204020204" pitchFamily="34" charset="-122"/>
                <a:ea typeface="微软雅黑" panose="020B0503020204020204" pitchFamily="34" charset="-122"/>
              </a:rPr>
              <a:t>对应的局面奖赏值为</a:t>
            </a:r>
          </a:p>
        </p:txBody>
      </p:sp>
      <p:sp>
        <p:nvSpPr>
          <p:cNvPr id="13" name="矩形 12">
            <a:extLst>
              <a:ext uri="{FF2B5EF4-FFF2-40B4-BE49-F238E27FC236}">
                <a16:creationId xmlns:a16="http://schemas.microsoft.com/office/drawing/2014/main" id="{E6C8AC9E-235A-4EC6-9CF1-2643B2E49F63}"/>
              </a:ext>
            </a:extLst>
          </p:cNvPr>
          <p:cNvSpPr/>
          <p:nvPr/>
        </p:nvSpPr>
        <p:spPr>
          <a:xfrm>
            <a:off x="63424" y="884554"/>
            <a:ext cx="8424936" cy="4770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n"/>
            </a:pPr>
            <a:r>
              <a:rPr lang="zh-CN" altLang="en-US" sz="2800" b="1" dirty="0">
                <a:solidFill>
                  <a:srgbClr val="002060"/>
                </a:solidFill>
                <a:latin typeface="黑体" panose="02010609060101010101" pitchFamily="49" charset="-122"/>
                <a:ea typeface="黑体" panose="02010609060101010101" pitchFamily="49" charset="-122"/>
              </a:rPr>
              <a:t>简单示例</a:t>
            </a:r>
            <a:endParaRPr lang="en-US" altLang="zh-CN" sz="2800" b="1" dirty="0">
              <a:solidFill>
                <a:srgbClr val="002060"/>
              </a:solidFill>
              <a:latin typeface="黑体" panose="02010609060101010101" pitchFamily="49" charset="-122"/>
              <a:ea typeface="黑体" panose="02010609060101010101" pitchFamily="49" charset="-122"/>
            </a:endParaRPr>
          </a:p>
        </p:txBody>
      </p:sp>
      <p:graphicFrame>
        <p:nvGraphicFramePr>
          <p:cNvPr id="8" name="对象 7">
            <a:extLst>
              <a:ext uri="{FF2B5EF4-FFF2-40B4-BE49-F238E27FC236}">
                <a16:creationId xmlns:a16="http://schemas.microsoft.com/office/drawing/2014/main" id="{2C363613-DDEE-4E3B-8B22-C6821834BE68}"/>
              </a:ext>
            </a:extLst>
          </p:cNvPr>
          <p:cNvGraphicFramePr>
            <a:graphicFrameLocks noChangeAspect="1"/>
          </p:cNvGraphicFramePr>
          <p:nvPr>
            <p:extLst>
              <p:ext uri="{D42A27DB-BD31-4B8C-83A1-F6EECF244321}">
                <p14:modId xmlns:p14="http://schemas.microsoft.com/office/powerpoint/2010/main" val="1872080906"/>
              </p:ext>
            </p:extLst>
          </p:nvPr>
        </p:nvGraphicFramePr>
        <p:xfrm>
          <a:off x="878150" y="4054881"/>
          <a:ext cx="2441277" cy="339121"/>
        </p:xfrm>
        <a:graphic>
          <a:graphicData uri="http://schemas.openxmlformats.org/presentationml/2006/ole">
            <mc:AlternateContent xmlns:mc="http://schemas.openxmlformats.org/markup-compatibility/2006">
              <mc:Choice xmlns:v="urn:schemas-microsoft-com:vml" Requires="v">
                <p:oleObj spid="_x0000_s11815" name="AxMath" r:id="rId5" imgW="1954440" imgH="272160" progId="Equation.AxMath">
                  <p:embed/>
                </p:oleObj>
              </mc:Choice>
              <mc:Fallback>
                <p:oleObj name="AxMath" r:id="rId5" imgW="1954440" imgH="272160" progId="Equation.AxMath">
                  <p:embed/>
                  <p:pic>
                    <p:nvPicPr>
                      <p:cNvPr id="0" name=""/>
                      <p:cNvPicPr/>
                      <p:nvPr/>
                    </p:nvPicPr>
                    <p:blipFill>
                      <a:blip r:embed="rId6"/>
                      <a:stretch>
                        <a:fillRect/>
                      </a:stretch>
                    </p:blipFill>
                    <p:spPr>
                      <a:xfrm>
                        <a:off x="878150" y="4054881"/>
                        <a:ext cx="2441277" cy="339121"/>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ED7C968C-4960-4035-AA11-9606D9E8C487}"/>
              </a:ext>
            </a:extLst>
          </p:cNvPr>
          <p:cNvGraphicFramePr>
            <a:graphicFrameLocks noChangeAspect="1"/>
          </p:cNvGraphicFramePr>
          <p:nvPr>
            <p:extLst>
              <p:ext uri="{D42A27DB-BD31-4B8C-83A1-F6EECF244321}">
                <p14:modId xmlns:p14="http://schemas.microsoft.com/office/powerpoint/2010/main" val="3165765157"/>
              </p:ext>
            </p:extLst>
          </p:nvPr>
        </p:nvGraphicFramePr>
        <p:xfrm>
          <a:off x="611532" y="4856635"/>
          <a:ext cx="2136924" cy="323375"/>
        </p:xfrm>
        <a:graphic>
          <a:graphicData uri="http://schemas.openxmlformats.org/presentationml/2006/ole">
            <mc:AlternateContent xmlns:mc="http://schemas.openxmlformats.org/markup-compatibility/2006">
              <mc:Choice xmlns:v="urn:schemas-microsoft-com:vml" Requires="v">
                <p:oleObj spid="_x0000_s11816" name="AxMath" r:id="rId7" imgW="1794600" imgH="272160" progId="Equation.AxMath">
                  <p:embed/>
                </p:oleObj>
              </mc:Choice>
              <mc:Fallback>
                <p:oleObj name="AxMath" r:id="rId7" imgW="1794600" imgH="272160" progId="Equation.AxMath">
                  <p:embed/>
                  <p:pic>
                    <p:nvPicPr>
                      <p:cNvPr id="0" name=""/>
                      <p:cNvPicPr/>
                      <p:nvPr/>
                    </p:nvPicPr>
                    <p:blipFill>
                      <a:blip r:embed="rId8"/>
                      <a:stretch>
                        <a:fillRect/>
                      </a:stretch>
                    </p:blipFill>
                    <p:spPr>
                      <a:xfrm>
                        <a:off x="611532" y="4856635"/>
                        <a:ext cx="2136924" cy="323375"/>
                      </a:xfrm>
                      <a:prstGeom prst="rect">
                        <a:avLst/>
                      </a:prstGeom>
                    </p:spPr>
                  </p:pic>
                </p:oleObj>
              </mc:Fallback>
            </mc:AlternateContent>
          </a:graphicData>
        </a:graphic>
      </p:graphicFrame>
      <p:sp>
        <p:nvSpPr>
          <p:cNvPr id="12" name="TextBox 4">
            <a:extLst>
              <a:ext uri="{FF2B5EF4-FFF2-40B4-BE49-F238E27FC236}">
                <a16:creationId xmlns:a16="http://schemas.microsoft.com/office/drawing/2014/main" id="{EAE5FFA6-351D-42BB-A57C-3C10B5AA46CC}"/>
              </a:ext>
            </a:extLst>
          </p:cNvPr>
          <p:cNvSpPr txBox="1"/>
          <p:nvPr/>
        </p:nvSpPr>
        <p:spPr>
          <a:xfrm>
            <a:off x="533609" y="5172030"/>
            <a:ext cx="2880319" cy="372025"/>
          </a:xfrm>
          <a:prstGeom prst="rect">
            <a:avLst/>
          </a:prstGeom>
          <a:noFill/>
        </p:spPr>
        <p:txBody>
          <a:bodyPr wrap="square" rtlCol="0">
            <a:spAutoFit/>
          </a:bodyPr>
          <a:lstStyle/>
          <a:p>
            <a:pPr algn="just">
              <a:lnSpc>
                <a:spcPct val="125000"/>
              </a:lnSpc>
            </a:pPr>
            <a:r>
              <a:rPr lang="zh-CN" altLang="en-US" sz="1600" b="1" dirty="0">
                <a:solidFill>
                  <a:srgbClr val="0000FF"/>
                </a:solidFill>
                <a:latin typeface="微软雅黑" panose="020B0503020204020204" pitchFamily="34" charset="-122"/>
                <a:ea typeface="微软雅黑" panose="020B0503020204020204" pitchFamily="34" charset="-122"/>
              </a:rPr>
              <a:t>左</a:t>
            </a:r>
            <a:r>
              <a:rPr lang="en-US" altLang="zh-CN" sz="1600" b="1" dirty="0">
                <a:solidFill>
                  <a:srgbClr val="0000FF"/>
                </a:solidFill>
                <a:latin typeface="微软雅黑" panose="020B0503020204020204" pitchFamily="34" charset="-122"/>
                <a:ea typeface="微软雅黑" panose="020B0503020204020204" pitchFamily="34" charset="-122"/>
              </a:rPr>
              <a:t>3</a:t>
            </a:r>
            <a:r>
              <a:rPr lang="zh-CN" altLang="en-US" sz="1600" b="1" dirty="0">
                <a:solidFill>
                  <a:srgbClr val="0000FF"/>
                </a:solidFill>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0/3</a:t>
            </a:r>
            <a:r>
              <a:rPr lang="zh-CN" altLang="en-US" sz="1600" dirty="0">
                <a:latin typeface="微软雅黑" panose="020B0503020204020204" pitchFamily="34" charset="-122"/>
                <a:ea typeface="微软雅黑" panose="020B0503020204020204" pitchFamily="34" charset="-122"/>
              </a:rPr>
              <a:t>对应的居面奖赏值为</a:t>
            </a:r>
          </a:p>
        </p:txBody>
      </p:sp>
      <p:graphicFrame>
        <p:nvGraphicFramePr>
          <p:cNvPr id="15" name="对象 14">
            <a:extLst>
              <a:ext uri="{FF2B5EF4-FFF2-40B4-BE49-F238E27FC236}">
                <a16:creationId xmlns:a16="http://schemas.microsoft.com/office/drawing/2014/main" id="{91813129-A794-47B0-B536-94DC9CA20326}"/>
              </a:ext>
            </a:extLst>
          </p:cNvPr>
          <p:cNvGraphicFramePr>
            <a:graphicFrameLocks noChangeAspect="1"/>
          </p:cNvGraphicFramePr>
          <p:nvPr>
            <p:extLst>
              <p:ext uri="{D42A27DB-BD31-4B8C-83A1-F6EECF244321}">
                <p14:modId xmlns:p14="http://schemas.microsoft.com/office/powerpoint/2010/main" val="1286742833"/>
              </p:ext>
            </p:extLst>
          </p:nvPr>
        </p:nvGraphicFramePr>
        <p:xfrm>
          <a:off x="606425" y="5540375"/>
          <a:ext cx="2139950" cy="323850"/>
        </p:xfrm>
        <a:graphic>
          <a:graphicData uri="http://schemas.openxmlformats.org/presentationml/2006/ole">
            <mc:AlternateContent xmlns:mc="http://schemas.openxmlformats.org/markup-compatibility/2006">
              <mc:Choice xmlns:v="urn:schemas-microsoft-com:vml" Requires="v">
                <p:oleObj spid="_x0000_s11817" name="AxMath" r:id="rId9" imgW="1796760" imgH="272160" progId="Equation.AxMath">
                  <p:embed/>
                </p:oleObj>
              </mc:Choice>
              <mc:Fallback>
                <p:oleObj name="AxMath" r:id="rId9" imgW="1796760" imgH="272160" progId="Equation.AxMath">
                  <p:embed/>
                  <p:pic>
                    <p:nvPicPr>
                      <p:cNvPr id="10" name="对象 9">
                        <a:extLst>
                          <a:ext uri="{FF2B5EF4-FFF2-40B4-BE49-F238E27FC236}">
                            <a16:creationId xmlns:a16="http://schemas.microsoft.com/office/drawing/2014/main" id="{ED7C968C-4960-4035-AA11-9606D9E8C487}"/>
                          </a:ext>
                        </a:extLst>
                      </p:cNvPr>
                      <p:cNvPicPr/>
                      <p:nvPr/>
                    </p:nvPicPr>
                    <p:blipFill>
                      <a:blip r:embed="rId10"/>
                      <a:stretch>
                        <a:fillRect/>
                      </a:stretch>
                    </p:blipFill>
                    <p:spPr>
                      <a:xfrm>
                        <a:off x="606425" y="5540375"/>
                        <a:ext cx="2139950" cy="323850"/>
                      </a:xfrm>
                      <a:prstGeom prst="rect">
                        <a:avLst/>
                      </a:prstGeom>
                    </p:spPr>
                  </p:pic>
                </p:oleObj>
              </mc:Fallback>
            </mc:AlternateContent>
          </a:graphicData>
        </a:graphic>
      </p:graphicFrame>
      <p:sp>
        <p:nvSpPr>
          <p:cNvPr id="17" name="TextBox 4">
            <a:extLst>
              <a:ext uri="{FF2B5EF4-FFF2-40B4-BE49-F238E27FC236}">
                <a16:creationId xmlns:a16="http://schemas.microsoft.com/office/drawing/2014/main" id="{5F70421F-8BD8-4054-9FF1-1C13F914D770}"/>
              </a:ext>
            </a:extLst>
          </p:cNvPr>
          <p:cNvSpPr txBox="1"/>
          <p:nvPr/>
        </p:nvSpPr>
        <p:spPr>
          <a:xfrm>
            <a:off x="533608" y="5860545"/>
            <a:ext cx="5635571" cy="372025"/>
          </a:xfrm>
          <a:prstGeom prst="rect">
            <a:avLst/>
          </a:prstGeom>
          <a:noFill/>
        </p:spPr>
        <p:txBody>
          <a:bodyPr wrap="square" rtlCol="0">
            <a:spAutoFit/>
          </a:bodyPr>
          <a:lstStyle/>
          <a:p>
            <a:pPr algn="just">
              <a:lnSpc>
                <a:spcPct val="125000"/>
              </a:lnSpc>
            </a:pPr>
            <a:r>
              <a:rPr lang="zh-CN" altLang="en-US" sz="1600" dirty="0">
                <a:latin typeface="微软雅黑" panose="020B0503020204020204" pitchFamily="34" charset="-122"/>
                <a:ea typeface="微软雅黑" panose="020B0503020204020204" pitchFamily="34" charset="-122"/>
              </a:rPr>
              <a:t>由此可见，黑棋会选择局面</a:t>
            </a:r>
            <a:r>
              <a:rPr lang="en-US" altLang="zh-CN" sz="1600" dirty="0">
                <a:latin typeface="微软雅黑" panose="020B0503020204020204" pitchFamily="34" charset="-122"/>
                <a:ea typeface="微软雅黑" panose="020B0503020204020204" pitchFamily="34" charset="-122"/>
              </a:rPr>
              <a:t>7/10</a:t>
            </a:r>
            <a:r>
              <a:rPr lang="zh-CN" altLang="en-US" sz="1600" dirty="0">
                <a:latin typeface="微软雅黑" panose="020B0503020204020204" pitchFamily="34" charset="-122"/>
                <a:ea typeface="微软雅黑" panose="020B0503020204020204" pitchFamily="34" charset="-122"/>
              </a:rPr>
              <a:t>进行行棋。</a:t>
            </a:r>
          </a:p>
        </p:txBody>
      </p:sp>
    </p:spTree>
    <p:extLst>
      <p:ext uri="{BB962C8B-B14F-4D97-AF65-F5344CB8AC3E}">
        <p14:creationId xmlns:p14="http://schemas.microsoft.com/office/powerpoint/2010/main" val="6110553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defTabSz="685800">
              <a:defRPr/>
            </a:pPr>
            <a:fld id="{C9728943-09E1-4583-B427-1856C283FC56}" type="slidenum">
              <a:rPr lang="zh-CN" altLang="en-US" smtClean="0">
                <a:solidFill>
                  <a:prstClr val="black">
                    <a:tint val="75000"/>
                  </a:prstClr>
                </a:solidFill>
              </a:rPr>
              <a:t>53</a:t>
            </a:fld>
            <a:endParaRPr lang="zh-CN" altLang="en-US">
              <a:solidFill>
                <a:prstClr val="black">
                  <a:tint val="75000"/>
                </a:prstClr>
              </a:solidFill>
            </a:endParaRPr>
          </a:p>
        </p:txBody>
      </p:sp>
      <p:sp>
        <p:nvSpPr>
          <p:cNvPr id="20" name="标题 1"/>
          <p:cNvSpPr>
            <a:spLocks noGrp="1"/>
          </p:cNvSpPr>
          <p:nvPr>
            <p:ph type="title"/>
          </p:nvPr>
        </p:nvSpPr>
        <p:spPr>
          <a:xfrm>
            <a:off x="129600" y="137478"/>
            <a:ext cx="8640960" cy="566266"/>
          </a:xfrm>
        </p:spPr>
        <p:txBody>
          <a:bodyPr/>
          <a:lstStyle/>
          <a:p>
            <a:r>
              <a:rPr lang="en-US" altLang="zh-CN" dirty="0">
                <a:solidFill>
                  <a:srgbClr val="002060"/>
                </a:solidFill>
              </a:rPr>
              <a:t>5.5 </a:t>
            </a:r>
            <a:r>
              <a:rPr lang="zh-CN" altLang="en-US" dirty="0">
                <a:solidFill>
                  <a:srgbClr val="002060"/>
                </a:solidFill>
              </a:rPr>
              <a:t>蒙特卡洛树搜索</a:t>
            </a:r>
          </a:p>
        </p:txBody>
      </p:sp>
      <p:pic>
        <p:nvPicPr>
          <p:cNvPr id="6" name="图片 5">
            <a:extLst>
              <a:ext uri="{FF2B5EF4-FFF2-40B4-BE49-F238E27FC236}">
                <a16:creationId xmlns:a16="http://schemas.microsoft.com/office/drawing/2014/main" id="{AFE8FE14-8884-4BAE-BBA1-F7E12EB98947}"/>
              </a:ext>
            </a:extLst>
          </p:cNvPr>
          <p:cNvPicPr>
            <a:picLocks noChangeAspect="1"/>
          </p:cNvPicPr>
          <p:nvPr/>
        </p:nvPicPr>
        <p:blipFill rotWithShape="1">
          <a:blip r:embed="rId4"/>
          <a:srcRect l="37505" t="4399" r="5007" b="18135"/>
          <a:stretch/>
        </p:blipFill>
        <p:spPr>
          <a:xfrm>
            <a:off x="3508429" y="2050723"/>
            <a:ext cx="5635571" cy="3149109"/>
          </a:xfrm>
          <a:prstGeom prst="rect">
            <a:avLst/>
          </a:prstGeom>
        </p:spPr>
      </p:pic>
      <p:sp>
        <p:nvSpPr>
          <p:cNvPr id="3" name="TextBox 4">
            <a:extLst>
              <a:ext uri="{FF2B5EF4-FFF2-40B4-BE49-F238E27FC236}">
                <a16:creationId xmlns:a16="http://schemas.microsoft.com/office/drawing/2014/main" id="{24CAA754-45F7-44D4-92E8-4DB6876E658E}"/>
              </a:ext>
            </a:extLst>
          </p:cNvPr>
          <p:cNvSpPr txBox="1"/>
          <p:nvPr/>
        </p:nvSpPr>
        <p:spPr>
          <a:xfrm>
            <a:off x="252828" y="1759159"/>
            <a:ext cx="3169047" cy="1603131"/>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l"/>
            </a:pPr>
            <a:r>
              <a:rPr lang="zh-CN" altLang="en-US" sz="1600" b="1" dirty="0">
                <a:solidFill>
                  <a:srgbClr val="0000FF"/>
                </a:solidFill>
                <a:latin typeface="微软雅黑" panose="020B0503020204020204" pitchFamily="34" charset="-122"/>
                <a:ea typeface="微软雅黑" panose="020B0503020204020204" pitchFamily="34" charset="-122"/>
              </a:rPr>
              <a:t>在结点</a:t>
            </a:r>
            <a:r>
              <a:rPr lang="en-US" altLang="zh-CN" sz="1600" b="1" dirty="0">
                <a:solidFill>
                  <a:srgbClr val="0000FF"/>
                </a:solidFill>
                <a:latin typeface="微软雅黑" panose="020B0503020204020204" pitchFamily="34" charset="-122"/>
                <a:ea typeface="微软雅黑" panose="020B0503020204020204" pitchFamily="34" charset="-122"/>
              </a:rPr>
              <a:t>7/10</a:t>
            </a:r>
            <a:r>
              <a:rPr lang="zh-CN" altLang="en-US" sz="1600" b="1" dirty="0">
                <a:solidFill>
                  <a:srgbClr val="0000FF"/>
                </a:solidFill>
                <a:latin typeface="微软雅黑" panose="020B0503020204020204" pitchFamily="34" charset="-122"/>
                <a:ea typeface="微软雅黑" panose="020B0503020204020204" pitchFamily="34" charset="-122"/>
              </a:rPr>
              <a:t>，由白棋行棋，评估该结点下面的两个局面，</a:t>
            </a:r>
            <a:r>
              <a:rPr lang="zh-CN" altLang="en-US" sz="1600" dirty="0">
                <a:latin typeface="微软雅黑" panose="020B0503020204020204" pitchFamily="34" charset="-122"/>
                <a:ea typeface="微软雅黑" panose="020B0503020204020204" pitchFamily="34" charset="-122"/>
              </a:rPr>
              <a:t>由</a:t>
            </a:r>
            <a:r>
              <a:rPr lang="en-US" altLang="zh-CN" sz="1600" dirty="0">
                <a:latin typeface="微软雅黑" panose="020B0503020204020204" pitchFamily="34" charset="-122"/>
                <a:ea typeface="微软雅黑" panose="020B0503020204020204" pitchFamily="34" charset="-122"/>
              </a:rPr>
              <a:t>UCB</a:t>
            </a:r>
            <a:r>
              <a:rPr lang="zh-CN" altLang="en-US" sz="1600" dirty="0">
                <a:latin typeface="微软雅黑" panose="020B0503020204020204" pitchFamily="34" charset="-122"/>
                <a:ea typeface="微软雅黑" panose="020B0503020204020204" pitchFamily="34" charset="-122"/>
              </a:rPr>
              <a:t>公式可得</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注意：此时</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记录的是白棋失败的次数，所以第一项为</a:t>
            </a:r>
            <a:r>
              <a:rPr lang="en-US" altLang="zh-CN" sz="1600" dirty="0">
                <a:latin typeface="微软雅黑" panose="020B0503020204020204" pitchFamily="34" charset="-122"/>
                <a:ea typeface="微软雅黑" panose="020B0503020204020204" pitchFamily="34" charset="-122"/>
              </a:rPr>
              <a:t>1-A/B)</a:t>
            </a:r>
            <a:r>
              <a:rPr lang="zh-CN" altLang="en-US" sz="1600" dirty="0">
                <a:latin typeface="微软雅黑" panose="020B0503020204020204" pitchFamily="34" charset="-122"/>
                <a:ea typeface="微软雅黑" panose="020B0503020204020204" pitchFamily="34" charset="-122"/>
              </a:rPr>
              <a:t>：</a:t>
            </a:r>
          </a:p>
        </p:txBody>
      </p:sp>
      <p:sp>
        <p:nvSpPr>
          <p:cNvPr id="9" name="TextBox 4">
            <a:extLst>
              <a:ext uri="{FF2B5EF4-FFF2-40B4-BE49-F238E27FC236}">
                <a16:creationId xmlns:a16="http://schemas.microsoft.com/office/drawing/2014/main" id="{AAC47E5E-EAFE-47B3-8550-4DCF7F6DD4B6}"/>
              </a:ext>
            </a:extLst>
          </p:cNvPr>
          <p:cNvSpPr txBox="1"/>
          <p:nvPr/>
        </p:nvSpPr>
        <p:spPr>
          <a:xfrm>
            <a:off x="533608" y="3496138"/>
            <a:ext cx="2880319" cy="372025"/>
          </a:xfrm>
          <a:prstGeom prst="rect">
            <a:avLst/>
          </a:prstGeom>
          <a:noFill/>
        </p:spPr>
        <p:txBody>
          <a:bodyPr wrap="square" rtlCol="0">
            <a:spAutoFit/>
          </a:bodyPr>
          <a:lstStyle/>
          <a:p>
            <a:pPr algn="just">
              <a:lnSpc>
                <a:spcPct val="125000"/>
              </a:lnSpc>
            </a:pPr>
            <a:r>
              <a:rPr lang="zh-CN" altLang="en-US" sz="1600" dirty="0">
                <a:latin typeface="微软雅黑" panose="020B0503020204020204" pitchFamily="34" charset="-122"/>
                <a:ea typeface="微软雅黑" panose="020B0503020204020204" pitchFamily="34" charset="-122"/>
              </a:rPr>
              <a:t>左</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2/4</a:t>
            </a:r>
            <a:r>
              <a:rPr lang="zh-CN" altLang="en-US" sz="1600" dirty="0">
                <a:latin typeface="微软雅黑" panose="020B0503020204020204" pitchFamily="34" charset="-122"/>
                <a:ea typeface="微软雅黑" panose="020B0503020204020204" pitchFamily="34" charset="-122"/>
              </a:rPr>
              <a:t>对应的居面奖赏值为</a:t>
            </a:r>
          </a:p>
        </p:txBody>
      </p:sp>
      <p:sp>
        <p:nvSpPr>
          <p:cNvPr id="11" name="TextBox 4">
            <a:extLst>
              <a:ext uri="{FF2B5EF4-FFF2-40B4-BE49-F238E27FC236}">
                <a16:creationId xmlns:a16="http://schemas.microsoft.com/office/drawing/2014/main" id="{4C8BD8D2-E7CD-4550-8A38-436C8293941B}"/>
              </a:ext>
            </a:extLst>
          </p:cNvPr>
          <p:cNvSpPr txBox="1"/>
          <p:nvPr/>
        </p:nvSpPr>
        <p:spPr>
          <a:xfrm>
            <a:off x="533608" y="4220853"/>
            <a:ext cx="2880319" cy="372025"/>
          </a:xfrm>
          <a:prstGeom prst="rect">
            <a:avLst/>
          </a:prstGeom>
          <a:noFill/>
        </p:spPr>
        <p:txBody>
          <a:bodyPr wrap="square" rtlCol="0">
            <a:spAutoFit/>
          </a:bodyPr>
          <a:lstStyle/>
          <a:p>
            <a:pPr algn="just">
              <a:lnSpc>
                <a:spcPct val="125000"/>
              </a:lnSpc>
            </a:pPr>
            <a:r>
              <a:rPr lang="zh-CN" altLang="en-US" sz="1600" dirty="0">
                <a:latin typeface="微软雅黑" panose="020B0503020204020204" pitchFamily="34" charset="-122"/>
                <a:ea typeface="微软雅黑" panose="020B0503020204020204" pitchFamily="34" charset="-122"/>
              </a:rPr>
              <a:t>左</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5/8</a:t>
            </a:r>
            <a:r>
              <a:rPr lang="zh-CN" altLang="en-US" sz="1600" dirty="0">
                <a:latin typeface="微软雅黑" panose="020B0503020204020204" pitchFamily="34" charset="-122"/>
                <a:ea typeface="微软雅黑" panose="020B0503020204020204" pitchFamily="34" charset="-122"/>
              </a:rPr>
              <a:t>对应的局面奖赏值为</a:t>
            </a:r>
          </a:p>
        </p:txBody>
      </p:sp>
      <p:sp>
        <p:nvSpPr>
          <p:cNvPr id="13" name="矩形 12">
            <a:extLst>
              <a:ext uri="{FF2B5EF4-FFF2-40B4-BE49-F238E27FC236}">
                <a16:creationId xmlns:a16="http://schemas.microsoft.com/office/drawing/2014/main" id="{E6C8AC9E-235A-4EC6-9CF1-2643B2E49F63}"/>
              </a:ext>
            </a:extLst>
          </p:cNvPr>
          <p:cNvSpPr/>
          <p:nvPr/>
        </p:nvSpPr>
        <p:spPr>
          <a:xfrm>
            <a:off x="63424" y="884554"/>
            <a:ext cx="8424936" cy="4770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n"/>
            </a:pPr>
            <a:r>
              <a:rPr lang="zh-CN" altLang="en-US" sz="2800" b="1" dirty="0">
                <a:solidFill>
                  <a:srgbClr val="002060"/>
                </a:solidFill>
                <a:latin typeface="黑体" panose="02010609060101010101" pitchFamily="49" charset="-122"/>
                <a:ea typeface="黑体" panose="02010609060101010101" pitchFamily="49" charset="-122"/>
              </a:rPr>
              <a:t>简单示例</a:t>
            </a:r>
            <a:endParaRPr lang="en-US" altLang="zh-CN" sz="2800" b="1" dirty="0">
              <a:solidFill>
                <a:srgbClr val="002060"/>
              </a:solidFill>
              <a:latin typeface="黑体" panose="02010609060101010101" pitchFamily="49" charset="-122"/>
              <a:ea typeface="黑体" panose="02010609060101010101" pitchFamily="49" charset="-122"/>
            </a:endParaRPr>
          </a:p>
        </p:txBody>
      </p:sp>
      <p:graphicFrame>
        <p:nvGraphicFramePr>
          <p:cNvPr id="8" name="对象 7">
            <a:extLst>
              <a:ext uri="{FF2B5EF4-FFF2-40B4-BE49-F238E27FC236}">
                <a16:creationId xmlns:a16="http://schemas.microsoft.com/office/drawing/2014/main" id="{2C363613-DDEE-4E3B-8B22-C6821834BE68}"/>
              </a:ext>
            </a:extLst>
          </p:cNvPr>
          <p:cNvGraphicFramePr>
            <a:graphicFrameLocks noChangeAspect="1"/>
          </p:cNvGraphicFramePr>
          <p:nvPr>
            <p:extLst>
              <p:ext uri="{D42A27DB-BD31-4B8C-83A1-F6EECF244321}">
                <p14:modId xmlns:p14="http://schemas.microsoft.com/office/powerpoint/2010/main" val="2897555621"/>
              </p:ext>
            </p:extLst>
          </p:nvPr>
        </p:nvGraphicFramePr>
        <p:xfrm>
          <a:off x="684878" y="3852546"/>
          <a:ext cx="2557462" cy="339725"/>
        </p:xfrm>
        <a:graphic>
          <a:graphicData uri="http://schemas.openxmlformats.org/presentationml/2006/ole">
            <mc:AlternateContent xmlns:mc="http://schemas.openxmlformats.org/markup-compatibility/2006">
              <mc:Choice xmlns:v="urn:schemas-microsoft-com:vml" Requires="v">
                <p:oleObj spid="_x0000_s12656" name="AxMath" r:id="rId5" imgW="2045880" imgH="272160" progId="Equation.AxMath">
                  <p:embed/>
                </p:oleObj>
              </mc:Choice>
              <mc:Fallback>
                <p:oleObj name="AxMath" r:id="rId5" imgW="2045880" imgH="272160" progId="Equation.AxMath">
                  <p:embed/>
                  <p:pic>
                    <p:nvPicPr>
                      <p:cNvPr id="8" name="对象 7">
                        <a:extLst>
                          <a:ext uri="{FF2B5EF4-FFF2-40B4-BE49-F238E27FC236}">
                            <a16:creationId xmlns:a16="http://schemas.microsoft.com/office/drawing/2014/main" id="{2C363613-DDEE-4E3B-8B22-C6821834BE68}"/>
                          </a:ext>
                        </a:extLst>
                      </p:cNvPr>
                      <p:cNvPicPr/>
                      <p:nvPr/>
                    </p:nvPicPr>
                    <p:blipFill>
                      <a:blip r:embed="rId6"/>
                      <a:stretch>
                        <a:fillRect/>
                      </a:stretch>
                    </p:blipFill>
                    <p:spPr>
                      <a:xfrm>
                        <a:off x="684878" y="3852546"/>
                        <a:ext cx="2557462" cy="339725"/>
                      </a:xfrm>
                      <a:prstGeom prst="rect">
                        <a:avLst/>
                      </a:prstGeom>
                    </p:spPr>
                  </p:pic>
                </p:oleObj>
              </mc:Fallback>
            </mc:AlternateContent>
          </a:graphicData>
        </a:graphic>
      </p:graphicFrame>
      <p:sp>
        <p:nvSpPr>
          <p:cNvPr id="17" name="TextBox 4">
            <a:extLst>
              <a:ext uri="{FF2B5EF4-FFF2-40B4-BE49-F238E27FC236}">
                <a16:creationId xmlns:a16="http://schemas.microsoft.com/office/drawing/2014/main" id="{5F70421F-8BD8-4054-9FF1-1C13F914D770}"/>
              </a:ext>
            </a:extLst>
          </p:cNvPr>
          <p:cNvSpPr txBox="1"/>
          <p:nvPr/>
        </p:nvSpPr>
        <p:spPr>
          <a:xfrm>
            <a:off x="529689" y="5042154"/>
            <a:ext cx="2880319" cy="679801"/>
          </a:xfrm>
          <a:prstGeom prst="rect">
            <a:avLst/>
          </a:prstGeom>
          <a:noFill/>
        </p:spPr>
        <p:txBody>
          <a:bodyPr wrap="square" rtlCol="0">
            <a:spAutoFit/>
          </a:bodyPr>
          <a:lstStyle/>
          <a:p>
            <a:pPr algn="just">
              <a:lnSpc>
                <a:spcPct val="125000"/>
              </a:lnSpc>
            </a:pPr>
            <a:r>
              <a:rPr lang="zh-CN" altLang="en-US" sz="1600" dirty="0">
                <a:latin typeface="微软雅黑" panose="020B0503020204020204" pitchFamily="34" charset="-122"/>
                <a:ea typeface="微软雅黑" panose="020B0503020204020204" pitchFamily="34" charset="-122"/>
              </a:rPr>
              <a:t>由此可见，白棋会选择局面</a:t>
            </a:r>
            <a:r>
              <a:rPr lang="en-US" altLang="zh-CN" sz="1600" dirty="0">
                <a:latin typeface="微软雅黑" panose="020B0503020204020204" pitchFamily="34" charset="-122"/>
                <a:ea typeface="微软雅黑" panose="020B0503020204020204" pitchFamily="34" charset="-122"/>
              </a:rPr>
              <a:t>2/4</a:t>
            </a:r>
            <a:r>
              <a:rPr lang="zh-CN" altLang="en-US" sz="1600" dirty="0">
                <a:latin typeface="微软雅黑" panose="020B0503020204020204" pitchFamily="34" charset="-122"/>
                <a:ea typeface="微软雅黑" panose="020B0503020204020204" pitchFamily="34" charset="-122"/>
              </a:rPr>
              <a:t>进行行棋。</a:t>
            </a:r>
          </a:p>
        </p:txBody>
      </p:sp>
      <p:graphicFrame>
        <p:nvGraphicFramePr>
          <p:cNvPr id="7" name="对象 6">
            <a:extLst>
              <a:ext uri="{FF2B5EF4-FFF2-40B4-BE49-F238E27FC236}">
                <a16:creationId xmlns:a16="http://schemas.microsoft.com/office/drawing/2014/main" id="{D256BD50-5117-46CA-B337-EEF893AD7086}"/>
              </a:ext>
            </a:extLst>
          </p:cNvPr>
          <p:cNvGraphicFramePr>
            <a:graphicFrameLocks noChangeAspect="1"/>
          </p:cNvGraphicFramePr>
          <p:nvPr>
            <p:extLst>
              <p:ext uri="{D42A27DB-BD31-4B8C-83A1-F6EECF244321}">
                <p14:modId xmlns:p14="http://schemas.microsoft.com/office/powerpoint/2010/main" val="2933759140"/>
              </p:ext>
            </p:extLst>
          </p:nvPr>
        </p:nvGraphicFramePr>
        <p:xfrm>
          <a:off x="677863" y="4621213"/>
          <a:ext cx="2566987" cy="339725"/>
        </p:xfrm>
        <a:graphic>
          <a:graphicData uri="http://schemas.openxmlformats.org/presentationml/2006/ole">
            <mc:AlternateContent xmlns:mc="http://schemas.openxmlformats.org/markup-compatibility/2006">
              <mc:Choice xmlns:v="urn:schemas-microsoft-com:vml" Requires="v">
                <p:oleObj spid="_x0000_s12657" name="AxMath" r:id="rId7" imgW="2053440" imgH="272160" progId="Equation.AxMath">
                  <p:embed/>
                </p:oleObj>
              </mc:Choice>
              <mc:Fallback>
                <p:oleObj name="AxMath" r:id="rId7" imgW="2053440" imgH="272160" progId="Equation.AxMath">
                  <p:embed/>
                  <p:pic>
                    <p:nvPicPr>
                      <p:cNvPr id="8" name="对象 7">
                        <a:extLst>
                          <a:ext uri="{FF2B5EF4-FFF2-40B4-BE49-F238E27FC236}">
                            <a16:creationId xmlns:a16="http://schemas.microsoft.com/office/drawing/2014/main" id="{2C363613-DDEE-4E3B-8B22-C6821834BE68}"/>
                          </a:ext>
                        </a:extLst>
                      </p:cNvPr>
                      <p:cNvPicPr/>
                      <p:nvPr/>
                    </p:nvPicPr>
                    <p:blipFill>
                      <a:blip r:embed="rId8"/>
                      <a:stretch>
                        <a:fillRect/>
                      </a:stretch>
                    </p:blipFill>
                    <p:spPr>
                      <a:xfrm>
                        <a:off x="677863" y="4621213"/>
                        <a:ext cx="2566987" cy="339725"/>
                      </a:xfrm>
                      <a:prstGeom prst="rect">
                        <a:avLst/>
                      </a:prstGeom>
                    </p:spPr>
                  </p:pic>
                </p:oleObj>
              </mc:Fallback>
            </mc:AlternateContent>
          </a:graphicData>
        </a:graphic>
      </p:graphicFrame>
    </p:spTree>
    <p:extLst>
      <p:ext uri="{BB962C8B-B14F-4D97-AF65-F5344CB8AC3E}">
        <p14:creationId xmlns:p14="http://schemas.microsoft.com/office/powerpoint/2010/main" val="10935711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defTabSz="685800">
              <a:defRPr/>
            </a:pPr>
            <a:fld id="{C9728943-09E1-4583-B427-1856C283FC56}" type="slidenum">
              <a:rPr lang="zh-CN" altLang="en-US" smtClean="0">
                <a:solidFill>
                  <a:prstClr val="black">
                    <a:tint val="75000"/>
                  </a:prstClr>
                </a:solidFill>
              </a:rPr>
              <a:t>54</a:t>
            </a:fld>
            <a:endParaRPr lang="zh-CN" altLang="en-US">
              <a:solidFill>
                <a:prstClr val="black">
                  <a:tint val="75000"/>
                </a:prstClr>
              </a:solidFill>
            </a:endParaRPr>
          </a:p>
        </p:txBody>
      </p:sp>
      <p:sp>
        <p:nvSpPr>
          <p:cNvPr id="20" name="标题 1"/>
          <p:cNvSpPr>
            <a:spLocks noGrp="1"/>
          </p:cNvSpPr>
          <p:nvPr>
            <p:ph type="title"/>
          </p:nvPr>
        </p:nvSpPr>
        <p:spPr>
          <a:xfrm>
            <a:off x="129600" y="137478"/>
            <a:ext cx="8640960" cy="566266"/>
          </a:xfrm>
        </p:spPr>
        <p:txBody>
          <a:bodyPr/>
          <a:lstStyle/>
          <a:p>
            <a:r>
              <a:rPr lang="en-US" altLang="zh-CN" dirty="0">
                <a:solidFill>
                  <a:srgbClr val="002060"/>
                </a:solidFill>
              </a:rPr>
              <a:t>5.5 </a:t>
            </a:r>
            <a:r>
              <a:rPr lang="zh-CN" altLang="en-US" dirty="0">
                <a:solidFill>
                  <a:srgbClr val="002060"/>
                </a:solidFill>
              </a:rPr>
              <a:t>蒙特卡洛树搜索</a:t>
            </a:r>
          </a:p>
        </p:txBody>
      </p:sp>
      <p:pic>
        <p:nvPicPr>
          <p:cNvPr id="6" name="图片 5">
            <a:extLst>
              <a:ext uri="{FF2B5EF4-FFF2-40B4-BE49-F238E27FC236}">
                <a16:creationId xmlns:a16="http://schemas.microsoft.com/office/drawing/2014/main" id="{AFE8FE14-8884-4BAE-BBA1-F7E12EB98947}"/>
              </a:ext>
            </a:extLst>
          </p:cNvPr>
          <p:cNvPicPr>
            <a:picLocks noChangeAspect="1"/>
          </p:cNvPicPr>
          <p:nvPr/>
        </p:nvPicPr>
        <p:blipFill rotWithShape="1">
          <a:blip r:embed="rId4"/>
          <a:srcRect l="37505" t="4399" r="5007" b="18135"/>
          <a:stretch/>
        </p:blipFill>
        <p:spPr>
          <a:xfrm>
            <a:off x="3508429" y="2050723"/>
            <a:ext cx="5635571" cy="3149109"/>
          </a:xfrm>
          <a:prstGeom prst="rect">
            <a:avLst/>
          </a:prstGeom>
        </p:spPr>
      </p:pic>
      <p:sp>
        <p:nvSpPr>
          <p:cNvPr id="3" name="TextBox 4">
            <a:extLst>
              <a:ext uri="{FF2B5EF4-FFF2-40B4-BE49-F238E27FC236}">
                <a16:creationId xmlns:a16="http://schemas.microsoft.com/office/drawing/2014/main" id="{24CAA754-45F7-44D4-92E8-4DB6876E658E}"/>
              </a:ext>
            </a:extLst>
          </p:cNvPr>
          <p:cNvSpPr txBox="1"/>
          <p:nvPr/>
        </p:nvSpPr>
        <p:spPr>
          <a:xfrm>
            <a:off x="252828" y="1759159"/>
            <a:ext cx="3169047" cy="987578"/>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l"/>
            </a:pPr>
            <a:r>
              <a:rPr lang="zh-CN" altLang="en-US" sz="1600" b="1" dirty="0">
                <a:solidFill>
                  <a:srgbClr val="0000FF"/>
                </a:solidFill>
                <a:latin typeface="微软雅黑" panose="020B0503020204020204" pitchFamily="34" charset="-122"/>
                <a:ea typeface="微软雅黑" panose="020B0503020204020204" pitchFamily="34" charset="-122"/>
              </a:rPr>
              <a:t>在结点</a:t>
            </a:r>
            <a:r>
              <a:rPr lang="en-US" altLang="zh-CN" sz="1600" b="1" dirty="0">
                <a:solidFill>
                  <a:srgbClr val="0000FF"/>
                </a:solidFill>
                <a:latin typeface="微软雅黑" panose="020B0503020204020204" pitchFamily="34" charset="-122"/>
                <a:ea typeface="微软雅黑" panose="020B0503020204020204" pitchFamily="34" charset="-122"/>
              </a:rPr>
              <a:t>2/4</a:t>
            </a:r>
            <a:r>
              <a:rPr lang="zh-CN" altLang="en-US" sz="1600" b="1" dirty="0">
                <a:solidFill>
                  <a:srgbClr val="0000FF"/>
                </a:solidFill>
                <a:latin typeface="微软雅黑" panose="020B0503020204020204" pitchFamily="34" charset="-122"/>
                <a:ea typeface="微软雅黑" panose="020B0503020204020204" pitchFamily="34" charset="-122"/>
              </a:rPr>
              <a:t>，由白棋行棋，评估该结点下面的两个局面，</a:t>
            </a:r>
            <a:r>
              <a:rPr lang="zh-CN" altLang="en-US" sz="1600" dirty="0">
                <a:latin typeface="微软雅黑" panose="020B0503020204020204" pitchFamily="34" charset="-122"/>
                <a:ea typeface="微软雅黑" panose="020B0503020204020204" pitchFamily="34" charset="-122"/>
              </a:rPr>
              <a:t>由</a:t>
            </a:r>
            <a:r>
              <a:rPr lang="en-US" altLang="zh-CN" sz="1600" dirty="0">
                <a:latin typeface="微软雅黑" panose="020B0503020204020204" pitchFamily="34" charset="-122"/>
                <a:ea typeface="微软雅黑" panose="020B0503020204020204" pitchFamily="34" charset="-122"/>
              </a:rPr>
              <a:t>UCB</a:t>
            </a:r>
            <a:r>
              <a:rPr lang="zh-CN" altLang="en-US" sz="1600" dirty="0">
                <a:latin typeface="微软雅黑" panose="020B0503020204020204" pitchFamily="34" charset="-122"/>
                <a:ea typeface="微软雅黑" panose="020B0503020204020204" pitchFamily="34" charset="-122"/>
              </a:rPr>
              <a:t>公式可得：</a:t>
            </a:r>
          </a:p>
        </p:txBody>
      </p:sp>
      <p:sp>
        <p:nvSpPr>
          <p:cNvPr id="9" name="TextBox 4">
            <a:extLst>
              <a:ext uri="{FF2B5EF4-FFF2-40B4-BE49-F238E27FC236}">
                <a16:creationId xmlns:a16="http://schemas.microsoft.com/office/drawing/2014/main" id="{AAC47E5E-EAFE-47B3-8550-4DCF7F6DD4B6}"/>
              </a:ext>
            </a:extLst>
          </p:cNvPr>
          <p:cNvSpPr txBox="1"/>
          <p:nvPr/>
        </p:nvSpPr>
        <p:spPr>
          <a:xfrm>
            <a:off x="544643" y="2974015"/>
            <a:ext cx="2880319" cy="372025"/>
          </a:xfrm>
          <a:prstGeom prst="rect">
            <a:avLst/>
          </a:prstGeom>
          <a:noFill/>
        </p:spPr>
        <p:txBody>
          <a:bodyPr wrap="square" rtlCol="0">
            <a:spAutoFit/>
          </a:bodyPr>
          <a:lstStyle/>
          <a:p>
            <a:pPr algn="just">
              <a:lnSpc>
                <a:spcPct val="125000"/>
              </a:lnSpc>
            </a:pPr>
            <a:r>
              <a:rPr lang="zh-CN" altLang="en-US" sz="1600" dirty="0">
                <a:latin typeface="微软雅黑" panose="020B0503020204020204" pitchFamily="34" charset="-122"/>
                <a:ea typeface="微软雅黑" panose="020B0503020204020204" pitchFamily="34" charset="-122"/>
              </a:rPr>
              <a:t>左</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1/3</a:t>
            </a:r>
            <a:r>
              <a:rPr lang="zh-CN" altLang="en-US" sz="1600" dirty="0">
                <a:latin typeface="微软雅黑" panose="020B0503020204020204" pitchFamily="34" charset="-122"/>
                <a:ea typeface="微软雅黑" panose="020B0503020204020204" pitchFamily="34" charset="-122"/>
              </a:rPr>
              <a:t>对应的居面奖赏值为</a:t>
            </a:r>
          </a:p>
        </p:txBody>
      </p:sp>
      <p:sp>
        <p:nvSpPr>
          <p:cNvPr id="11" name="TextBox 4">
            <a:extLst>
              <a:ext uri="{FF2B5EF4-FFF2-40B4-BE49-F238E27FC236}">
                <a16:creationId xmlns:a16="http://schemas.microsoft.com/office/drawing/2014/main" id="{4C8BD8D2-E7CD-4550-8A38-436C8293941B}"/>
              </a:ext>
            </a:extLst>
          </p:cNvPr>
          <p:cNvSpPr txBox="1"/>
          <p:nvPr/>
        </p:nvSpPr>
        <p:spPr>
          <a:xfrm>
            <a:off x="544643" y="3698730"/>
            <a:ext cx="2880319" cy="372025"/>
          </a:xfrm>
          <a:prstGeom prst="rect">
            <a:avLst/>
          </a:prstGeom>
          <a:noFill/>
        </p:spPr>
        <p:txBody>
          <a:bodyPr wrap="square" rtlCol="0">
            <a:spAutoFit/>
          </a:bodyPr>
          <a:lstStyle/>
          <a:p>
            <a:pPr algn="just">
              <a:lnSpc>
                <a:spcPct val="125000"/>
              </a:lnSpc>
            </a:pPr>
            <a:r>
              <a:rPr lang="zh-CN" altLang="en-US" sz="1600" dirty="0">
                <a:latin typeface="微软雅黑" panose="020B0503020204020204" pitchFamily="34" charset="-122"/>
                <a:ea typeface="微软雅黑" panose="020B0503020204020204" pitchFamily="34" charset="-122"/>
              </a:rPr>
              <a:t>左</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5/8</a:t>
            </a:r>
            <a:r>
              <a:rPr lang="zh-CN" altLang="en-US" sz="1600" dirty="0">
                <a:latin typeface="微软雅黑" panose="020B0503020204020204" pitchFamily="34" charset="-122"/>
                <a:ea typeface="微软雅黑" panose="020B0503020204020204" pitchFamily="34" charset="-122"/>
              </a:rPr>
              <a:t>对应的局面奖赏值为</a:t>
            </a:r>
          </a:p>
        </p:txBody>
      </p:sp>
      <p:sp>
        <p:nvSpPr>
          <p:cNvPr id="13" name="矩形 12">
            <a:extLst>
              <a:ext uri="{FF2B5EF4-FFF2-40B4-BE49-F238E27FC236}">
                <a16:creationId xmlns:a16="http://schemas.microsoft.com/office/drawing/2014/main" id="{E6C8AC9E-235A-4EC6-9CF1-2643B2E49F63}"/>
              </a:ext>
            </a:extLst>
          </p:cNvPr>
          <p:cNvSpPr/>
          <p:nvPr/>
        </p:nvSpPr>
        <p:spPr>
          <a:xfrm>
            <a:off x="63424" y="884554"/>
            <a:ext cx="8424936" cy="4770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n"/>
            </a:pPr>
            <a:r>
              <a:rPr lang="zh-CN" altLang="en-US" sz="2800" b="1" dirty="0">
                <a:solidFill>
                  <a:srgbClr val="002060"/>
                </a:solidFill>
                <a:latin typeface="黑体" panose="02010609060101010101" pitchFamily="49" charset="-122"/>
                <a:ea typeface="黑体" panose="02010609060101010101" pitchFamily="49" charset="-122"/>
              </a:rPr>
              <a:t>简单示例</a:t>
            </a:r>
            <a:endParaRPr lang="en-US" altLang="zh-CN" sz="2800" b="1" dirty="0">
              <a:solidFill>
                <a:srgbClr val="002060"/>
              </a:solidFill>
              <a:latin typeface="黑体" panose="02010609060101010101" pitchFamily="49" charset="-122"/>
              <a:ea typeface="黑体" panose="02010609060101010101" pitchFamily="49" charset="-122"/>
            </a:endParaRPr>
          </a:p>
        </p:txBody>
      </p:sp>
      <p:graphicFrame>
        <p:nvGraphicFramePr>
          <p:cNvPr id="8" name="对象 7">
            <a:extLst>
              <a:ext uri="{FF2B5EF4-FFF2-40B4-BE49-F238E27FC236}">
                <a16:creationId xmlns:a16="http://schemas.microsoft.com/office/drawing/2014/main" id="{2C363613-DDEE-4E3B-8B22-C6821834BE68}"/>
              </a:ext>
            </a:extLst>
          </p:cNvPr>
          <p:cNvGraphicFramePr>
            <a:graphicFrameLocks noChangeAspect="1"/>
          </p:cNvGraphicFramePr>
          <p:nvPr>
            <p:extLst>
              <p:ext uri="{D42A27DB-BD31-4B8C-83A1-F6EECF244321}">
                <p14:modId xmlns:p14="http://schemas.microsoft.com/office/powerpoint/2010/main" val="3681440965"/>
              </p:ext>
            </p:extLst>
          </p:nvPr>
        </p:nvGraphicFramePr>
        <p:xfrm>
          <a:off x="845805" y="3352522"/>
          <a:ext cx="2235200" cy="339725"/>
        </p:xfrm>
        <a:graphic>
          <a:graphicData uri="http://schemas.openxmlformats.org/presentationml/2006/ole">
            <mc:AlternateContent xmlns:mc="http://schemas.openxmlformats.org/markup-compatibility/2006">
              <mc:Choice xmlns:v="urn:schemas-microsoft-com:vml" Requires="v">
                <p:oleObj spid="_x0000_s13680" name="AxMath" r:id="rId5" imgW="1788480" imgH="272160" progId="Equation.AxMath">
                  <p:embed/>
                </p:oleObj>
              </mc:Choice>
              <mc:Fallback>
                <p:oleObj name="AxMath" r:id="rId5" imgW="1788480" imgH="272160" progId="Equation.AxMath">
                  <p:embed/>
                  <p:pic>
                    <p:nvPicPr>
                      <p:cNvPr id="8" name="对象 7">
                        <a:extLst>
                          <a:ext uri="{FF2B5EF4-FFF2-40B4-BE49-F238E27FC236}">
                            <a16:creationId xmlns:a16="http://schemas.microsoft.com/office/drawing/2014/main" id="{2C363613-DDEE-4E3B-8B22-C6821834BE68}"/>
                          </a:ext>
                        </a:extLst>
                      </p:cNvPr>
                      <p:cNvPicPr/>
                      <p:nvPr/>
                    </p:nvPicPr>
                    <p:blipFill>
                      <a:blip r:embed="rId6"/>
                      <a:stretch>
                        <a:fillRect/>
                      </a:stretch>
                    </p:blipFill>
                    <p:spPr>
                      <a:xfrm>
                        <a:off x="845805" y="3352522"/>
                        <a:ext cx="2235200" cy="339725"/>
                      </a:xfrm>
                      <a:prstGeom prst="rect">
                        <a:avLst/>
                      </a:prstGeom>
                    </p:spPr>
                  </p:pic>
                </p:oleObj>
              </mc:Fallback>
            </mc:AlternateContent>
          </a:graphicData>
        </a:graphic>
      </p:graphicFrame>
      <p:sp>
        <p:nvSpPr>
          <p:cNvPr id="17" name="TextBox 4">
            <a:extLst>
              <a:ext uri="{FF2B5EF4-FFF2-40B4-BE49-F238E27FC236}">
                <a16:creationId xmlns:a16="http://schemas.microsoft.com/office/drawing/2014/main" id="{5F70421F-8BD8-4054-9FF1-1C13F914D770}"/>
              </a:ext>
            </a:extLst>
          </p:cNvPr>
          <p:cNvSpPr txBox="1"/>
          <p:nvPr/>
        </p:nvSpPr>
        <p:spPr>
          <a:xfrm>
            <a:off x="540724" y="4520031"/>
            <a:ext cx="2880319" cy="987578"/>
          </a:xfrm>
          <a:prstGeom prst="rect">
            <a:avLst/>
          </a:prstGeom>
          <a:noFill/>
        </p:spPr>
        <p:txBody>
          <a:bodyPr wrap="square" rtlCol="0">
            <a:spAutoFit/>
          </a:bodyPr>
          <a:lstStyle/>
          <a:p>
            <a:pPr algn="just">
              <a:lnSpc>
                <a:spcPct val="125000"/>
              </a:lnSpc>
            </a:pPr>
            <a:r>
              <a:rPr lang="zh-CN" altLang="en-US" sz="1600" dirty="0">
                <a:latin typeface="微软雅黑" panose="020B0503020204020204" pitchFamily="34" charset="-122"/>
                <a:ea typeface="微软雅黑" panose="020B0503020204020204" pitchFamily="34" charset="-122"/>
              </a:rPr>
              <a:t>由此可见，黑棋会选择局面</a:t>
            </a:r>
            <a:r>
              <a:rPr lang="en-US" altLang="zh-CN" sz="1600" dirty="0">
                <a:latin typeface="微软雅黑" panose="020B0503020204020204" pitchFamily="34" charset="-122"/>
                <a:ea typeface="微软雅黑" panose="020B0503020204020204" pitchFamily="34" charset="-122"/>
              </a:rPr>
              <a:t>1/1</a:t>
            </a:r>
            <a:r>
              <a:rPr lang="zh-CN" altLang="en-US" sz="1600" dirty="0">
                <a:latin typeface="微软雅黑" panose="020B0503020204020204" pitchFamily="34" charset="-122"/>
                <a:ea typeface="微软雅黑" panose="020B0503020204020204" pitchFamily="34" charset="-122"/>
              </a:rPr>
              <a:t>进行行棋。此时已经到达叶子结点，需要进行扩展。</a:t>
            </a:r>
          </a:p>
        </p:txBody>
      </p:sp>
      <p:graphicFrame>
        <p:nvGraphicFramePr>
          <p:cNvPr id="7" name="对象 6">
            <a:extLst>
              <a:ext uri="{FF2B5EF4-FFF2-40B4-BE49-F238E27FC236}">
                <a16:creationId xmlns:a16="http://schemas.microsoft.com/office/drawing/2014/main" id="{D256BD50-5117-46CA-B337-EEF893AD7086}"/>
              </a:ext>
            </a:extLst>
          </p:cNvPr>
          <p:cNvGraphicFramePr>
            <a:graphicFrameLocks noChangeAspect="1"/>
          </p:cNvGraphicFramePr>
          <p:nvPr>
            <p:extLst>
              <p:ext uri="{D42A27DB-BD31-4B8C-83A1-F6EECF244321}">
                <p14:modId xmlns:p14="http://schemas.microsoft.com/office/powerpoint/2010/main" val="4154543512"/>
              </p:ext>
            </p:extLst>
          </p:nvPr>
        </p:nvGraphicFramePr>
        <p:xfrm>
          <a:off x="850900" y="4098925"/>
          <a:ext cx="2241550" cy="339725"/>
        </p:xfrm>
        <a:graphic>
          <a:graphicData uri="http://schemas.openxmlformats.org/presentationml/2006/ole">
            <mc:AlternateContent xmlns:mc="http://schemas.openxmlformats.org/markup-compatibility/2006">
              <mc:Choice xmlns:v="urn:schemas-microsoft-com:vml" Requires="v">
                <p:oleObj spid="_x0000_s13681" name="AxMath" r:id="rId7" imgW="1794600" imgH="272160" progId="Equation.AxMath">
                  <p:embed/>
                </p:oleObj>
              </mc:Choice>
              <mc:Fallback>
                <p:oleObj name="AxMath" r:id="rId7" imgW="1794600" imgH="272160" progId="Equation.AxMath">
                  <p:embed/>
                  <p:pic>
                    <p:nvPicPr>
                      <p:cNvPr id="7" name="对象 6">
                        <a:extLst>
                          <a:ext uri="{FF2B5EF4-FFF2-40B4-BE49-F238E27FC236}">
                            <a16:creationId xmlns:a16="http://schemas.microsoft.com/office/drawing/2014/main" id="{D256BD50-5117-46CA-B337-EEF893AD7086}"/>
                          </a:ext>
                        </a:extLst>
                      </p:cNvPr>
                      <p:cNvPicPr/>
                      <p:nvPr/>
                    </p:nvPicPr>
                    <p:blipFill>
                      <a:blip r:embed="rId8"/>
                      <a:stretch>
                        <a:fillRect/>
                      </a:stretch>
                    </p:blipFill>
                    <p:spPr>
                      <a:xfrm>
                        <a:off x="850900" y="4098925"/>
                        <a:ext cx="2241550" cy="339725"/>
                      </a:xfrm>
                      <a:prstGeom prst="rect">
                        <a:avLst/>
                      </a:prstGeom>
                    </p:spPr>
                  </p:pic>
                </p:oleObj>
              </mc:Fallback>
            </mc:AlternateContent>
          </a:graphicData>
        </a:graphic>
      </p:graphicFrame>
    </p:spTree>
    <p:extLst>
      <p:ext uri="{BB962C8B-B14F-4D97-AF65-F5344CB8AC3E}">
        <p14:creationId xmlns:p14="http://schemas.microsoft.com/office/powerpoint/2010/main" val="8939065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defTabSz="685800">
              <a:defRPr/>
            </a:pPr>
            <a:fld id="{C9728943-09E1-4583-B427-1856C283FC56}" type="slidenum">
              <a:rPr lang="zh-CN" altLang="en-US" smtClean="0">
                <a:solidFill>
                  <a:prstClr val="black">
                    <a:tint val="75000"/>
                  </a:prstClr>
                </a:solidFill>
              </a:rPr>
              <a:t>55</a:t>
            </a:fld>
            <a:endParaRPr lang="zh-CN" altLang="en-US">
              <a:solidFill>
                <a:prstClr val="black">
                  <a:tint val="75000"/>
                </a:prstClr>
              </a:solidFill>
            </a:endParaRPr>
          </a:p>
        </p:txBody>
      </p:sp>
      <p:sp>
        <p:nvSpPr>
          <p:cNvPr id="20" name="标题 1"/>
          <p:cNvSpPr>
            <a:spLocks noGrp="1"/>
          </p:cNvSpPr>
          <p:nvPr>
            <p:ph type="title"/>
          </p:nvPr>
        </p:nvSpPr>
        <p:spPr>
          <a:xfrm>
            <a:off x="129600" y="137478"/>
            <a:ext cx="8640960" cy="566266"/>
          </a:xfrm>
        </p:spPr>
        <p:txBody>
          <a:bodyPr/>
          <a:lstStyle/>
          <a:p>
            <a:r>
              <a:rPr lang="en-US" altLang="zh-CN" dirty="0">
                <a:solidFill>
                  <a:srgbClr val="002060"/>
                </a:solidFill>
              </a:rPr>
              <a:t>5.5 </a:t>
            </a:r>
            <a:r>
              <a:rPr lang="zh-CN" altLang="en-US" dirty="0">
                <a:solidFill>
                  <a:srgbClr val="002060"/>
                </a:solidFill>
              </a:rPr>
              <a:t>蒙特卡洛树搜索</a:t>
            </a:r>
          </a:p>
        </p:txBody>
      </p:sp>
      <p:pic>
        <p:nvPicPr>
          <p:cNvPr id="6" name="图片 5">
            <a:extLst>
              <a:ext uri="{FF2B5EF4-FFF2-40B4-BE49-F238E27FC236}">
                <a16:creationId xmlns:a16="http://schemas.microsoft.com/office/drawing/2014/main" id="{AFE8FE14-8884-4BAE-BBA1-F7E12EB98947}"/>
              </a:ext>
            </a:extLst>
          </p:cNvPr>
          <p:cNvPicPr>
            <a:picLocks noChangeAspect="1"/>
          </p:cNvPicPr>
          <p:nvPr/>
        </p:nvPicPr>
        <p:blipFill rotWithShape="1">
          <a:blip r:embed="rId3"/>
          <a:srcRect l="37505" t="4399" r="5007" b="18135"/>
          <a:stretch/>
        </p:blipFill>
        <p:spPr>
          <a:xfrm>
            <a:off x="3508429" y="2050723"/>
            <a:ext cx="5635571" cy="3149109"/>
          </a:xfrm>
          <a:prstGeom prst="rect">
            <a:avLst/>
          </a:prstGeom>
        </p:spPr>
      </p:pic>
      <p:sp>
        <p:nvSpPr>
          <p:cNvPr id="3" name="TextBox 4">
            <a:extLst>
              <a:ext uri="{FF2B5EF4-FFF2-40B4-BE49-F238E27FC236}">
                <a16:creationId xmlns:a16="http://schemas.microsoft.com/office/drawing/2014/main" id="{24CAA754-45F7-44D4-92E8-4DB6876E658E}"/>
              </a:ext>
            </a:extLst>
          </p:cNvPr>
          <p:cNvSpPr txBox="1"/>
          <p:nvPr/>
        </p:nvSpPr>
        <p:spPr>
          <a:xfrm>
            <a:off x="251520" y="1900381"/>
            <a:ext cx="3169047" cy="3449791"/>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l"/>
            </a:pPr>
            <a:r>
              <a:rPr lang="zh-CN" altLang="en-US" sz="1600" b="1" dirty="0">
                <a:solidFill>
                  <a:srgbClr val="0000FF"/>
                </a:solidFill>
                <a:latin typeface="微软雅黑" panose="020B0503020204020204" pitchFamily="34" charset="-122"/>
                <a:ea typeface="微软雅黑" panose="020B0503020204020204" pitchFamily="34" charset="-122"/>
              </a:rPr>
              <a:t>随机扩展一个新节点。</a:t>
            </a:r>
            <a:r>
              <a:rPr lang="zh-CN" altLang="en-US" sz="1600" dirty="0">
                <a:latin typeface="微软雅黑" panose="020B0503020204020204" pitchFamily="34" charset="-122"/>
                <a:ea typeface="微软雅黑" panose="020B0503020204020204" pitchFamily="34" charset="-122"/>
              </a:rPr>
              <a:t>由于该新结点未被访问，所以初始化为</a:t>
            </a:r>
            <a:r>
              <a:rPr lang="en-US" altLang="zh-CN" sz="1600" dirty="0">
                <a:latin typeface="微软雅黑" panose="020B0503020204020204" pitchFamily="34" charset="-122"/>
                <a:ea typeface="微软雅黑" panose="020B0503020204020204" pitchFamily="34" charset="-122"/>
              </a:rPr>
              <a:t>0/0</a:t>
            </a:r>
            <a:r>
              <a:rPr lang="zh-CN" altLang="en-US" sz="1600" dirty="0">
                <a:latin typeface="微软雅黑" panose="020B0503020204020204" pitchFamily="34" charset="-122"/>
                <a:ea typeface="微软雅黑" panose="020B0503020204020204" pitchFamily="34" charset="-122"/>
              </a:rPr>
              <a:t>，接着在该结点下进行模拟。假设经过一系列仿真行棋后，最终白棋获胜。根据仿真结果来更新该仿真路径上每个结点的</a:t>
            </a:r>
            <a:r>
              <a:rPr lang="en-US" altLang="zh-CN" sz="1600" dirty="0">
                <a:latin typeface="微软雅黑" panose="020B0503020204020204" pitchFamily="34" charset="-122"/>
                <a:ea typeface="微软雅黑" panose="020B0503020204020204" pitchFamily="34" charset="-122"/>
              </a:rPr>
              <a:t>A/B</a:t>
            </a:r>
            <a:r>
              <a:rPr lang="zh-CN" altLang="en-US" sz="1600" dirty="0">
                <a:latin typeface="微软雅黑" panose="020B0503020204020204" pitchFamily="34" charset="-122"/>
                <a:ea typeface="微软雅黑" panose="020B0503020204020204" pitchFamily="34" charset="-122"/>
              </a:rPr>
              <a:t>值，该新结点的</a:t>
            </a:r>
            <a:r>
              <a:rPr lang="en-US" altLang="zh-CN" sz="1600" dirty="0">
                <a:latin typeface="微软雅黑" panose="020B0503020204020204" pitchFamily="34" charset="-122"/>
                <a:ea typeface="微软雅黑" panose="020B0503020204020204" pitchFamily="34" charset="-122"/>
              </a:rPr>
              <a:t>A/B</a:t>
            </a:r>
            <a:r>
              <a:rPr lang="zh-CN" altLang="en-US" sz="1600" dirty="0">
                <a:latin typeface="微软雅黑" panose="020B0503020204020204" pitchFamily="34" charset="-122"/>
                <a:ea typeface="微软雅黑" panose="020B0503020204020204" pitchFamily="34" charset="-122"/>
              </a:rPr>
              <a:t>值被更新为</a:t>
            </a:r>
            <a:r>
              <a:rPr lang="en-US" altLang="zh-CN" sz="1600" dirty="0">
                <a:latin typeface="微软雅黑" panose="020B0503020204020204" pitchFamily="34" charset="-122"/>
                <a:ea typeface="微软雅黑" panose="020B0503020204020204" pitchFamily="34" charset="-122"/>
              </a:rPr>
              <a:t>0/1</a:t>
            </a:r>
            <a:r>
              <a:rPr lang="zh-CN" altLang="en-US" sz="1600" dirty="0">
                <a:latin typeface="微软雅黑" panose="020B0503020204020204" pitchFamily="34" charset="-122"/>
                <a:ea typeface="微软雅黑" panose="020B0503020204020204" pitchFamily="34" charset="-122"/>
              </a:rPr>
              <a:t>，并向上回溯到该仿真路径上新结点的所有父辈结点，即所有父辈结点的</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值不变，</a:t>
            </a:r>
            <a:r>
              <a:rPr lang="en-US" altLang="zh-CN" sz="1600" dirty="0">
                <a:latin typeface="微软雅黑" panose="020B0503020204020204" pitchFamily="34" charset="-122"/>
                <a:ea typeface="微软雅黑" panose="020B0503020204020204" pitchFamily="34" charset="-122"/>
              </a:rPr>
              <a:t>B</a:t>
            </a:r>
            <a:r>
              <a:rPr lang="zh-CN" altLang="en-US" sz="1600" dirty="0">
                <a:latin typeface="微软雅黑" panose="020B0503020204020204" pitchFamily="34" charset="-122"/>
                <a:ea typeface="微软雅黑" panose="020B0503020204020204" pitchFamily="34" charset="-122"/>
              </a:rPr>
              <a:t>值加</a:t>
            </a:r>
            <a:r>
              <a:rPr lang="en-US" altLang="zh-CN" sz="1600" dirty="0">
                <a:latin typeface="微软雅黑" panose="020B0503020204020204" pitchFamily="34" charset="-122"/>
                <a:ea typeface="微软雅黑" panose="020B0503020204020204" pitchFamily="34" charset="-122"/>
              </a:rPr>
              <a:t>1.</a:t>
            </a:r>
            <a:endParaRPr lang="zh-CN" altLang="en-US" sz="1600"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E6C8AC9E-235A-4EC6-9CF1-2643B2E49F63}"/>
              </a:ext>
            </a:extLst>
          </p:cNvPr>
          <p:cNvSpPr/>
          <p:nvPr/>
        </p:nvSpPr>
        <p:spPr>
          <a:xfrm>
            <a:off x="63424" y="884554"/>
            <a:ext cx="8424936" cy="4770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n"/>
            </a:pPr>
            <a:r>
              <a:rPr lang="zh-CN" altLang="en-US" sz="2800" b="1" dirty="0">
                <a:solidFill>
                  <a:srgbClr val="002060"/>
                </a:solidFill>
                <a:latin typeface="黑体" panose="02010609060101010101" pitchFamily="49" charset="-122"/>
                <a:ea typeface="黑体" panose="02010609060101010101" pitchFamily="49" charset="-122"/>
              </a:rPr>
              <a:t>简单示例</a:t>
            </a:r>
            <a:endParaRPr lang="en-US" altLang="zh-CN" sz="2800" b="1" dirty="0">
              <a:solidFill>
                <a:srgbClr val="00206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9715910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defTabSz="685800">
              <a:defRPr/>
            </a:pPr>
            <a:fld id="{C9728943-09E1-4583-B427-1856C283FC56}" type="slidenum">
              <a:rPr lang="zh-CN" altLang="en-US" smtClean="0">
                <a:solidFill>
                  <a:prstClr val="black">
                    <a:tint val="75000"/>
                  </a:prstClr>
                </a:solidFill>
              </a:rPr>
              <a:t>56</a:t>
            </a:fld>
            <a:endParaRPr lang="zh-CN" altLang="en-US">
              <a:solidFill>
                <a:prstClr val="black">
                  <a:tint val="75000"/>
                </a:prstClr>
              </a:solidFill>
            </a:endParaRPr>
          </a:p>
        </p:txBody>
      </p:sp>
      <p:sp>
        <p:nvSpPr>
          <p:cNvPr id="20" name="标题 1"/>
          <p:cNvSpPr>
            <a:spLocks noGrp="1"/>
          </p:cNvSpPr>
          <p:nvPr>
            <p:ph type="title"/>
          </p:nvPr>
        </p:nvSpPr>
        <p:spPr>
          <a:xfrm>
            <a:off x="129600" y="137478"/>
            <a:ext cx="8640960" cy="566266"/>
          </a:xfrm>
        </p:spPr>
        <p:txBody>
          <a:bodyPr/>
          <a:lstStyle/>
          <a:p>
            <a:r>
              <a:rPr lang="en-US" altLang="zh-CN" dirty="0">
                <a:solidFill>
                  <a:srgbClr val="002060"/>
                </a:solidFill>
              </a:rPr>
              <a:t>5.5 </a:t>
            </a:r>
            <a:r>
              <a:rPr lang="zh-CN" altLang="en-US" dirty="0">
                <a:solidFill>
                  <a:srgbClr val="002060"/>
                </a:solidFill>
              </a:rPr>
              <a:t>蒙特卡洛树搜索</a:t>
            </a:r>
          </a:p>
        </p:txBody>
      </p:sp>
      <p:sp>
        <p:nvSpPr>
          <p:cNvPr id="3" name="TextBox 4">
            <a:extLst>
              <a:ext uri="{FF2B5EF4-FFF2-40B4-BE49-F238E27FC236}">
                <a16:creationId xmlns:a16="http://schemas.microsoft.com/office/drawing/2014/main" id="{24CAA754-45F7-44D4-92E8-4DB6876E658E}"/>
              </a:ext>
            </a:extLst>
          </p:cNvPr>
          <p:cNvSpPr txBox="1"/>
          <p:nvPr/>
        </p:nvSpPr>
        <p:spPr>
          <a:xfrm>
            <a:off x="251520" y="2204864"/>
            <a:ext cx="8136904" cy="1211357"/>
          </a:xfrm>
          <a:prstGeom prst="rect">
            <a:avLst/>
          </a:prstGeom>
          <a:noFill/>
        </p:spPr>
        <p:txBody>
          <a:bodyPr wrap="square" rtlCol="0">
            <a:spAutoFit/>
          </a:bodyPr>
          <a:lstStyle/>
          <a:p>
            <a:pPr marL="285750" indent="-285750" algn="just">
              <a:lnSpc>
                <a:spcPct val="125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蒙特卡洛树基于采样来得到结果，而非穷举式搜索。这样既能保证搜索的效率，同时又能保证在一定程度上准确地评估每个分支的优劣，从而找到近似最优解。</a:t>
            </a:r>
          </a:p>
        </p:txBody>
      </p:sp>
      <p:sp>
        <p:nvSpPr>
          <p:cNvPr id="13" name="矩形 12">
            <a:extLst>
              <a:ext uri="{FF2B5EF4-FFF2-40B4-BE49-F238E27FC236}">
                <a16:creationId xmlns:a16="http://schemas.microsoft.com/office/drawing/2014/main" id="{E6C8AC9E-235A-4EC6-9CF1-2643B2E49F63}"/>
              </a:ext>
            </a:extLst>
          </p:cNvPr>
          <p:cNvSpPr/>
          <p:nvPr/>
        </p:nvSpPr>
        <p:spPr>
          <a:xfrm>
            <a:off x="63424" y="884554"/>
            <a:ext cx="8424936" cy="4770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n"/>
            </a:pPr>
            <a:r>
              <a:rPr lang="zh-CN" altLang="en-US" sz="2800" b="1" dirty="0">
                <a:solidFill>
                  <a:srgbClr val="002060"/>
                </a:solidFill>
                <a:latin typeface="黑体" panose="02010609060101010101" pitchFamily="49" charset="-122"/>
                <a:ea typeface="黑体" panose="02010609060101010101" pitchFamily="49" charset="-122"/>
              </a:rPr>
              <a:t>使用蒙特卡洛树搜索的原因</a:t>
            </a:r>
            <a:endParaRPr lang="en-US" altLang="zh-CN" sz="2800" b="1" dirty="0">
              <a:solidFill>
                <a:srgbClr val="00206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7676343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defTabSz="685800">
              <a:defRPr/>
            </a:pPr>
            <a:fld id="{C9728943-09E1-4583-B427-1856C283FC56}" type="slidenum">
              <a:rPr lang="zh-CN" altLang="en-US" smtClean="0">
                <a:solidFill>
                  <a:prstClr val="black">
                    <a:tint val="75000"/>
                  </a:prstClr>
                </a:solidFill>
              </a:rPr>
              <a:t>57</a:t>
            </a:fld>
            <a:endParaRPr lang="zh-CN" altLang="en-US">
              <a:solidFill>
                <a:prstClr val="black">
                  <a:tint val="75000"/>
                </a:prstClr>
              </a:solidFill>
            </a:endParaRPr>
          </a:p>
        </p:txBody>
      </p:sp>
      <p:sp>
        <p:nvSpPr>
          <p:cNvPr id="20" name="标题 1"/>
          <p:cNvSpPr>
            <a:spLocks noGrp="1"/>
          </p:cNvSpPr>
          <p:nvPr>
            <p:ph type="title"/>
          </p:nvPr>
        </p:nvSpPr>
        <p:spPr>
          <a:xfrm>
            <a:off x="129600" y="137478"/>
            <a:ext cx="8640960" cy="566266"/>
          </a:xfrm>
        </p:spPr>
        <p:txBody>
          <a:bodyPr/>
          <a:lstStyle/>
          <a:p>
            <a:r>
              <a:rPr lang="zh-CN" altLang="en-US" dirty="0">
                <a:solidFill>
                  <a:srgbClr val="002060"/>
                </a:solidFill>
              </a:rPr>
              <a:t>课程</a:t>
            </a:r>
            <a:r>
              <a:rPr lang="en-US" altLang="zh-CN" dirty="0">
                <a:solidFill>
                  <a:srgbClr val="002060"/>
                </a:solidFill>
              </a:rPr>
              <a:t>PPT</a:t>
            </a:r>
            <a:r>
              <a:rPr lang="zh-CN" altLang="en-US" dirty="0">
                <a:solidFill>
                  <a:srgbClr val="002060"/>
                </a:solidFill>
              </a:rPr>
              <a:t>下载</a:t>
            </a:r>
          </a:p>
        </p:txBody>
      </p:sp>
      <p:pic>
        <p:nvPicPr>
          <p:cNvPr id="5" name="图片 4">
            <a:extLst>
              <a:ext uri="{FF2B5EF4-FFF2-40B4-BE49-F238E27FC236}">
                <a16:creationId xmlns:a16="http://schemas.microsoft.com/office/drawing/2014/main" id="{400FDB1D-1DF9-4F29-AC10-F21619581A28}"/>
              </a:ext>
            </a:extLst>
          </p:cNvPr>
          <p:cNvPicPr>
            <a:picLocks noChangeAspect="1"/>
          </p:cNvPicPr>
          <p:nvPr/>
        </p:nvPicPr>
        <p:blipFill>
          <a:blip r:embed="rId3"/>
          <a:stretch>
            <a:fillRect/>
          </a:stretch>
        </p:blipFill>
        <p:spPr>
          <a:xfrm>
            <a:off x="1784591" y="1130844"/>
            <a:ext cx="5574817" cy="5574817"/>
          </a:xfrm>
          <a:prstGeom prst="rect">
            <a:avLst/>
          </a:prstGeom>
        </p:spPr>
      </p:pic>
    </p:spTree>
    <p:extLst>
      <p:ext uri="{BB962C8B-B14F-4D97-AF65-F5344CB8AC3E}">
        <p14:creationId xmlns:p14="http://schemas.microsoft.com/office/powerpoint/2010/main" val="16069969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flipV="1">
            <a:off x="0" y="3645023"/>
            <a:ext cx="9172018" cy="3212975"/>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prstClr val="white"/>
              </a:solidFill>
              <a:ea typeface="微软雅黑" panose="020B0503020204020204" pitchFamily="34" charset="-122"/>
            </a:endParaRPr>
          </a:p>
        </p:txBody>
      </p:sp>
      <p:sp>
        <p:nvSpPr>
          <p:cNvPr id="17" name="TextBox 12"/>
          <p:cNvSpPr txBox="1"/>
          <p:nvPr/>
        </p:nvSpPr>
        <p:spPr>
          <a:xfrm>
            <a:off x="2654454" y="2337326"/>
            <a:ext cx="4392488" cy="1106805"/>
          </a:xfrm>
          <a:prstGeom prst="rect">
            <a:avLst/>
          </a:prstGeom>
          <a:noFill/>
        </p:spPr>
        <p:txBody>
          <a:bodyPr wrap="square">
            <a:spAutoFit/>
          </a:bodyPr>
          <a:lstStyle/>
          <a:p>
            <a:pPr algn="ctr">
              <a:lnSpc>
                <a:spcPct val="150000"/>
              </a:lnSpc>
              <a:defRPr/>
            </a:pPr>
            <a:r>
              <a:rPr lang="zh-CN" altLang="en-US" sz="4400" b="1" dirty="0">
                <a:solidFill>
                  <a:srgbClr val="002060"/>
                </a:solidFill>
                <a:latin typeface="微软雅黑" panose="020B0503020204020204" pitchFamily="34" charset="-122"/>
                <a:ea typeface="微软雅黑" panose="020B0503020204020204" pitchFamily="34" charset="-122"/>
              </a:rPr>
              <a:t>谢 谢 大 家！</a:t>
            </a:r>
          </a:p>
        </p:txBody>
      </p:sp>
      <p:cxnSp>
        <p:nvCxnSpPr>
          <p:cNvPr id="3" name="直接连接符 2"/>
          <p:cNvCxnSpPr/>
          <p:nvPr/>
        </p:nvCxnSpPr>
        <p:spPr>
          <a:xfrm flipH="1">
            <a:off x="-34833" y="493561"/>
            <a:ext cx="1726513" cy="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1691640" y="476250"/>
            <a:ext cx="7452360" cy="17145"/>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551" y="28101"/>
            <a:ext cx="1133089" cy="87502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63424" y="884554"/>
            <a:ext cx="8424936" cy="4770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n"/>
            </a:pPr>
            <a:r>
              <a:rPr lang="zh-CN" altLang="en-US" sz="2800" b="1" dirty="0">
                <a:solidFill>
                  <a:srgbClr val="002060"/>
                </a:solidFill>
                <a:latin typeface="黑体" panose="02010609060101010101" pitchFamily="49" charset="-122"/>
                <a:ea typeface="黑体" panose="02010609060101010101" pitchFamily="49" charset="-122"/>
              </a:rPr>
              <a:t>状态空间表示法</a:t>
            </a:r>
            <a:endParaRPr lang="en-US" altLang="zh-CN" sz="2800" b="1" dirty="0">
              <a:solidFill>
                <a:srgbClr val="002060"/>
              </a:solidFill>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2"/>
          </p:nvPr>
        </p:nvSpPr>
        <p:spPr/>
        <p:txBody>
          <a:bodyPr/>
          <a:lstStyle/>
          <a:p>
            <a:pPr defTabSz="685800">
              <a:defRPr/>
            </a:pPr>
            <a:fld id="{C9728943-09E1-4583-B427-1856C283FC56}" type="slidenum">
              <a:rPr lang="zh-CN" altLang="en-US" smtClean="0">
                <a:solidFill>
                  <a:prstClr val="black">
                    <a:tint val="75000"/>
                  </a:prstClr>
                </a:solidFill>
              </a:rPr>
              <a:t>6</a:t>
            </a:fld>
            <a:endParaRPr lang="zh-CN" altLang="en-US">
              <a:solidFill>
                <a:prstClr val="black">
                  <a:tint val="75000"/>
                </a:prstClr>
              </a:solidFill>
            </a:endParaRPr>
          </a:p>
        </p:txBody>
      </p:sp>
      <p:sp>
        <p:nvSpPr>
          <p:cNvPr id="20" name="标题 1"/>
          <p:cNvSpPr>
            <a:spLocks noGrp="1"/>
          </p:cNvSpPr>
          <p:nvPr>
            <p:ph type="title"/>
          </p:nvPr>
        </p:nvSpPr>
        <p:spPr>
          <a:xfrm>
            <a:off x="129600" y="137478"/>
            <a:ext cx="8640960" cy="566266"/>
          </a:xfrm>
        </p:spPr>
        <p:txBody>
          <a:bodyPr/>
          <a:lstStyle/>
          <a:p>
            <a:r>
              <a:rPr lang="en-US" altLang="zh-CN" dirty="0">
                <a:solidFill>
                  <a:srgbClr val="002060"/>
                </a:solidFill>
              </a:rPr>
              <a:t>5.1 </a:t>
            </a:r>
            <a:r>
              <a:rPr lang="zh-CN" altLang="en-US" dirty="0">
                <a:solidFill>
                  <a:srgbClr val="002060"/>
                </a:solidFill>
              </a:rPr>
              <a:t>状态空间搜索问题</a:t>
            </a:r>
          </a:p>
        </p:txBody>
      </p:sp>
      <p:sp>
        <p:nvSpPr>
          <p:cNvPr id="3" name="TextBox 4">
            <a:extLst>
              <a:ext uri="{FF2B5EF4-FFF2-40B4-BE49-F238E27FC236}">
                <a16:creationId xmlns:a16="http://schemas.microsoft.com/office/drawing/2014/main" id="{A1CABD05-9E1F-4704-B935-AF72D2FCFB1A}"/>
              </a:ext>
            </a:extLst>
          </p:cNvPr>
          <p:cNvSpPr txBox="1"/>
          <p:nvPr/>
        </p:nvSpPr>
        <p:spPr>
          <a:xfrm>
            <a:off x="235218" y="2200005"/>
            <a:ext cx="4156762" cy="833690"/>
          </a:xfrm>
          <a:prstGeom prst="rect">
            <a:avLst/>
          </a:prstGeom>
          <a:noFill/>
        </p:spPr>
        <p:txBody>
          <a:bodyPr wrap="square" rtlCol="0">
            <a:spAutoFit/>
          </a:bodyPr>
          <a:lstStyle/>
          <a:p>
            <a:pPr algn="just">
              <a:lnSpc>
                <a:spcPct val="125000"/>
              </a:lnSpc>
            </a:pPr>
            <a:r>
              <a:rPr lang="zh-CN" altLang="en-US" sz="2400" b="1"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广义来说状态是对智能体和当前情形的描述，这个问题中每个城市即为一个状态。</a:t>
            </a:r>
          </a:p>
        </p:txBody>
      </p:sp>
      <p:sp>
        <p:nvSpPr>
          <p:cNvPr id="2" name="矩形 1">
            <a:extLst>
              <a:ext uri="{FF2B5EF4-FFF2-40B4-BE49-F238E27FC236}">
                <a16:creationId xmlns:a16="http://schemas.microsoft.com/office/drawing/2014/main" id="{D3BC96DA-745E-4E19-88DC-7F455FA43BC3}"/>
              </a:ext>
            </a:extLst>
          </p:cNvPr>
          <p:cNvSpPr/>
          <p:nvPr/>
        </p:nvSpPr>
        <p:spPr>
          <a:xfrm>
            <a:off x="237612" y="1801836"/>
            <a:ext cx="1886116" cy="4328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Ø"/>
            </a:pPr>
            <a:r>
              <a:rPr lang="zh-CN" altLang="en-US" sz="2400" b="1" dirty="0">
                <a:latin typeface="黑体" panose="02010609060101010101" pitchFamily="49" charset="-122"/>
                <a:ea typeface="黑体" panose="02010609060101010101" pitchFamily="49" charset="-122"/>
              </a:rPr>
              <a:t>状态</a:t>
            </a:r>
            <a:endParaRPr lang="en-US" altLang="zh-CN" sz="2400" b="1" dirty="0">
              <a:latin typeface="黑体" panose="02010609060101010101" pitchFamily="49" charset="-122"/>
              <a:ea typeface="黑体" panose="02010609060101010101" pitchFamily="49" charset="-122"/>
            </a:endParaRPr>
          </a:p>
        </p:txBody>
      </p:sp>
      <p:sp>
        <p:nvSpPr>
          <p:cNvPr id="5" name="矩形 4">
            <a:extLst>
              <a:ext uri="{FF2B5EF4-FFF2-40B4-BE49-F238E27FC236}">
                <a16:creationId xmlns:a16="http://schemas.microsoft.com/office/drawing/2014/main" id="{2333FB71-7820-4F36-8804-DD4212537C13}"/>
              </a:ext>
            </a:extLst>
          </p:cNvPr>
          <p:cNvSpPr/>
          <p:nvPr/>
        </p:nvSpPr>
        <p:spPr>
          <a:xfrm>
            <a:off x="235217" y="3081408"/>
            <a:ext cx="2968631" cy="4328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Ø"/>
            </a:pPr>
            <a:r>
              <a:rPr lang="zh-CN" altLang="en-US" sz="2400" b="1" dirty="0">
                <a:latin typeface="黑体" panose="02010609060101010101" pitchFamily="49" charset="-122"/>
                <a:ea typeface="黑体" panose="02010609060101010101" pitchFamily="49" charset="-122"/>
              </a:rPr>
              <a:t>动作</a:t>
            </a:r>
            <a:endParaRPr lang="en-US" altLang="zh-CN" sz="2400" b="1" dirty="0">
              <a:latin typeface="黑体" panose="02010609060101010101" pitchFamily="49" charset="-122"/>
              <a:ea typeface="黑体" panose="02010609060101010101" pitchFamily="49" charset="-122"/>
            </a:endParaRPr>
          </a:p>
        </p:txBody>
      </p:sp>
      <p:sp>
        <p:nvSpPr>
          <p:cNvPr id="6" name="矩形 5">
            <a:extLst>
              <a:ext uri="{FF2B5EF4-FFF2-40B4-BE49-F238E27FC236}">
                <a16:creationId xmlns:a16="http://schemas.microsoft.com/office/drawing/2014/main" id="{26C641BD-A1D3-42DE-9A6B-4EE0FF6892A0}"/>
              </a:ext>
            </a:extLst>
          </p:cNvPr>
          <p:cNvSpPr/>
          <p:nvPr/>
        </p:nvSpPr>
        <p:spPr>
          <a:xfrm>
            <a:off x="235217" y="4657090"/>
            <a:ext cx="2796353" cy="4328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Ø"/>
            </a:pPr>
            <a:r>
              <a:rPr lang="zh-CN" altLang="en-US" sz="2400" b="1" dirty="0">
                <a:latin typeface="黑体" panose="02010609060101010101" pitchFamily="49" charset="-122"/>
                <a:ea typeface="黑体" panose="02010609060101010101" pitchFamily="49" charset="-122"/>
              </a:rPr>
              <a:t>状态转移</a:t>
            </a:r>
            <a:endParaRPr lang="en-US" altLang="zh-CN" sz="2400" b="1" dirty="0">
              <a:latin typeface="黑体" panose="02010609060101010101" pitchFamily="49" charset="-122"/>
              <a:ea typeface="黑体" panose="02010609060101010101" pitchFamily="49" charset="-122"/>
            </a:endParaRPr>
          </a:p>
        </p:txBody>
      </p:sp>
      <p:grpSp>
        <p:nvGrpSpPr>
          <p:cNvPr id="24" name="组合 23">
            <a:extLst>
              <a:ext uri="{FF2B5EF4-FFF2-40B4-BE49-F238E27FC236}">
                <a16:creationId xmlns:a16="http://schemas.microsoft.com/office/drawing/2014/main" id="{20E0C2DF-1AD5-49AB-B744-EBC783079A6E}"/>
              </a:ext>
            </a:extLst>
          </p:cNvPr>
          <p:cNvGrpSpPr/>
          <p:nvPr/>
        </p:nvGrpSpPr>
        <p:grpSpPr>
          <a:xfrm>
            <a:off x="4482522" y="2499800"/>
            <a:ext cx="4554107" cy="2670279"/>
            <a:chOff x="4216453" y="1118770"/>
            <a:chExt cx="4554107" cy="2670279"/>
          </a:xfrm>
        </p:grpSpPr>
        <p:pic>
          <p:nvPicPr>
            <p:cNvPr id="14" name="图片 13">
              <a:extLst>
                <a:ext uri="{FF2B5EF4-FFF2-40B4-BE49-F238E27FC236}">
                  <a16:creationId xmlns:a16="http://schemas.microsoft.com/office/drawing/2014/main" id="{CD26B95A-9275-4836-8C0E-1AD5F5CF60E4}"/>
                </a:ext>
              </a:extLst>
            </p:cNvPr>
            <p:cNvPicPr>
              <a:picLocks noChangeAspect="1"/>
            </p:cNvPicPr>
            <p:nvPr/>
          </p:nvPicPr>
          <p:blipFill>
            <a:blip r:embed="rId3"/>
            <a:stretch>
              <a:fillRect/>
            </a:stretch>
          </p:blipFill>
          <p:spPr>
            <a:xfrm>
              <a:off x="4216453" y="1118770"/>
              <a:ext cx="4554107" cy="2670279"/>
            </a:xfrm>
            <a:prstGeom prst="rect">
              <a:avLst/>
            </a:prstGeom>
            <a:ln>
              <a:solidFill>
                <a:schemeClr val="tx1"/>
              </a:solidFill>
            </a:ln>
          </p:spPr>
        </p:pic>
        <p:sp>
          <p:nvSpPr>
            <p:cNvPr id="21" name="流程图: 可选过程 20">
              <a:extLst>
                <a:ext uri="{FF2B5EF4-FFF2-40B4-BE49-F238E27FC236}">
                  <a16:creationId xmlns:a16="http://schemas.microsoft.com/office/drawing/2014/main" id="{EFF15178-5D3D-4E73-9655-AEB1118B446F}"/>
                </a:ext>
              </a:extLst>
            </p:cNvPr>
            <p:cNvSpPr/>
            <p:nvPr/>
          </p:nvSpPr>
          <p:spPr>
            <a:xfrm>
              <a:off x="4499992" y="1796046"/>
              <a:ext cx="144016" cy="13749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a:extLst>
                <a:ext uri="{FF2B5EF4-FFF2-40B4-BE49-F238E27FC236}">
                  <a16:creationId xmlns:a16="http://schemas.microsoft.com/office/drawing/2014/main" id="{A8B1F86B-C97F-4E16-93AC-054B27F090CB}"/>
                </a:ext>
              </a:extLst>
            </p:cNvPr>
            <p:cNvSpPr/>
            <p:nvPr/>
          </p:nvSpPr>
          <p:spPr>
            <a:xfrm>
              <a:off x="7020272" y="3177184"/>
              <a:ext cx="144016" cy="1497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TextBox 4">
            <a:extLst>
              <a:ext uri="{FF2B5EF4-FFF2-40B4-BE49-F238E27FC236}">
                <a16:creationId xmlns:a16="http://schemas.microsoft.com/office/drawing/2014/main" id="{850C3D87-26CF-4653-9CE3-A3194EC27250}"/>
              </a:ext>
            </a:extLst>
          </p:cNvPr>
          <p:cNvSpPr txBox="1"/>
          <p:nvPr/>
        </p:nvSpPr>
        <p:spPr>
          <a:xfrm>
            <a:off x="4441608" y="5170079"/>
            <a:ext cx="4635934" cy="511807"/>
          </a:xfrm>
          <a:prstGeom prst="rect">
            <a:avLst/>
          </a:prstGeom>
          <a:noFill/>
        </p:spPr>
        <p:txBody>
          <a:bodyPr wrap="square" rtlCol="0">
            <a:spAutoFit/>
          </a:bodyPr>
          <a:lstStyle/>
          <a:p>
            <a:pPr algn="just">
              <a:lnSpc>
                <a:spcPct val="125000"/>
              </a:lnSpc>
            </a:pPr>
            <a:r>
              <a:rPr lang="zh-CN" altLang="en-US" sz="2400" b="1"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问题：寻找从</a:t>
            </a:r>
            <a:r>
              <a:rPr lang="en-US" altLang="zh-CN" sz="1600" dirty="0">
                <a:latin typeface="微软雅黑" panose="020B0503020204020204" pitchFamily="34" charset="-122"/>
                <a:ea typeface="微软雅黑" panose="020B0503020204020204" pitchFamily="34" charset="-122"/>
              </a:rPr>
              <a:t>Arad</a:t>
            </a:r>
            <a:r>
              <a:rPr lang="zh-CN" altLang="en-US" sz="1600" dirty="0">
                <a:latin typeface="微软雅黑" panose="020B0503020204020204" pitchFamily="34" charset="-122"/>
                <a:ea typeface="微软雅黑" panose="020B0503020204020204" pitchFamily="34" charset="-122"/>
              </a:rPr>
              <a:t>到</a:t>
            </a:r>
            <a:r>
              <a:rPr lang="en-US" altLang="zh-CN" sz="1600" dirty="0">
                <a:latin typeface="微软雅黑" panose="020B0503020204020204" pitchFamily="34" charset="-122"/>
                <a:ea typeface="微软雅黑" panose="020B0503020204020204" pitchFamily="34" charset="-122"/>
              </a:rPr>
              <a:t>Bucharest</a:t>
            </a:r>
            <a:r>
              <a:rPr lang="zh-CN" altLang="en-US" sz="1600" dirty="0">
                <a:latin typeface="微软雅黑" panose="020B0503020204020204" pitchFamily="34" charset="-122"/>
                <a:ea typeface="微软雅黑" panose="020B0503020204020204" pitchFamily="34" charset="-122"/>
              </a:rPr>
              <a:t>的一条最短路径</a:t>
            </a:r>
          </a:p>
        </p:txBody>
      </p:sp>
      <p:sp>
        <p:nvSpPr>
          <p:cNvPr id="27" name="TextBox 4">
            <a:extLst>
              <a:ext uri="{FF2B5EF4-FFF2-40B4-BE49-F238E27FC236}">
                <a16:creationId xmlns:a16="http://schemas.microsoft.com/office/drawing/2014/main" id="{21933B3F-1B8C-4931-9C8E-51369A4E070C}"/>
              </a:ext>
            </a:extLst>
          </p:cNvPr>
          <p:cNvSpPr txBox="1"/>
          <p:nvPr/>
        </p:nvSpPr>
        <p:spPr>
          <a:xfrm>
            <a:off x="235218" y="3435532"/>
            <a:ext cx="4156762" cy="1141466"/>
          </a:xfrm>
          <a:prstGeom prst="rect">
            <a:avLst/>
          </a:prstGeom>
          <a:noFill/>
        </p:spPr>
        <p:txBody>
          <a:bodyPr wrap="square" rtlCol="0">
            <a:spAutoFit/>
          </a:bodyPr>
          <a:lstStyle/>
          <a:p>
            <a:pPr algn="just">
              <a:lnSpc>
                <a:spcPct val="125000"/>
              </a:lnSpc>
            </a:pPr>
            <a:r>
              <a:rPr lang="zh-CN" altLang="en-US" sz="2400" b="1" dirty="0">
                <a:latin typeface="微软雅黑" panose="020B0503020204020204" pitchFamily="34" charset="-122"/>
                <a:ea typeface="微软雅黑" panose="020B0503020204020204" pitchFamily="34" charset="-122"/>
              </a:rPr>
              <a:t>     </a:t>
            </a:r>
            <a:r>
              <a:rPr lang="zh-CN" altLang="en-US" sz="1600" b="1" dirty="0">
                <a:solidFill>
                  <a:srgbClr val="0000FF"/>
                </a:solidFill>
                <a:latin typeface="微软雅黑" panose="020B0503020204020204" pitchFamily="34" charset="-122"/>
                <a:ea typeface="微软雅黑" panose="020B0503020204020204" pitchFamily="34" charset="-122"/>
              </a:rPr>
              <a:t>智能体从一个状态转移到另一个状态所采取的行为被称为</a:t>
            </a:r>
            <a:r>
              <a:rPr lang="en-US" altLang="zh-CN" sz="1600" b="1" dirty="0">
                <a:solidFill>
                  <a:srgbClr val="0000FF"/>
                </a:solidFill>
                <a:latin typeface="微软雅黑" panose="020B0503020204020204" pitchFamily="34" charset="-122"/>
                <a:ea typeface="微软雅黑" panose="020B0503020204020204" pitchFamily="34" charset="-122"/>
              </a:rPr>
              <a:t>【</a:t>
            </a:r>
            <a:r>
              <a:rPr lang="zh-CN" altLang="en-US" sz="1600" b="1" dirty="0">
                <a:solidFill>
                  <a:srgbClr val="0000FF"/>
                </a:solidFill>
                <a:latin typeface="微软雅黑" panose="020B0503020204020204" pitchFamily="34" charset="-122"/>
                <a:ea typeface="微软雅黑" panose="020B0503020204020204" pitchFamily="34" charset="-122"/>
              </a:rPr>
              <a:t>动作</a:t>
            </a:r>
            <a:r>
              <a:rPr lang="en-US" altLang="zh-CN" sz="1600" b="1" dirty="0">
                <a:solidFill>
                  <a:srgbClr val="0000FF"/>
                </a:solidFill>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，这个问题中动作即为乘坐一趟列车从当前城市到下一城市。</a:t>
            </a:r>
          </a:p>
        </p:txBody>
      </p:sp>
      <p:sp>
        <p:nvSpPr>
          <p:cNvPr id="29" name="TextBox 4">
            <a:extLst>
              <a:ext uri="{FF2B5EF4-FFF2-40B4-BE49-F238E27FC236}">
                <a16:creationId xmlns:a16="http://schemas.microsoft.com/office/drawing/2014/main" id="{84B73511-5D9B-42B5-ABB5-F3C017C99DEE}"/>
              </a:ext>
            </a:extLst>
          </p:cNvPr>
          <p:cNvSpPr txBox="1"/>
          <p:nvPr/>
        </p:nvSpPr>
        <p:spPr>
          <a:xfrm>
            <a:off x="235216" y="5089901"/>
            <a:ext cx="4336783" cy="833690"/>
          </a:xfrm>
          <a:prstGeom prst="rect">
            <a:avLst/>
          </a:prstGeom>
          <a:noFill/>
        </p:spPr>
        <p:txBody>
          <a:bodyPr wrap="square" rtlCol="0">
            <a:spAutoFit/>
          </a:bodyPr>
          <a:lstStyle/>
          <a:p>
            <a:pPr algn="just">
              <a:lnSpc>
                <a:spcPct val="125000"/>
              </a:lnSpc>
            </a:pPr>
            <a:r>
              <a:rPr lang="zh-CN" altLang="en-US" sz="2400" b="1"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智能体选择了一个动作后，其所处状态也会发生相应变化，这个过程被称为</a:t>
            </a:r>
            <a:r>
              <a:rPr lang="zh-CN" altLang="en-US" sz="1600" b="1" dirty="0">
                <a:solidFill>
                  <a:srgbClr val="0000FF"/>
                </a:solidFill>
                <a:latin typeface="微软雅黑" panose="020B0503020204020204" pitchFamily="34" charset="-122"/>
                <a:ea typeface="微软雅黑" panose="020B0503020204020204" pitchFamily="34" charset="-122"/>
              </a:rPr>
              <a:t>状态转移。</a:t>
            </a:r>
          </a:p>
        </p:txBody>
      </p:sp>
    </p:spTree>
    <p:extLst>
      <p:ext uri="{BB962C8B-B14F-4D97-AF65-F5344CB8AC3E}">
        <p14:creationId xmlns:p14="http://schemas.microsoft.com/office/powerpoint/2010/main" val="1395471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63424" y="884554"/>
            <a:ext cx="8424936" cy="4770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n"/>
            </a:pPr>
            <a:r>
              <a:rPr lang="zh-CN" altLang="en-US" sz="2800" b="1" dirty="0">
                <a:solidFill>
                  <a:srgbClr val="002060"/>
                </a:solidFill>
                <a:latin typeface="黑体" panose="02010609060101010101" pitchFamily="49" charset="-122"/>
                <a:ea typeface="黑体" panose="02010609060101010101" pitchFamily="49" charset="-122"/>
              </a:rPr>
              <a:t>状态空间表示法</a:t>
            </a:r>
            <a:endParaRPr lang="en-US" altLang="zh-CN" sz="2800" b="1" dirty="0">
              <a:solidFill>
                <a:srgbClr val="002060"/>
              </a:solidFill>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2"/>
          </p:nvPr>
        </p:nvSpPr>
        <p:spPr/>
        <p:txBody>
          <a:bodyPr/>
          <a:lstStyle/>
          <a:p>
            <a:pPr defTabSz="685800">
              <a:defRPr/>
            </a:pPr>
            <a:fld id="{C9728943-09E1-4583-B427-1856C283FC56}" type="slidenum">
              <a:rPr lang="zh-CN" altLang="en-US" smtClean="0">
                <a:solidFill>
                  <a:prstClr val="black">
                    <a:tint val="75000"/>
                  </a:prstClr>
                </a:solidFill>
              </a:rPr>
              <a:t>7</a:t>
            </a:fld>
            <a:endParaRPr lang="zh-CN" altLang="en-US">
              <a:solidFill>
                <a:prstClr val="black">
                  <a:tint val="75000"/>
                </a:prstClr>
              </a:solidFill>
            </a:endParaRPr>
          </a:p>
        </p:txBody>
      </p:sp>
      <p:sp>
        <p:nvSpPr>
          <p:cNvPr id="20" name="标题 1"/>
          <p:cNvSpPr>
            <a:spLocks noGrp="1"/>
          </p:cNvSpPr>
          <p:nvPr>
            <p:ph type="title"/>
          </p:nvPr>
        </p:nvSpPr>
        <p:spPr>
          <a:xfrm>
            <a:off x="129600" y="137478"/>
            <a:ext cx="8640960" cy="566266"/>
          </a:xfrm>
        </p:spPr>
        <p:txBody>
          <a:bodyPr/>
          <a:lstStyle/>
          <a:p>
            <a:r>
              <a:rPr lang="en-US" altLang="zh-CN" dirty="0">
                <a:solidFill>
                  <a:srgbClr val="002060"/>
                </a:solidFill>
              </a:rPr>
              <a:t>5.1 </a:t>
            </a:r>
            <a:r>
              <a:rPr lang="zh-CN" altLang="en-US" dirty="0">
                <a:solidFill>
                  <a:srgbClr val="002060"/>
                </a:solidFill>
              </a:rPr>
              <a:t>状态空间搜索问题</a:t>
            </a:r>
          </a:p>
        </p:txBody>
      </p:sp>
      <p:sp>
        <p:nvSpPr>
          <p:cNvPr id="2" name="矩形 1">
            <a:extLst>
              <a:ext uri="{FF2B5EF4-FFF2-40B4-BE49-F238E27FC236}">
                <a16:creationId xmlns:a16="http://schemas.microsoft.com/office/drawing/2014/main" id="{D3BC96DA-745E-4E19-88DC-7F455FA43BC3}"/>
              </a:ext>
            </a:extLst>
          </p:cNvPr>
          <p:cNvSpPr/>
          <p:nvPr/>
        </p:nvSpPr>
        <p:spPr>
          <a:xfrm>
            <a:off x="237612" y="1801836"/>
            <a:ext cx="1742100" cy="4328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Ø"/>
            </a:pPr>
            <a:r>
              <a:rPr lang="zh-CN" altLang="en-US" sz="2400" b="1" dirty="0">
                <a:latin typeface="黑体" panose="02010609060101010101" pitchFamily="49" charset="-122"/>
                <a:ea typeface="黑体" panose="02010609060101010101" pitchFamily="49" charset="-122"/>
              </a:rPr>
              <a:t>路径</a:t>
            </a:r>
            <a:endParaRPr lang="en-US" altLang="zh-CN" sz="2400" b="1" dirty="0">
              <a:latin typeface="黑体" panose="02010609060101010101" pitchFamily="49" charset="-122"/>
              <a:ea typeface="黑体" panose="02010609060101010101" pitchFamily="49" charset="-122"/>
            </a:endParaRPr>
          </a:p>
        </p:txBody>
      </p:sp>
      <p:sp>
        <p:nvSpPr>
          <p:cNvPr id="5" name="矩形 4">
            <a:extLst>
              <a:ext uri="{FF2B5EF4-FFF2-40B4-BE49-F238E27FC236}">
                <a16:creationId xmlns:a16="http://schemas.microsoft.com/office/drawing/2014/main" id="{2333FB71-7820-4F36-8804-DD4212537C13}"/>
              </a:ext>
            </a:extLst>
          </p:cNvPr>
          <p:cNvSpPr/>
          <p:nvPr/>
        </p:nvSpPr>
        <p:spPr>
          <a:xfrm>
            <a:off x="235217" y="3081408"/>
            <a:ext cx="2176543" cy="4328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Ø"/>
            </a:pPr>
            <a:r>
              <a:rPr lang="zh-CN" altLang="en-US" sz="2400" b="1" dirty="0">
                <a:latin typeface="黑体" panose="02010609060101010101" pitchFamily="49" charset="-122"/>
                <a:ea typeface="黑体" panose="02010609060101010101" pitchFamily="49" charset="-122"/>
              </a:rPr>
              <a:t>代价</a:t>
            </a:r>
            <a:endParaRPr lang="en-US" altLang="zh-CN" sz="2400" b="1" dirty="0">
              <a:latin typeface="黑体" panose="02010609060101010101" pitchFamily="49" charset="-122"/>
              <a:ea typeface="黑体" panose="02010609060101010101" pitchFamily="49" charset="-122"/>
            </a:endParaRPr>
          </a:p>
        </p:txBody>
      </p:sp>
      <p:sp>
        <p:nvSpPr>
          <p:cNvPr id="6" name="矩形 5">
            <a:extLst>
              <a:ext uri="{FF2B5EF4-FFF2-40B4-BE49-F238E27FC236}">
                <a16:creationId xmlns:a16="http://schemas.microsoft.com/office/drawing/2014/main" id="{26C641BD-A1D3-42DE-9A6B-4EE0FF6892A0}"/>
              </a:ext>
            </a:extLst>
          </p:cNvPr>
          <p:cNvSpPr/>
          <p:nvPr/>
        </p:nvSpPr>
        <p:spPr>
          <a:xfrm>
            <a:off x="263479" y="4360980"/>
            <a:ext cx="2940369" cy="4328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Ø"/>
            </a:pPr>
            <a:r>
              <a:rPr lang="zh-CN" altLang="en-US" sz="2400" b="1" dirty="0">
                <a:latin typeface="黑体" panose="02010609060101010101" pitchFamily="49" charset="-122"/>
                <a:ea typeface="黑体" panose="02010609060101010101" pitchFamily="49" charset="-122"/>
              </a:rPr>
              <a:t>目标测试</a:t>
            </a:r>
            <a:endParaRPr lang="en-US" altLang="zh-CN" sz="2400" b="1" dirty="0">
              <a:latin typeface="黑体" panose="02010609060101010101" pitchFamily="49" charset="-122"/>
              <a:ea typeface="黑体" panose="02010609060101010101" pitchFamily="49" charset="-122"/>
            </a:endParaRPr>
          </a:p>
        </p:txBody>
      </p:sp>
      <p:grpSp>
        <p:nvGrpSpPr>
          <p:cNvPr id="24" name="组合 23">
            <a:extLst>
              <a:ext uri="{FF2B5EF4-FFF2-40B4-BE49-F238E27FC236}">
                <a16:creationId xmlns:a16="http://schemas.microsoft.com/office/drawing/2014/main" id="{20E0C2DF-1AD5-49AB-B744-EBC783079A6E}"/>
              </a:ext>
            </a:extLst>
          </p:cNvPr>
          <p:cNvGrpSpPr/>
          <p:nvPr/>
        </p:nvGrpSpPr>
        <p:grpSpPr>
          <a:xfrm>
            <a:off x="4482522" y="2343156"/>
            <a:ext cx="4554107" cy="2670279"/>
            <a:chOff x="4216453" y="1118770"/>
            <a:chExt cx="4554107" cy="2670279"/>
          </a:xfrm>
        </p:grpSpPr>
        <p:pic>
          <p:nvPicPr>
            <p:cNvPr id="14" name="图片 13">
              <a:extLst>
                <a:ext uri="{FF2B5EF4-FFF2-40B4-BE49-F238E27FC236}">
                  <a16:creationId xmlns:a16="http://schemas.microsoft.com/office/drawing/2014/main" id="{CD26B95A-9275-4836-8C0E-1AD5F5CF60E4}"/>
                </a:ext>
              </a:extLst>
            </p:cNvPr>
            <p:cNvPicPr>
              <a:picLocks noChangeAspect="1"/>
            </p:cNvPicPr>
            <p:nvPr/>
          </p:nvPicPr>
          <p:blipFill>
            <a:blip r:embed="rId3"/>
            <a:stretch>
              <a:fillRect/>
            </a:stretch>
          </p:blipFill>
          <p:spPr>
            <a:xfrm>
              <a:off x="4216453" y="1118770"/>
              <a:ext cx="4554107" cy="2670279"/>
            </a:xfrm>
            <a:prstGeom prst="rect">
              <a:avLst/>
            </a:prstGeom>
            <a:ln>
              <a:solidFill>
                <a:schemeClr val="tx1"/>
              </a:solidFill>
            </a:ln>
          </p:spPr>
        </p:pic>
        <p:sp>
          <p:nvSpPr>
            <p:cNvPr id="21" name="流程图: 可选过程 20">
              <a:extLst>
                <a:ext uri="{FF2B5EF4-FFF2-40B4-BE49-F238E27FC236}">
                  <a16:creationId xmlns:a16="http://schemas.microsoft.com/office/drawing/2014/main" id="{EFF15178-5D3D-4E73-9655-AEB1118B446F}"/>
                </a:ext>
              </a:extLst>
            </p:cNvPr>
            <p:cNvSpPr/>
            <p:nvPr/>
          </p:nvSpPr>
          <p:spPr>
            <a:xfrm>
              <a:off x="4499992" y="1796046"/>
              <a:ext cx="144016" cy="137493"/>
            </a:xfrm>
            <a:prstGeom prst="flowChartAlternateProcess">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a:extLst>
                <a:ext uri="{FF2B5EF4-FFF2-40B4-BE49-F238E27FC236}">
                  <a16:creationId xmlns:a16="http://schemas.microsoft.com/office/drawing/2014/main" id="{A8B1F86B-C97F-4E16-93AC-054B27F090CB}"/>
                </a:ext>
              </a:extLst>
            </p:cNvPr>
            <p:cNvSpPr/>
            <p:nvPr/>
          </p:nvSpPr>
          <p:spPr>
            <a:xfrm>
              <a:off x="7020272" y="3177184"/>
              <a:ext cx="144016" cy="14976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TextBox 4">
            <a:extLst>
              <a:ext uri="{FF2B5EF4-FFF2-40B4-BE49-F238E27FC236}">
                <a16:creationId xmlns:a16="http://schemas.microsoft.com/office/drawing/2014/main" id="{850C3D87-26CF-4653-9CE3-A3194EC27250}"/>
              </a:ext>
            </a:extLst>
          </p:cNvPr>
          <p:cNvSpPr txBox="1"/>
          <p:nvPr/>
        </p:nvSpPr>
        <p:spPr>
          <a:xfrm>
            <a:off x="4400703" y="5013900"/>
            <a:ext cx="4635934" cy="511807"/>
          </a:xfrm>
          <a:prstGeom prst="rect">
            <a:avLst/>
          </a:prstGeom>
          <a:noFill/>
        </p:spPr>
        <p:txBody>
          <a:bodyPr wrap="square" rtlCol="0">
            <a:spAutoFit/>
          </a:bodyPr>
          <a:lstStyle/>
          <a:p>
            <a:pPr algn="just">
              <a:lnSpc>
                <a:spcPct val="125000"/>
              </a:lnSpc>
            </a:pPr>
            <a:r>
              <a:rPr lang="zh-CN" altLang="en-US" sz="2400" b="1"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问题：寻找从</a:t>
            </a:r>
            <a:r>
              <a:rPr lang="en-US" altLang="zh-CN" sz="1600" dirty="0">
                <a:latin typeface="微软雅黑" panose="020B0503020204020204" pitchFamily="34" charset="-122"/>
                <a:ea typeface="微软雅黑" panose="020B0503020204020204" pitchFamily="34" charset="-122"/>
              </a:rPr>
              <a:t>Arad</a:t>
            </a:r>
            <a:r>
              <a:rPr lang="zh-CN" altLang="en-US" sz="1600" dirty="0">
                <a:latin typeface="微软雅黑" panose="020B0503020204020204" pitchFamily="34" charset="-122"/>
                <a:ea typeface="微软雅黑" panose="020B0503020204020204" pitchFamily="34" charset="-122"/>
              </a:rPr>
              <a:t>到</a:t>
            </a:r>
            <a:r>
              <a:rPr lang="en-US" altLang="zh-CN" sz="1600" dirty="0">
                <a:latin typeface="微软雅黑" panose="020B0503020204020204" pitchFamily="34" charset="-122"/>
                <a:ea typeface="微软雅黑" panose="020B0503020204020204" pitchFamily="34" charset="-122"/>
              </a:rPr>
              <a:t>Bucharest</a:t>
            </a:r>
            <a:r>
              <a:rPr lang="zh-CN" altLang="en-US" sz="1600" dirty="0">
                <a:latin typeface="微软雅黑" panose="020B0503020204020204" pitchFamily="34" charset="-122"/>
                <a:ea typeface="微软雅黑" panose="020B0503020204020204" pitchFamily="34" charset="-122"/>
              </a:rPr>
              <a:t>的一条最短路径</a:t>
            </a:r>
          </a:p>
        </p:txBody>
      </p:sp>
      <p:sp>
        <p:nvSpPr>
          <p:cNvPr id="7" name="TextBox 4">
            <a:extLst>
              <a:ext uri="{FF2B5EF4-FFF2-40B4-BE49-F238E27FC236}">
                <a16:creationId xmlns:a16="http://schemas.microsoft.com/office/drawing/2014/main" id="{C32BA372-32B4-4DFF-8FD9-F12D658F09EA}"/>
              </a:ext>
            </a:extLst>
          </p:cNvPr>
          <p:cNvSpPr txBox="1"/>
          <p:nvPr/>
        </p:nvSpPr>
        <p:spPr>
          <a:xfrm>
            <a:off x="235218" y="2200005"/>
            <a:ext cx="4156762" cy="833690"/>
          </a:xfrm>
          <a:prstGeom prst="rect">
            <a:avLst/>
          </a:prstGeom>
          <a:noFill/>
        </p:spPr>
        <p:txBody>
          <a:bodyPr wrap="square" rtlCol="0">
            <a:spAutoFit/>
          </a:bodyPr>
          <a:lstStyle/>
          <a:p>
            <a:pPr algn="just">
              <a:lnSpc>
                <a:spcPct val="125000"/>
              </a:lnSpc>
            </a:pPr>
            <a:r>
              <a:rPr lang="zh-CN" altLang="en-US" sz="2400" b="1"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智能体执行一系列动作后，可以得到一个状态序列，</a:t>
            </a:r>
            <a:r>
              <a:rPr lang="zh-CN" altLang="en-US" sz="1600" b="1" dirty="0">
                <a:solidFill>
                  <a:srgbClr val="0000FF"/>
                </a:solidFill>
                <a:latin typeface="微软雅黑" panose="020B0503020204020204" pitchFamily="34" charset="-122"/>
                <a:ea typeface="微软雅黑" panose="020B0503020204020204" pitchFamily="34" charset="-122"/>
              </a:rPr>
              <a:t>这个状态序列被称为一条路径</a:t>
            </a:r>
            <a:r>
              <a:rPr lang="zh-CN" altLang="en-US" sz="1600" dirty="0">
                <a:latin typeface="微软雅黑" panose="020B0503020204020204" pitchFamily="34" charset="-122"/>
                <a:ea typeface="微软雅黑" panose="020B0503020204020204" pitchFamily="34" charset="-122"/>
              </a:rPr>
              <a:t>。</a:t>
            </a:r>
          </a:p>
        </p:txBody>
      </p:sp>
      <p:sp>
        <p:nvSpPr>
          <p:cNvPr id="9" name="TextBox 4">
            <a:extLst>
              <a:ext uri="{FF2B5EF4-FFF2-40B4-BE49-F238E27FC236}">
                <a16:creationId xmlns:a16="http://schemas.microsoft.com/office/drawing/2014/main" id="{3AE54512-43F9-4FE9-83B8-0782F59FA6AB}"/>
              </a:ext>
            </a:extLst>
          </p:cNvPr>
          <p:cNvSpPr txBox="1"/>
          <p:nvPr/>
        </p:nvSpPr>
        <p:spPr>
          <a:xfrm>
            <a:off x="316595" y="3455247"/>
            <a:ext cx="4156762" cy="833690"/>
          </a:xfrm>
          <a:prstGeom prst="rect">
            <a:avLst/>
          </a:prstGeom>
          <a:noFill/>
        </p:spPr>
        <p:txBody>
          <a:bodyPr wrap="square" rtlCol="0">
            <a:spAutoFit/>
          </a:bodyPr>
          <a:lstStyle/>
          <a:p>
            <a:pPr algn="just">
              <a:lnSpc>
                <a:spcPct val="125000"/>
              </a:lnSpc>
            </a:pPr>
            <a:r>
              <a:rPr lang="zh-CN" altLang="en-US" sz="2400" b="1" dirty="0">
                <a:solidFill>
                  <a:srgbClr val="0000FF"/>
                </a:solidFill>
                <a:latin typeface="微软雅黑" panose="020B0503020204020204" pitchFamily="34" charset="-122"/>
                <a:ea typeface="微软雅黑" panose="020B0503020204020204" pitchFamily="34" charset="-122"/>
              </a:rPr>
              <a:t>     </a:t>
            </a:r>
            <a:r>
              <a:rPr lang="zh-CN" altLang="en-US" sz="1600" b="1" dirty="0">
                <a:solidFill>
                  <a:srgbClr val="0000FF"/>
                </a:solidFill>
                <a:latin typeface="微软雅黑" panose="020B0503020204020204" pitchFamily="34" charset="-122"/>
                <a:ea typeface="微软雅黑" panose="020B0503020204020204" pitchFamily="34" charset="-122"/>
              </a:rPr>
              <a:t>每条路径对应一个代价</a:t>
            </a:r>
            <a:r>
              <a:rPr lang="zh-CN" altLang="en-US" sz="1600" dirty="0">
                <a:latin typeface="微软雅黑" panose="020B0503020204020204" pitchFamily="34" charset="-122"/>
                <a:ea typeface="微软雅黑" panose="020B0503020204020204" pitchFamily="34" charset="-122"/>
              </a:rPr>
              <a:t>，比如这个问题中的时间开销或者价格开销等等。</a:t>
            </a:r>
          </a:p>
        </p:txBody>
      </p:sp>
      <p:sp>
        <p:nvSpPr>
          <p:cNvPr id="11" name="TextBox 4">
            <a:extLst>
              <a:ext uri="{FF2B5EF4-FFF2-40B4-BE49-F238E27FC236}">
                <a16:creationId xmlns:a16="http://schemas.microsoft.com/office/drawing/2014/main" id="{CACECF7D-AA46-41EF-B10C-373647802C7D}"/>
              </a:ext>
            </a:extLst>
          </p:cNvPr>
          <p:cNvSpPr txBox="1"/>
          <p:nvPr/>
        </p:nvSpPr>
        <p:spPr>
          <a:xfrm>
            <a:off x="316595" y="4692017"/>
            <a:ext cx="4156762" cy="833690"/>
          </a:xfrm>
          <a:prstGeom prst="rect">
            <a:avLst/>
          </a:prstGeom>
          <a:noFill/>
        </p:spPr>
        <p:txBody>
          <a:bodyPr wrap="square" rtlCol="0">
            <a:spAutoFit/>
          </a:bodyPr>
          <a:lstStyle/>
          <a:p>
            <a:pPr algn="just">
              <a:lnSpc>
                <a:spcPct val="125000"/>
              </a:lnSpc>
            </a:pPr>
            <a:r>
              <a:rPr lang="zh-CN" altLang="en-US" sz="2400" b="1"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判断当前状态是不是目标状态，若是则意味着搜索算法完成。</a:t>
            </a:r>
          </a:p>
        </p:txBody>
      </p:sp>
    </p:spTree>
    <p:extLst>
      <p:ext uri="{BB962C8B-B14F-4D97-AF65-F5344CB8AC3E}">
        <p14:creationId xmlns:p14="http://schemas.microsoft.com/office/powerpoint/2010/main" val="1104023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63424" y="884554"/>
            <a:ext cx="8424936" cy="4770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n"/>
            </a:pPr>
            <a:r>
              <a:rPr lang="zh-CN" altLang="en-US" sz="2800" b="1" dirty="0">
                <a:solidFill>
                  <a:srgbClr val="002060"/>
                </a:solidFill>
                <a:latin typeface="黑体" panose="02010609060101010101" pitchFamily="49" charset="-122"/>
                <a:ea typeface="黑体" panose="02010609060101010101" pitchFamily="49" charset="-122"/>
              </a:rPr>
              <a:t>搜索问题的求解方法</a:t>
            </a:r>
            <a:endParaRPr lang="en-US" altLang="zh-CN" sz="2800" b="1" dirty="0">
              <a:solidFill>
                <a:srgbClr val="002060"/>
              </a:solidFill>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2"/>
          </p:nvPr>
        </p:nvSpPr>
        <p:spPr/>
        <p:txBody>
          <a:bodyPr/>
          <a:lstStyle/>
          <a:p>
            <a:pPr defTabSz="685800">
              <a:defRPr/>
            </a:pPr>
            <a:fld id="{C9728943-09E1-4583-B427-1856C283FC56}" type="slidenum">
              <a:rPr lang="zh-CN" altLang="en-US" smtClean="0">
                <a:solidFill>
                  <a:prstClr val="black">
                    <a:tint val="75000"/>
                  </a:prstClr>
                </a:solidFill>
              </a:rPr>
              <a:t>8</a:t>
            </a:fld>
            <a:endParaRPr lang="zh-CN" altLang="en-US">
              <a:solidFill>
                <a:prstClr val="black">
                  <a:tint val="75000"/>
                </a:prstClr>
              </a:solidFill>
            </a:endParaRPr>
          </a:p>
        </p:txBody>
      </p:sp>
      <p:sp>
        <p:nvSpPr>
          <p:cNvPr id="20" name="标题 1"/>
          <p:cNvSpPr>
            <a:spLocks noGrp="1"/>
          </p:cNvSpPr>
          <p:nvPr>
            <p:ph type="title"/>
          </p:nvPr>
        </p:nvSpPr>
        <p:spPr>
          <a:xfrm>
            <a:off x="129600" y="137478"/>
            <a:ext cx="8640960" cy="566266"/>
          </a:xfrm>
        </p:spPr>
        <p:txBody>
          <a:bodyPr/>
          <a:lstStyle/>
          <a:p>
            <a:r>
              <a:rPr lang="en-US" altLang="zh-CN" dirty="0">
                <a:solidFill>
                  <a:srgbClr val="002060"/>
                </a:solidFill>
              </a:rPr>
              <a:t>5.1 </a:t>
            </a:r>
            <a:r>
              <a:rPr lang="zh-CN" altLang="en-US" dirty="0">
                <a:solidFill>
                  <a:srgbClr val="002060"/>
                </a:solidFill>
              </a:rPr>
              <a:t>状态空间搜索问题</a:t>
            </a:r>
          </a:p>
        </p:txBody>
      </p:sp>
      <p:sp>
        <p:nvSpPr>
          <p:cNvPr id="2" name="矩形 1">
            <a:extLst>
              <a:ext uri="{FF2B5EF4-FFF2-40B4-BE49-F238E27FC236}">
                <a16:creationId xmlns:a16="http://schemas.microsoft.com/office/drawing/2014/main" id="{D3BC96DA-745E-4E19-88DC-7F455FA43BC3}"/>
              </a:ext>
            </a:extLst>
          </p:cNvPr>
          <p:cNvSpPr/>
          <p:nvPr/>
        </p:nvSpPr>
        <p:spPr>
          <a:xfrm>
            <a:off x="211745" y="2198092"/>
            <a:ext cx="2318164" cy="4328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Ø"/>
            </a:pPr>
            <a:r>
              <a:rPr lang="zh-CN" altLang="en-US" sz="2400" b="1" dirty="0">
                <a:latin typeface="黑体" panose="02010609060101010101" pitchFamily="49" charset="-122"/>
                <a:ea typeface="黑体" panose="02010609060101010101" pitchFamily="49" charset="-122"/>
              </a:rPr>
              <a:t>树搜索</a:t>
            </a:r>
            <a:endParaRPr lang="en-US" altLang="zh-CN" sz="2400" b="1" dirty="0">
              <a:latin typeface="黑体" panose="02010609060101010101" pitchFamily="49" charset="-122"/>
              <a:ea typeface="黑体" panose="02010609060101010101" pitchFamily="49" charset="-122"/>
            </a:endParaRPr>
          </a:p>
        </p:txBody>
      </p:sp>
      <p:sp>
        <p:nvSpPr>
          <p:cNvPr id="11" name="TextBox 4">
            <a:extLst>
              <a:ext uri="{FF2B5EF4-FFF2-40B4-BE49-F238E27FC236}">
                <a16:creationId xmlns:a16="http://schemas.microsoft.com/office/drawing/2014/main" id="{D47D3DB7-89D1-4C1D-AC11-30597E1B85E4}"/>
              </a:ext>
            </a:extLst>
          </p:cNvPr>
          <p:cNvSpPr txBox="1"/>
          <p:nvPr/>
        </p:nvSpPr>
        <p:spPr>
          <a:xfrm>
            <a:off x="675080" y="1558892"/>
            <a:ext cx="8064896" cy="441916"/>
          </a:xfrm>
          <a:prstGeom prst="rect">
            <a:avLst/>
          </a:prstGeom>
          <a:noFill/>
        </p:spPr>
        <p:txBody>
          <a:bodyPr wrap="square" rtlCol="0">
            <a:spAutoFit/>
          </a:bodyPr>
          <a:lstStyle/>
          <a:p>
            <a:pPr algn="just">
              <a:lnSpc>
                <a:spcPct val="125000"/>
              </a:lnSpc>
            </a:pPr>
            <a:r>
              <a:rPr lang="zh-CN" altLang="en-US" sz="2000" b="1" dirty="0">
                <a:latin typeface="微软雅黑" panose="020B0503020204020204" pitchFamily="34" charset="-122"/>
                <a:ea typeface="微软雅黑" panose="020B0503020204020204" pitchFamily="34" charset="-122"/>
              </a:rPr>
              <a:t>一般而言，可以采用</a:t>
            </a:r>
            <a:r>
              <a:rPr lang="zh-CN" altLang="en-US" sz="2000" b="1" dirty="0">
                <a:solidFill>
                  <a:srgbClr val="0000FF"/>
                </a:solidFill>
                <a:latin typeface="微软雅黑" panose="020B0503020204020204" pitchFamily="34" charset="-122"/>
                <a:ea typeface="微软雅黑" panose="020B0503020204020204" pitchFamily="34" charset="-122"/>
              </a:rPr>
              <a:t>图搜索</a:t>
            </a:r>
            <a:r>
              <a:rPr lang="zh-CN" altLang="en-US" sz="2000" b="1" dirty="0">
                <a:latin typeface="微软雅黑" panose="020B0503020204020204" pitchFamily="34" charset="-122"/>
                <a:ea typeface="微软雅黑" panose="020B0503020204020204" pitchFamily="34" charset="-122"/>
              </a:rPr>
              <a:t>和</a:t>
            </a:r>
            <a:r>
              <a:rPr lang="zh-CN" altLang="en-US" sz="2000" b="1" dirty="0">
                <a:solidFill>
                  <a:srgbClr val="0000FF"/>
                </a:solidFill>
                <a:latin typeface="微软雅黑" panose="020B0503020204020204" pitchFamily="34" charset="-122"/>
                <a:ea typeface="微软雅黑" panose="020B0503020204020204" pitchFamily="34" charset="-122"/>
              </a:rPr>
              <a:t>树搜索</a:t>
            </a:r>
            <a:r>
              <a:rPr lang="zh-CN" altLang="en-US" sz="2000" b="1" dirty="0">
                <a:latin typeface="微软雅黑" panose="020B0503020204020204" pitchFamily="34" charset="-122"/>
                <a:ea typeface="微软雅黑" panose="020B0503020204020204" pitchFamily="34" charset="-122"/>
              </a:rPr>
              <a:t>两种方法来完成搜索。</a:t>
            </a:r>
          </a:p>
        </p:txBody>
      </p:sp>
      <p:sp>
        <p:nvSpPr>
          <p:cNvPr id="12" name="TextBox 4">
            <a:extLst>
              <a:ext uri="{FF2B5EF4-FFF2-40B4-BE49-F238E27FC236}">
                <a16:creationId xmlns:a16="http://schemas.microsoft.com/office/drawing/2014/main" id="{1FEE84DC-D043-4541-9437-FA468D00B227}"/>
              </a:ext>
            </a:extLst>
          </p:cNvPr>
          <p:cNvSpPr txBox="1"/>
          <p:nvPr/>
        </p:nvSpPr>
        <p:spPr>
          <a:xfrm>
            <a:off x="675080" y="2579774"/>
            <a:ext cx="7497320" cy="1141466"/>
          </a:xfrm>
          <a:prstGeom prst="rect">
            <a:avLst/>
          </a:prstGeom>
          <a:noFill/>
        </p:spPr>
        <p:txBody>
          <a:bodyPr wrap="square" rtlCol="0">
            <a:spAutoFit/>
          </a:bodyPr>
          <a:lstStyle/>
          <a:p>
            <a:pPr algn="just">
              <a:lnSpc>
                <a:spcPct val="125000"/>
              </a:lnSpc>
            </a:pPr>
            <a:r>
              <a:rPr lang="zh-CN" altLang="en-US" sz="2400" b="1" dirty="0">
                <a:latin typeface="微软雅黑" panose="020B0503020204020204" pitchFamily="34" charset="-122"/>
                <a:ea typeface="微软雅黑" panose="020B0503020204020204" pitchFamily="34" charset="-122"/>
              </a:rPr>
              <a:t>     </a:t>
            </a:r>
            <a:r>
              <a:rPr lang="zh-CN" altLang="en-US" sz="1600" b="1" dirty="0">
                <a:solidFill>
                  <a:srgbClr val="0000FF"/>
                </a:solidFill>
                <a:latin typeface="微软雅黑" panose="020B0503020204020204" pitchFamily="34" charset="-122"/>
                <a:ea typeface="微软雅黑" panose="020B0503020204020204" pitchFamily="34" charset="-122"/>
              </a:rPr>
              <a:t>树搜索用一棵树来记录算法探索过的路径，这样的一棵树被称为搜索树</a:t>
            </a:r>
            <a:r>
              <a:rPr lang="zh-CN" altLang="en-US" sz="1600" dirty="0">
                <a:latin typeface="微软雅黑" panose="020B0503020204020204" pitchFamily="34" charset="-122"/>
                <a:ea typeface="微软雅黑" panose="020B0503020204020204" pitchFamily="34" charset="-122"/>
              </a:rPr>
              <a:t>，树中每个结点用一个状态标记，在上述问题中每个结点可以用一个城市标记，一个城市可能有多个结点与之对应，不同结点对应从初始状态出发的不同路径。</a:t>
            </a:r>
          </a:p>
        </p:txBody>
      </p:sp>
      <p:sp>
        <p:nvSpPr>
          <p:cNvPr id="21" name="TextBox 4">
            <a:extLst>
              <a:ext uri="{FF2B5EF4-FFF2-40B4-BE49-F238E27FC236}">
                <a16:creationId xmlns:a16="http://schemas.microsoft.com/office/drawing/2014/main" id="{FB02F5C6-FD45-40DB-9364-8503A6B585E2}"/>
              </a:ext>
            </a:extLst>
          </p:cNvPr>
          <p:cNvSpPr txBox="1"/>
          <p:nvPr/>
        </p:nvSpPr>
        <p:spPr>
          <a:xfrm>
            <a:off x="1870837" y="6266966"/>
            <a:ext cx="5258309" cy="511807"/>
          </a:xfrm>
          <a:prstGeom prst="rect">
            <a:avLst/>
          </a:prstGeom>
          <a:noFill/>
        </p:spPr>
        <p:txBody>
          <a:bodyPr wrap="square" rtlCol="0">
            <a:spAutoFit/>
          </a:bodyPr>
          <a:lstStyle/>
          <a:p>
            <a:pPr algn="ctr">
              <a:lnSpc>
                <a:spcPct val="125000"/>
              </a:lnSpc>
            </a:pPr>
            <a:r>
              <a:rPr lang="zh-CN" altLang="en-US" sz="2400" b="1"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求解上述问题的部分搜索树</a:t>
            </a:r>
          </a:p>
        </p:txBody>
      </p:sp>
      <p:pic>
        <p:nvPicPr>
          <p:cNvPr id="3" name="图片 2">
            <a:extLst>
              <a:ext uri="{FF2B5EF4-FFF2-40B4-BE49-F238E27FC236}">
                <a16:creationId xmlns:a16="http://schemas.microsoft.com/office/drawing/2014/main" id="{8CA6CD81-F29B-43C5-9F10-D5769FDCCA20}"/>
              </a:ext>
            </a:extLst>
          </p:cNvPr>
          <p:cNvPicPr>
            <a:picLocks noChangeAspect="1"/>
          </p:cNvPicPr>
          <p:nvPr/>
        </p:nvPicPr>
        <p:blipFill>
          <a:blip r:embed="rId3"/>
          <a:stretch>
            <a:fillRect/>
          </a:stretch>
        </p:blipFill>
        <p:spPr>
          <a:xfrm>
            <a:off x="1066429" y="3756517"/>
            <a:ext cx="7105971" cy="2624811"/>
          </a:xfrm>
          <a:prstGeom prst="rect">
            <a:avLst/>
          </a:prstGeom>
        </p:spPr>
      </p:pic>
    </p:spTree>
    <p:extLst>
      <p:ext uri="{BB962C8B-B14F-4D97-AF65-F5344CB8AC3E}">
        <p14:creationId xmlns:p14="http://schemas.microsoft.com/office/powerpoint/2010/main" val="1108490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38"/>
          <p:cNvSpPr txBox="1"/>
          <p:nvPr/>
        </p:nvSpPr>
        <p:spPr>
          <a:xfrm>
            <a:off x="4787605" y="5539893"/>
            <a:ext cx="1377153" cy="323165"/>
          </a:xfrm>
          <a:prstGeom prst="rect">
            <a:avLst/>
          </a:prstGeom>
          <a:noFill/>
        </p:spPr>
        <p:txBody>
          <a:bodyPr wrap="square" rtlCol="0">
            <a:spAutoFit/>
          </a:bodyPr>
          <a:lstStyle/>
          <a:p>
            <a:pPr algn="ctr" defTabSz="685800"/>
            <a:r>
              <a:rPr lang="zh-CN" altLang="en-US" sz="1500" b="1" spc="225" dirty="0">
                <a:solidFill>
                  <a:prstClr val="white"/>
                </a:solidFill>
                <a:latin typeface="微软雅黑" panose="020B0503020204020204" pitchFamily="34" charset="-122"/>
                <a:ea typeface="微软雅黑" panose="020B0503020204020204" pitchFamily="34" charset="-122"/>
              </a:rPr>
              <a:t>运动识别</a:t>
            </a:r>
          </a:p>
        </p:txBody>
      </p:sp>
      <p:sp>
        <p:nvSpPr>
          <p:cNvPr id="18" name="矩形 17"/>
          <p:cNvSpPr/>
          <p:nvPr/>
        </p:nvSpPr>
        <p:spPr>
          <a:xfrm>
            <a:off x="63424" y="884554"/>
            <a:ext cx="8424936" cy="4770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n"/>
            </a:pPr>
            <a:r>
              <a:rPr lang="zh-CN" altLang="en-US" sz="2800" b="1" dirty="0">
                <a:solidFill>
                  <a:srgbClr val="002060"/>
                </a:solidFill>
                <a:latin typeface="黑体" panose="02010609060101010101" pitchFamily="49" charset="-122"/>
                <a:ea typeface="黑体" panose="02010609060101010101" pitchFamily="49" charset="-122"/>
              </a:rPr>
              <a:t>搜索问题的求解方法</a:t>
            </a:r>
            <a:endParaRPr lang="en-US" altLang="zh-CN" sz="2800" b="1" dirty="0">
              <a:solidFill>
                <a:srgbClr val="002060"/>
              </a:solidFill>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2"/>
          </p:nvPr>
        </p:nvSpPr>
        <p:spPr/>
        <p:txBody>
          <a:bodyPr/>
          <a:lstStyle/>
          <a:p>
            <a:pPr defTabSz="685800">
              <a:defRPr/>
            </a:pPr>
            <a:fld id="{C9728943-09E1-4583-B427-1856C283FC56}" type="slidenum">
              <a:rPr lang="zh-CN" altLang="en-US" smtClean="0">
                <a:solidFill>
                  <a:prstClr val="black">
                    <a:tint val="75000"/>
                  </a:prstClr>
                </a:solidFill>
              </a:rPr>
              <a:t>9</a:t>
            </a:fld>
            <a:endParaRPr lang="zh-CN" altLang="en-US">
              <a:solidFill>
                <a:prstClr val="black">
                  <a:tint val="75000"/>
                </a:prstClr>
              </a:solidFill>
            </a:endParaRPr>
          </a:p>
        </p:txBody>
      </p:sp>
      <p:sp>
        <p:nvSpPr>
          <p:cNvPr id="20" name="标题 1"/>
          <p:cNvSpPr>
            <a:spLocks noGrp="1"/>
          </p:cNvSpPr>
          <p:nvPr>
            <p:ph type="title"/>
          </p:nvPr>
        </p:nvSpPr>
        <p:spPr>
          <a:xfrm>
            <a:off x="129600" y="137478"/>
            <a:ext cx="8640960" cy="566266"/>
          </a:xfrm>
        </p:spPr>
        <p:txBody>
          <a:bodyPr/>
          <a:lstStyle/>
          <a:p>
            <a:r>
              <a:rPr lang="en-US" altLang="zh-CN" dirty="0">
                <a:solidFill>
                  <a:srgbClr val="002060"/>
                </a:solidFill>
              </a:rPr>
              <a:t>5.1 </a:t>
            </a:r>
            <a:r>
              <a:rPr lang="zh-CN" altLang="en-US" dirty="0">
                <a:solidFill>
                  <a:srgbClr val="002060"/>
                </a:solidFill>
              </a:rPr>
              <a:t>状态空间搜索问题</a:t>
            </a:r>
          </a:p>
        </p:txBody>
      </p:sp>
      <p:sp>
        <p:nvSpPr>
          <p:cNvPr id="12" name="TextBox 4">
            <a:extLst>
              <a:ext uri="{FF2B5EF4-FFF2-40B4-BE49-F238E27FC236}">
                <a16:creationId xmlns:a16="http://schemas.microsoft.com/office/drawing/2014/main" id="{1FEE84DC-D043-4541-9437-FA468D00B227}"/>
              </a:ext>
            </a:extLst>
          </p:cNvPr>
          <p:cNvSpPr txBox="1"/>
          <p:nvPr/>
        </p:nvSpPr>
        <p:spPr>
          <a:xfrm>
            <a:off x="701420" y="2224290"/>
            <a:ext cx="7736228" cy="833690"/>
          </a:xfrm>
          <a:prstGeom prst="rect">
            <a:avLst/>
          </a:prstGeom>
          <a:noFill/>
        </p:spPr>
        <p:txBody>
          <a:bodyPr wrap="square" rtlCol="0">
            <a:spAutoFit/>
          </a:bodyPr>
          <a:lstStyle/>
          <a:p>
            <a:pPr algn="just">
              <a:lnSpc>
                <a:spcPct val="125000"/>
              </a:lnSpc>
            </a:pPr>
            <a:r>
              <a:rPr lang="zh-CN" altLang="en-US" sz="2400" b="1"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对于上述最短路径搜索问题，在</a:t>
            </a:r>
            <a:r>
              <a:rPr lang="zh-CN" altLang="en-US" sz="1600" b="1" dirty="0">
                <a:solidFill>
                  <a:srgbClr val="0000FF"/>
                </a:solidFill>
                <a:latin typeface="微软雅黑" panose="020B0503020204020204" pitchFamily="34" charset="-122"/>
                <a:ea typeface="微软雅黑" panose="020B0503020204020204" pitchFamily="34" charset="-122"/>
              </a:rPr>
              <a:t>以搜索图结构为基础</a:t>
            </a:r>
            <a:r>
              <a:rPr lang="zh-CN" altLang="en-US" sz="1600" dirty="0">
                <a:latin typeface="微软雅黑" panose="020B0503020204020204" pitchFamily="34" charset="-122"/>
                <a:ea typeface="微软雅黑" panose="020B0503020204020204" pitchFamily="34" charset="-122"/>
              </a:rPr>
              <a:t>的图搜索中，搜索算法认为一个城市只能对应搜索图中的一个结点。</a:t>
            </a:r>
            <a:endParaRPr lang="en-US" altLang="zh-CN" sz="1600" dirty="0">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DD764CF8-7FEB-461B-BE99-1A54834EA20E}"/>
              </a:ext>
            </a:extLst>
          </p:cNvPr>
          <p:cNvSpPr/>
          <p:nvPr/>
        </p:nvSpPr>
        <p:spPr>
          <a:xfrm>
            <a:off x="179512" y="1740147"/>
            <a:ext cx="2536583" cy="4328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p>
            <a:pPr marL="457200" indent="-457200">
              <a:lnSpc>
                <a:spcPts val="3000"/>
              </a:lnSpc>
              <a:spcBef>
                <a:spcPts val="1000"/>
              </a:spcBef>
              <a:buClr>
                <a:srgbClr val="C00000"/>
              </a:buClr>
              <a:buFont typeface="Wingdings" panose="05000000000000000000" pitchFamily="2" charset="2"/>
              <a:buChar char="Ø"/>
            </a:pPr>
            <a:r>
              <a:rPr lang="zh-CN" altLang="en-US" sz="2400" b="1" dirty="0">
                <a:latin typeface="黑体" panose="02010609060101010101" pitchFamily="49" charset="-122"/>
                <a:ea typeface="黑体" panose="02010609060101010101" pitchFamily="49" charset="-122"/>
              </a:rPr>
              <a:t>图搜索</a:t>
            </a:r>
            <a:endParaRPr lang="en-US" altLang="zh-CN" sz="2400" b="1" dirty="0">
              <a:latin typeface="黑体" panose="02010609060101010101" pitchFamily="49" charset="-122"/>
              <a:ea typeface="黑体" panose="02010609060101010101" pitchFamily="49" charset="-122"/>
            </a:endParaRPr>
          </a:p>
        </p:txBody>
      </p:sp>
      <p:sp>
        <p:nvSpPr>
          <p:cNvPr id="5" name="TextBox 4">
            <a:extLst>
              <a:ext uri="{FF2B5EF4-FFF2-40B4-BE49-F238E27FC236}">
                <a16:creationId xmlns:a16="http://schemas.microsoft.com/office/drawing/2014/main" id="{3560FDE7-CCF5-4D84-BC5A-D5FD0C28CF84}"/>
              </a:ext>
            </a:extLst>
          </p:cNvPr>
          <p:cNvSpPr txBox="1"/>
          <p:nvPr/>
        </p:nvSpPr>
        <p:spPr>
          <a:xfrm>
            <a:off x="706352" y="2966331"/>
            <a:ext cx="7782007" cy="1141466"/>
          </a:xfrm>
          <a:prstGeom prst="rect">
            <a:avLst/>
          </a:prstGeom>
          <a:noFill/>
        </p:spPr>
        <p:txBody>
          <a:bodyPr wrap="square" rtlCol="0">
            <a:spAutoFit/>
          </a:bodyPr>
          <a:lstStyle/>
          <a:p>
            <a:pPr algn="just">
              <a:lnSpc>
                <a:spcPct val="125000"/>
              </a:lnSpc>
            </a:pPr>
            <a:r>
              <a:rPr lang="zh-CN" altLang="en-US" sz="2400" b="1"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在实际操作中，</a:t>
            </a:r>
            <a:r>
              <a:rPr lang="zh-CN" altLang="en-US" sz="1600" b="1" dirty="0">
                <a:solidFill>
                  <a:srgbClr val="0000FF"/>
                </a:solidFill>
                <a:latin typeface="微软雅黑" panose="020B0503020204020204" pitchFamily="34" charset="-122"/>
                <a:ea typeface="微软雅黑" panose="020B0503020204020204" pitchFamily="34" charset="-122"/>
              </a:rPr>
              <a:t>可以根据搜索树来构建图搜索算法</a:t>
            </a:r>
            <a:r>
              <a:rPr lang="zh-CN" altLang="en-US" sz="1600" dirty="0">
                <a:latin typeface="微软雅黑" panose="020B0503020204020204" pitchFamily="34" charset="-122"/>
                <a:ea typeface="微软雅黑" panose="020B0503020204020204" pitchFamily="34" charset="-122"/>
              </a:rPr>
              <a:t>，即在树搜索的基础上，剪枝</a:t>
            </a:r>
            <a:r>
              <a:rPr lang="zh-CN" altLang="en-US" sz="1600" b="1" dirty="0">
                <a:solidFill>
                  <a:srgbClr val="0000FF"/>
                </a:solidFill>
                <a:latin typeface="微软雅黑" panose="020B0503020204020204" pitchFamily="34" charset="-122"/>
                <a:ea typeface="微软雅黑" panose="020B0503020204020204" pitchFamily="34" charset="-122"/>
              </a:rPr>
              <a:t>去除那些会导致搜索树中出现重复状态的结点。</a:t>
            </a:r>
            <a:r>
              <a:rPr lang="zh-CN" altLang="en-US" sz="1600" dirty="0">
                <a:latin typeface="微软雅黑" panose="020B0503020204020204" pitchFamily="34" charset="-122"/>
                <a:ea typeface="微软雅黑" panose="020B0503020204020204" pitchFamily="34" charset="-122"/>
              </a:rPr>
              <a:t>比如在图搜索中会剪除掉红框标注的</a:t>
            </a:r>
            <a:r>
              <a:rPr lang="en-US" altLang="zh-CN" sz="1600" dirty="0">
                <a:latin typeface="微软雅黑" panose="020B0503020204020204" pitchFamily="34" charset="-122"/>
                <a:ea typeface="微软雅黑" panose="020B0503020204020204" pitchFamily="34" charset="-122"/>
              </a:rPr>
              <a:t>Arad</a:t>
            </a:r>
            <a:r>
              <a:rPr lang="zh-CN" altLang="en-US" sz="1600" dirty="0">
                <a:latin typeface="微软雅黑" panose="020B0503020204020204" pitchFamily="34" charset="-122"/>
                <a:ea typeface="微软雅黑" panose="020B0503020204020204" pitchFamily="34" charset="-122"/>
              </a:rPr>
              <a:t>结点。</a:t>
            </a:r>
            <a:endParaRPr lang="en-US" altLang="zh-CN" sz="1600" dirty="0">
              <a:latin typeface="微软雅黑" panose="020B0503020204020204" pitchFamily="34" charset="-122"/>
              <a:ea typeface="微软雅黑" panose="020B0503020204020204" pitchFamily="34" charset="-122"/>
            </a:endParaRPr>
          </a:p>
        </p:txBody>
      </p:sp>
      <p:grpSp>
        <p:nvGrpSpPr>
          <p:cNvPr id="26" name="组合 25">
            <a:extLst>
              <a:ext uri="{FF2B5EF4-FFF2-40B4-BE49-F238E27FC236}">
                <a16:creationId xmlns:a16="http://schemas.microsoft.com/office/drawing/2014/main" id="{EFDFE124-6A79-4366-B66C-C17A9B92A8A2}"/>
              </a:ext>
            </a:extLst>
          </p:cNvPr>
          <p:cNvGrpSpPr/>
          <p:nvPr/>
        </p:nvGrpSpPr>
        <p:grpSpPr>
          <a:xfrm>
            <a:off x="827584" y="4077072"/>
            <a:ext cx="7660776" cy="2429078"/>
            <a:chOff x="1942845" y="4087134"/>
            <a:chExt cx="5258309" cy="1568483"/>
          </a:xfrm>
        </p:grpSpPr>
        <p:grpSp>
          <p:nvGrpSpPr>
            <p:cNvPr id="27" name="组合 26">
              <a:extLst>
                <a:ext uri="{FF2B5EF4-FFF2-40B4-BE49-F238E27FC236}">
                  <a16:creationId xmlns:a16="http://schemas.microsoft.com/office/drawing/2014/main" id="{C73AB075-0B66-4B19-9219-A507003FBCC7}"/>
                </a:ext>
              </a:extLst>
            </p:cNvPr>
            <p:cNvGrpSpPr/>
            <p:nvPr/>
          </p:nvGrpSpPr>
          <p:grpSpPr>
            <a:xfrm>
              <a:off x="1942845" y="4087134"/>
              <a:ext cx="5258309" cy="1568483"/>
              <a:chOff x="1942845" y="4087134"/>
              <a:chExt cx="5258309" cy="1568483"/>
            </a:xfrm>
          </p:grpSpPr>
          <p:pic>
            <p:nvPicPr>
              <p:cNvPr id="29" name="图片 28">
                <a:extLst>
                  <a:ext uri="{FF2B5EF4-FFF2-40B4-BE49-F238E27FC236}">
                    <a16:creationId xmlns:a16="http://schemas.microsoft.com/office/drawing/2014/main" id="{57EA47BD-C321-404C-9EC0-40F6261D2780}"/>
                  </a:ext>
                </a:extLst>
              </p:cNvPr>
              <p:cNvPicPr>
                <a:picLocks noChangeAspect="1"/>
              </p:cNvPicPr>
              <p:nvPr/>
            </p:nvPicPr>
            <p:blipFill rotWithShape="1">
              <a:blip r:embed="rId3"/>
              <a:srcRect b="6394"/>
              <a:stretch/>
            </p:blipFill>
            <p:spPr>
              <a:xfrm>
                <a:off x="1942845" y="4087134"/>
                <a:ext cx="5258309" cy="1568483"/>
              </a:xfrm>
              <a:prstGeom prst="rect">
                <a:avLst/>
              </a:prstGeom>
              <a:ln>
                <a:solidFill>
                  <a:schemeClr val="tx1"/>
                </a:solidFill>
              </a:ln>
            </p:spPr>
          </p:pic>
          <p:sp>
            <p:nvSpPr>
              <p:cNvPr id="30" name="矩形 29">
                <a:extLst>
                  <a:ext uri="{FF2B5EF4-FFF2-40B4-BE49-F238E27FC236}">
                    <a16:creationId xmlns:a16="http://schemas.microsoft.com/office/drawing/2014/main" id="{F09A5051-EF5E-426E-B703-6B9B0AA9CC16}"/>
                  </a:ext>
                </a:extLst>
              </p:cNvPr>
              <p:cNvSpPr/>
              <p:nvPr/>
            </p:nvSpPr>
            <p:spPr>
              <a:xfrm>
                <a:off x="3059832" y="5439593"/>
                <a:ext cx="432048" cy="2160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07E4057A-E125-4955-A918-8848D976A28D}"/>
                  </a:ext>
                </a:extLst>
              </p:cNvPr>
              <p:cNvSpPr/>
              <p:nvPr/>
            </p:nvSpPr>
            <p:spPr>
              <a:xfrm>
                <a:off x="4067944" y="5439593"/>
                <a:ext cx="432048" cy="2160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31">
                <a:extLst>
                  <a:ext uri="{FF2B5EF4-FFF2-40B4-BE49-F238E27FC236}">
                    <a16:creationId xmlns:a16="http://schemas.microsoft.com/office/drawing/2014/main" id="{5EA957FF-FA16-4589-AF27-ECC187C28E4F}"/>
                  </a:ext>
                </a:extLst>
              </p:cNvPr>
              <p:cNvSpPr/>
              <p:nvPr/>
            </p:nvSpPr>
            <p:spPr>
              <a:xfrm>
                <a:off x="5651701" y="4927786"/>
                <a:ext cx="360459" cy="2462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DA39A4AA-66B2-457F-85A2-ADA19AD0AB25}"/>
                  </a:ext>
                </a:extLst>
              </p:cNvPr>
              <p:cNvSpPr/>
              <p:nvPr/>
            </p:nvSpPr>
            <p:spPr>
              <a:xfrm>
                <a:off x="6516216" y="4927786"/>
                <a:ext cx="360459" cy="2426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5A77EE9F-9906-4555-93E0-FDC69102099C}"/>
                  </a:ext>
                </a:extLst>
              </p:cNvPr>
              <p:cNvSpPr/>
              <p:nvPr/>
            </p:nvSpPr>
            <p:spPr>
              <a:xfrm>
                <a:off x="4932040" y="5439593"/>
                <a:ext cx="360040" cy="2160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矩形 27">
              <a:extLst>
                <a:ext uri="{FF2B5EF4-FFF2-40B4-BE49-F238E27FC236}">
                  <a16:creationId xmlns:a16="http://schemas.microsoft.com/office/drawing/2014/main" id="{6944D64A-F4F5-41D2-BB57-42C44FB0E5B6}"/>
                </a:ext>
              </a:extLst>
            </p:cNvPr>
            <p:cNvSpPr/>
            <p:nvPr/>
          </p:nvSpPr>
          <p:spPr>
            <a:xfrm>
              <a:off x="2195736" y="5439593"/>
              <a:ext cx="432048" cy="2160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a:extLst>
              <a:ext uri="{FF2B5EF4-FFF2-40B4-BE49-F238E27FC236}">
                <a16:creationId xmlns:a16="http://schemas.microsoft.com/office/drawing/2014/main" id="{A59EF66C-24C9-419B-81B7-490214615CCD}"/>
              </a:ext>
            </a:extLst>
          </p:cNvPr>
          <p:cNvSpPr/>
          <p:nvPr/>
        </p:nvSpPr>
        <p:spPr>
          <a:xfrm>
            <a:off x="881552" y="5658386"/>
            <a:ext cx="1222512" cy="5230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4">
            <a:extLst>
              <a:ext uri="{FF2B5EF4-FFF2-40B4-BE49-F238E27FC236}">
                <a16:creationId xmlns:a16="http://schemas.microsoft.com/office/drawing/2014/main" id="{5A79409E-7AF2-4DA9-8F4D-87521E57B5E6}"/>
              </a:ext>
            </a:extLst>
          </p:cNvPr>
          <p:cNvSpPr txBox="1"/>
          <p:nvPr/>
        </p:nvSpPr>
        <p:spPr>
          <a:xfrm>
            <a:off x="1942844" y="6373577"/>
            <a:ext cx="5258309" cy="511807"/>
          </a:xfrm>
          <a:prstGeom prst="rect">
            <a:avLst/>
          </a:prstGeom>
          <a:noFill/>
        </p:spPr>
        <p:txBody>
          <a:bodyPr wrap="square" rtlCol="0">
            <a:spAutoFit/>
          </a:bodyPr>
          <a:lstStyle/>
          <a:p>
            <a:pPr algn="ctr">
              <a:lnSpc>
                <a:spcPct val="125000"/>
              </a:lnSpc>
            </a:pPr>
            <a:r>
              <a:rPr lang="zh-CN" altLang="en-US" sz="2400" b="1"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图搜索剪枝示例</a:t>
            </a:r>
          </a:p>
        </p:txBody>
      </p:sp>
    </p:spTree>
    <p:extLst>
      <p:ext uri="{BB962C8B-B14F-4D97-AF65-F5344CB8AC3E}">
        <p14:creationId xmlns:p14="http://schemas.microsoft.com/office/powerpoint/2010/main" val="147964352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OTHERS"/>
  <p:tag name="ID" val="626782"/>
</p:tagLst>
</file>

<file path=ppt/tags/tag10.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OTHERS"/>
  <p:tag name="ID" val="626782"/>
</p:tagLst>
</file>

<file path=ppt/tags/tag11.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ENTRY"/>
  <p:tag name="ID" val="626782"/>
  <p:tag name="MH_ORDER" val="3"/>
</p:tagLst>
</file>

<file path=ppt/tags/tag12.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NUMBER"/>
  <p:tag name="ID" val="626782"/>
  <p:tag name="MH_ORDER" val="3"/>
</p:tagLst>
</file>

<file path=ppt/tags/tag13.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OTHERS"/>
  <p:tag name="ID" val="626782"/>
</p:tagLst>
</file>

<file path=ppt/tags/tag14.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ENTRY"/>
  <p:tag name="ID" val="626782"/>
  <p:tag name="MH_ORDER" val="3"/>
</p:tagLst>
</file>

<file path=ppt/tags/tag15.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NUMBER"/>
  <p:tag name="ID" val="626782"/>
  <p:tag name="MH_ORDER" val="3"/>
</p:tagLst>
</file>

<file path=ppt/tags/tag16.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OTHERS"/>
  <p:tag name="ID" val="626782"/>
</p:tagLst>
</file>

<file path=ppt/tags/tag17.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OTHERS"/>
  <p:tag name="ID" val="626782"/>
</p:tagLst>
</file>

<file path=ppt/tags/tag18.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ENTRY"/>
  <p:tag name="ID" val="626782"/>
  <p:tag name="MH_ORDER" val="1"/>
</p:tagLst>
</file>

<file path=ppt/tags/tag19.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ENTRY"/>
  <p:tag name="ID" val="626782"/>
  <p:tag name="MH_ORDER" val="2"/>
</p:tagLst>
</file>

<file path=ppt/tags/tag2.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OTHERS"/>
  <p:tag name="ID" val="626782"/>
</p:tagLst>
</file>

<file path=ppt/tags/tag20.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OTHERS"/>
  <p:tag name="ID" val="626782"/>
</p:tagLst>
</file>

<file path=ppt/tags/tag21.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ENTRY"/>
  <p:tag name="ID" val="626782"/>
  <p:tag name="MH_ORDER" val="3"/>
</p:tagLst>
</file>

<file path=ppt/tags/tag22.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OTHERS"/>
  <p:tag name="ID" val="626782"/>
</p:tagLst>
</file>

<file path=ppt/tags/tag23.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ENTRY"/>
  <p:tag name="ID" val="626782"/>
  <p:tag name="MH_ORDER" val="3"/>
</p:tagLst>
</file>

<file path=ppt/tags/tag24.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OTHERS"/>
  <p:tag name="ID" val="626782"/>
</p:tagLst>
</file>

<file path=ppt/tags/tag25.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ENTRY"/>
  <p:tag name="ID" val="626782"/>
  <p:tag name="MH_ORDER" val="3"/>
</p:tagLst>
</file>

<file path=ppt/tags/tag26.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NUMBER"/>
  <p:tag name="ID" val="626782"/>
  <p:tag name="MH_ORDER" val="1"/>
</p:tagLst>
</file>

<file path=ppt/tags/tag27.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NUMBER"/>
  <p:tag name="ID" val="626782"/>
  <p:tag name="MH_ORDER" val="2"/>
</p:tagLst>
</file>

<file path=ppt/tags/tag28.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NUMBER"/>
  <p:tag name="ID" val="626782"/>
  <p:tag name="MH_ORDER" val="3"/>
</p:tagLst>
</file>

<file path=ppt/tags/tag29.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NUMBER"/>
  <p:tag name="ID" val="626782"/>
  <p:tag name="MH_ORDER" val="3"/>
</p:tagLst>
</file>

<file path=ppt/tags/tag3.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ENTRY"/>
  <p:tag name="ID" val="626782"/>
  <p:tag name="MH_ORDER" val="1"/>
</p:tagLst>
</file>

<file path=ppt/tags/tag30.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NUMBER"/>
  <p:tag name="ID" val="626782"/>
  <p:tag name="MH_ORDER" val="3"/>
</p:tagLst>
</file>

<file path=ppt/tags/tag31.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OTHERS"/>
  <p:tag name="ID" val="626782"/>
</p:tagLst>
</file>

<file path=ppt/tags/tag32.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OTHERS"/>
  <p:tag name="ID" val="626782"/>
</p:tagLst>
</file>

<file path=ppt/tags/tag33.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ENTRY"/>
  <p:tag name="ID" val="626782"/>
  <p:tag name="MH_ORDER" val="1"/>
</p:tagLst>
</file>

<file path=ppt/tags/tag34.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NUMBER"/>
  <p:tag name="ID" val="626782"/>
  <p:tag name="MH_ORDER" val="1"/>
</p:tagLst>
</file>

<file path=ppt/tags/tag35.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ENTRY"/>
  <p:tag name="ID" val="626782"/>
  <p:tag name="MH_ORDER" val="2"/>
</p:tagLst>
</file>

<file path=ppt/tags/tag36.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NUMBER"/>
  <p:tag name="ID" val="626782"/>
  <p:tag name="MH_ORDER" val="2"/>
</p:tagLst>
</file>

<file path=ppt/tags/tag37.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OTHERS"/>
  <p:tag name="ID" val="626782"/>
</p:tagLst>
</file>

<file path=ppt/tags/tag38.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ENTRY"/>
  <p:tag name="ID" val="626782"/>
  <p:tag name="MH_ORDER" val="3"/>
</p:tagLst>
</file>

<file path=ppt/tags/tag39.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NUMBER"/>
  <p:tag name="ID" val="626782"/>
  <p:tag name="MH_ORDER" val="3"/>
</p:tagLst>
</file>

<file path=ppt/tags/tag4.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NUMBER"/>
  <p:tag name="ID" val="626782"/>
  <p:tag name="MH_ORDER" val="1"/>
</p:tagLst>
</file>

<file path=ppt/tags/tag40.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OTHERS"/>
  <p:tag name="ID" val="626782"/>
</p:tagLst>
</file>

<file path=ppt/tags/tag41.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ENTRY"/>
  <p:tag name="ID" val="626782"/>
  <p:tag name="MH_ORDER" val="3"/>
</p:tagLst>
</file>

<file path=ppt/tags/tag42.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NUMBER"/>
  <p:tag name="ID" val="626782"/>
  <p:tag name="MH_ORDER" val="3"/>
</p:tagLst>
</file>

<file path=ppt/tags/tag43.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OTHERS"/>
  <p:tag name="ID" val="626782"/>
</p:tagLst>
</file>

<file path=ppt/tags/tag44.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ENTRY"/>
  <p:tag name="ID" val="626782"/>
  <p:tag name="MH_ORDER" val="3"/>
</p:tagLst>
</file>

<file path=ppt/tags/tag45.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NUMBER"/>
  <p:tag name="ID" val="626782"/>
  <p:tag name="MH_ORDER" val="3"/>
</p:tagLst>
</file>

<file path=ppt/tags/tag46.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OTHERS"/>
  <p:tag name="ID" val="626782"/>
</p:tagLst>
</file>

<file path=ppt/tags/tag47.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OTHERS"/>
  <p:tag name="ID" val="626782"/>
</p:tagLst>
</file>

<file path=ppt/tags/tag48.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ENTRY"/>
  <p:tag name="ID" val="626782"/>
  <p:tag name="MH_ORDER" val="1"/>
</p:tagLst>
</file>

<file path=ppt/tags/tag49.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NUMBER"/>
  <p:tag name="ID" val="626782"/>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ENTRY"/>
  <p:tag name="ID" val="626782"/>
  <p:tag name="MH_ORDER" val="2"/>
</p:tagLst>
</file>

<file path=ppt/tags/tag50.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ENTRY"/>
  <p:tag name="ID" val="626782"/>
  <p:tag name="MH_ORDER" val="2"/>
</p:tagLst>
</file>

<file path=ppt/tags/tag51.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NUMBER"/>
  <p:tag name="ID" val="626782"/>
  <p:tag name="MH_ORDER" val="2"/>
</p:tagLst>
</file>

<file path=ppt/tags/tag52.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OTHERS"/>
  <p:tag name="ID" val="626782"/>
</p:tagLst>
</file>

<file path=ppt/tags/tag53.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ENTRY"/>
  <p:tag name="ID" val="626782"/>
  <p:tag name="MH_ORDER" val="3"/>
</p:tagLst>
</file>

<file path=ppt/tags/tag54.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NUMBER"/>
  <p:tag name="ID" val="626782"/>
  <p:tag name="MH_ORDER" val="3"/>
</p:tagLst>
</file>

<file path=ppt/tags/tag55.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OTHERS"/>
  <p:tag name="ID" val="626782"/>
</p:tagLst>
</file>

<file path=ppt/tags/tag56.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ENTRY"/>
  <p:tag name="ID" val="626782"/>
  <p:tag name="MH_ORDER" val="3"/>
</p:tagLst>
</file>

<file path=ppt/tags/tag57.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NUMBER"/>
  <p:tag name="ID" val="626782"/>
  <p:tag name="MH_ORDER" val="3"/>
</p:tagLst>
</file>

<file path=ppt/tags/tag58.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OTHERS"/>
  <p:tag name="ID" val="626782"/>
</p:tagLst>
</file>

<file path=ppt/tags/tag59.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ENTRY"/>
  <p:tag name="ID" val="626782"/>
  <p:tag name="MH_ORDER" val="3"/>
</p:tagLst>
</file>

<file path=ppt/tags/tag6.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NUMBER"/>
  <p:tag name="ID" val="626782"/>
  <p:tag name="MH_ORDER" val="2"/>
</p:tagLst>
</file>

<file path=ppt/tags/tag60.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NUMBER"/>
  <p:tag name="ID" val="626782"/>
  <p:tag name="MH_ORDER" val="3"/>
</p:tagLst>
</file>

<file path=ppt/tags/tag61.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OTHERS"/>
  <p:tag name="ID" val="626782"/>
</p:tagLst>
</file>

<file path=ppt/tags/tag62.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OTHERS"/>
  <p:tag name="ID" val="626782"/>
</p:tagLst>
</file>

<file path=ppt/tags/tag63.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ENTRY"/>
  <p:tag name="ID" val="626782"/>
  <p:tag name="MH_ORDER" val="1"/>
</p:tagLst>
</file>

<file path=ppt/tags/tag64.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NUMBER"/>
  <p:tag name="ID" val="626782"/>
  <p:tag name="MH_ORDER" val="1"/>
</p:tagLst>
</file>

<file path=ppt/tags/tag65.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ENTRY"/>
  <p:tag name="ID" val="626782"/>
  <p:tag name="MH_ORDER" val="2"/>
</p:tagLst>
</file>

<file path=ppt/tags/tag66.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NUMBER"/>
  <p:tag name="ID" val="626782"/>
  <p:tag name="MH_ORDER" val="2"/>
</p:tagLst>
</file>

<file path=ppt/tags/tag67.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OTHERS"/>
  <p:tag name="ID" val="626782"/>
</p:tagLst>
</file>

<file path=ppt/tags/tag68.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ENTRY"/>
  <p:tag name="ID" val="626782"/>
  <p:tag name="MH_ORDER" val="3"/>
</p:tagLst>
</file>

<file path=ppt/tags/tag69.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NUMBER"/>
  <p:tag name="ID" val="626782"/>
  <p:tag name="MH_ORDER" val="3"/>
</p:tagLst>
</file>

<file path=ppt/tags/tag7.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OTHERS"/>
  <p:tag name="ID" val="626782"/>
</p:tagLst>
</file>

<file path=ppt/tags/tag70.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OTHERS"/>
  <p:tag name="ID" val="626782"/>
</p:tagLst>
</file>

<file path=ppt/tags/tag71.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ENTRY"/>
  <p:tag name="ID" val="626782"/>
  <p:tag name="MH_ORDER" val="3"/>
</p:tagLst>
</file>

<file path=ppt/tags/tag72.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NUMBER"/>
  <p:tag name="ID" val="626782"/>
  <p:tag name="MH_ORDER" val="3"/>
</p:tagLst>
</file>

<file path=ppt/tags/tag73.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OTHERS"/>
  <p:tag name="ID" val="626782"/>
</p:tagLst>
</file>

<file path=ppt/tags/tag74.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ENTRY"/>
  <p:tag name="ID" val="626782"/>
  <p:tag name="MH_ORDER" val="3"/>
</p:tagLst>
</file>

<file path=ppt/tags/tag75.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NUMBER"/>
  <p:tag name="ID" val="626782"/>
  <p:tag name="MH_ORDER" val="3"/>
</p:tagLst>
</file>

<file path=ppt/tags/tag76.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OTHERS"/>
  <p:tag name="ID" val="626782"/>
</p:tagLst>
</file>

<file path=ppt/tags/tag77.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OTHERS"/>
  <p:tag name="ID" val="626782"/>
</p:tagLst>
</file>

<file path=ppt/tags/tag78.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ENTRY"/>
  <p:tag name="ID" val="626782"/>
  <p:tag name="MH_ORDER" val="1"/>
</p:tagLst>
</file>

<file path=ppt/tags/tag79.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NUMBER"/>
  <p:tag name="ID" val="626782"/>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ENTRY"/>
  <p:tag name="ID" val="626782"/>
  <p:tag name="MH_ORDER" val="3"/>
</p:tagLst>
</file>

<file path=ppt/tags/tag80.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ENTRY"/>
  <p:tag name="ID" val="626782"/>
  <p:tag name="MH_ORDER" val="2"/>
</p:tagLst>
</file>

<file path=ppt/tags/tag81.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NUMBER"/>
  <p:tag name="ID" val="626782"/>
  <p:tag name="MH_ORDER" val="2"/>
</p:tagLst>
</file>

<file path=ppt/tags/tag82.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OTHERS"/>
  <p:tag name="ID" val="626782"/>
</p:tagLst>
</file>

<file path=ppt/tags/tag83.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ENTRY"/>
  <p:tag name="ID" val="626782"/>
  <p:tag name="MH_ORDER" val="3"/>
</p:tagLst>
</file>

<file path=ppt/tags/tag84.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NUMBER"/>
  <p:tag name="ID" val="626782"/>
  <p:tag name="MH_ORDER" val="3"/>
</p:tagLst>
</file>

<file path=ppt/tags/tag85.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OTHERS"/>
  <p:tag name="ID" val="626782"/>
</p:tagLst>
</file>

<file path=ppt/tags/tag86.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ENTRY"/>
  <p:tag name="ID" val="626782"/>
  <p:tag name="MH_ORDER" val="3"/>
</p:tagLst>
</file>

<file path=ppt/tags/tag87.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NUMBER"/>
  <p:tag name="ID" val="626782"/>
  <p:tag name="MH_ORDER" val="3"/>
</p:tagLst>
</file>

<file path=ppt/tags/tag88.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OTHERS"/>
  <p:tag name="ID" val="626782"/>
</p:tagLst>
</file>

<file path=ppt/tags/tag89.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ENTRY"/>
  <p:tag name="ID" val="626782"/>
  <p:tag name="MH_ORDER" val="3"/>
</p:tagLst>
</file>

<file path=ppt/tags/tag9.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NUMBER"/>
  <p:tag name="ID" val="626782"/>
  <p:tag name="MH_ORDER" val="3"/>
</p:tagLst>
</file>

<file path=ppt/tags/tag90.xml><?xml version="1.0" encoding="utf-8"?>
<p:tagLst xmlns:a="http://schemas.openxmlformats.org/drawingml/2006/main" xmlns:r="http://schemas.openxmlformats.org/officeDocument/2006/relationships" xmlns:p="http://schemas.openxmlformats.org/presentationml/2006/main">
  <p:tag name="MH" val="20161103110153"/>
  <p:tag name="MH_LIBRARY" val="CONTENTS"/>
  <p:tag name="MH_TYPE" val="NUMBER"/>
  <p:tag name="ID" val="626782"/>
  <p:tag name="MH_ORDER" val="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solidFill>
          <a:schemeClr val="accent3">
            <a:lumMod val="20000"/>
            <a:lumOff val="80000"/>
          </a:schemeClr>
        </a:solidFill>
        <a:ln w="9525">
          <a:solidFill>
            <a:srgbClr val="000000"/>
          </a:solidFill>
          <a:prstDash val="dash"/>
          <a:miter lim="800000"/>
        </a:ln>
      </a:spPr>
      <a:bodyPr wrap="square">
        <a:spAutoFit/>
      </a:bodyPr>
      <a:lstStyle>
        <a:defPPr>
          <a:defRPr dirty="0">
            <a:solidFill>
              <a:schemeClr val="tx1"/>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2799</TotalTime>
  <Words>6815</Words>
  <Application>Microsoft Office PowerPoint</Application>
  <PresentationFormat>全屏显示(4:3)</PresentationFormat>
  <Paragraphs>562</Paragraphs>
  <Slides>58</Slides>
  <Notes>58</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58</vt:i4>
      </vt:variant>
    </vt:vector>
  </HeadingPairs>
  <TitlesOfParts>
    <vt:vector size="68" baseType="lpstr">
      <vt:lpstr>黑体</vt:lpstr>
      <vt:lpstr>华文细黑</vt:lpstr>
      <vt:lpstr>宋体</vt:lpstr>
      <vt:lpstr>微软雅黑</vt:lpstr>
      <vt:lpstr>Arial</vt:lpstr>
      <vt:lpstr>Calibri</vt:lpstr>
      <vt:lpstr>Times New Roman</vt:lpstr>
      <vt:lpstr>Wingdings</vt:lpstr>
      <vt:lpstr>Office 主题​​</vt:lpstr>
      <vt:lpstr>AxMath</vt:lpstr>
      <vt:lpstr>PowerPoint 演示文稿</vt:lpstr>
      <vt:lpstr>提 纲</vt:lpstr>
      <vt:lpstr>提 纲</vt:lpstr>
      <vt:lpstr>5.1 状态空间搜索问题</vt:lpstr>
      <vt:lpstr>5.1 状态空间搜索问题</vt:lpstr>
      <vt:lpstr>5.1 状态空间搜索问题</vt:lpstr>
      <vt:lpstr>5.1 状态空间搜索问题</vt:lpstr>
      <vt:lpstr>5.1 状态空间搜索问题</vt:lpstr>
      <vt:lpstr>5.1 状态空间搜索问题</vt:lpstr>
      <vt:lpstr>5.1 状态空间搜索问题</vt:lpstr>
      <vt:lpstr>提 纲</vt:lpstr>
      <vt:lpstr>5.2 状态空间盲目搜索</vt:lpstr>
      <vt:lpstr>5.2 状态空间盲目搜索</vt:lpstr>
      <vt:lpstr>5.2 状态空间盲目搜索</vt:lpstr>
      <vt:lpstr>提 纲</vt:lpstr>
      <vt:lpstr>5.3 状态空间启发搜索</vt:lpstr>
      <vt:lpstr>5.3 状态空间启发搜索</vt:lpstr>
      <vt:lpstr>5.3 状态空间启发搜索</vt:lpstr>
      <vt:lpstr>5.3 状态空间启发搜索</vt:lpstr>
      <vt:lpstr>5.3 状态空间启发搜索</vt:lpstr>
      <vt:lpstr>5.3 状态空间启发搜索</vt:lpstr>
      <vt:lpstr>5.3 状态空间启发搜索</vt:lpstr>
      <vt:lpstr>5.3 状态空间启发搜索</vt:lpstr>
      <vt:lpstr>5.3 状态空间启发搜索</vt:lpstr>
      <vt:lpstr>5.3 状态空间启发搜索</vt:lpstr>
      <vt:lpstr>5.3 状态空间启发搜索</vt:lpstr>
      <vt:lpstr>5.3 状态空间启发搜索</vt:lpstr>
      <vt:lpstr>5.3 状态空间启发搜索</vt:lpstr>
      <vt:lpstr>提 纲</vt:lpstr>
      <vt:lpstr>5.4 对抗搜索</vt:lpstr>
      <vt:lpstr>5.4 对抗搜索</vt:lpstr>
      <vt:lpstr>5.4 对抗搜索</vt:lpstr>
      <vt:lpstr>5.4 对抗搜索</vt:lpstr>
      <vt:lpstr>5.4 对抗搜索</vt:lpstr>
      <vt:lpstr>5.4 对抗搜索</vt:lpstr>
      <vt:lpstr>5.4 对抗搜索</vt:lpstr>
      <vt:lpstr>5.4 对抗搜索</vt:lpstr>
      <vt:lpstr>5.4 对抗搜索</vt:lpstr>
      <vt:lpstr>提 纲</vt:lpstr>
      <vt:lpstr>5.5 蒙特卡洛树搜索</vt:lpstr>
      <vt:lpstr>5.5 蒙特卡洛树搜索</vt:lpstr>
      <vt:lpstr>5.5 蒙特卡洛树搜索</vt:lpstr>
      <vt:lpstr>5.5 蒙特卡洛树搜索</vt:lpstr>
      <vt:lpstr>5.5 蒙特卡洛树搜索</vt:lpstr>
      <vt:lpstr>5.5 蒙特卡洛树搜索</vt:lpstr>
      <vt:lpstr>5.5 蒙特卡洛树搜索</vt:lpstr>
      <vt:lpstr>5.5 蒙特卡洛树搜索</vt:lpstr>
      <vt:lpstr>5.5 蒙特卡洛树搜索</vt:lpstr>
      <vt:lpstr>5.5 蒙特卡洛树搜索</vt:lpstr>
      <vt:lpstr>5.5 蒙特卡洛树搜索</vt:lpstr>
      <vt:lpstr>5.5 蒙特卡洛树搜索</vt:lpstr>
      <vt:lpstr>5.5 蒙特卡洛树搜索</vt:lpstr>
      <vt:lpstr>5.5 蒙特卡洛树搜索</vt:lpstr>
      <vt:lpstr>5.5 蒙特卡洛树搜索</vt:lpstr>
      <vt:lpstr>5.5 蒙特卡洛树搜索</vt:lpstr>
      <vt:lpstr>5.5 蒙特卡洛树搜索</vt:lpstr>
      <vt:lpstr>课程PPT下载</vt:lpstr>
      <vt:lpstr>PowerPoint 演示文稿</vt:lpstr>
    </vt:vector>
  </TitlesOfParts>
  <Company>HUST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dc:creator>
  <cp:lastModifiedBy>user</cp:lastModifiedBy>
  <cp:revision>3551</cp:revision>
  <cp:lastPrinted>2018-12-25T07:35:00Z</cp:lastPrinted>
  <dcterms:created xsi:type="dcterms:W3CDTF">2013-03-05T05:39:00Z</dcterms:created>
  <dcterms:modified xsi:type="dcterms:W3CDTF">2024-09-23T08:15:15Z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2052-11.1.0.9828</vt:lpwstr>
  </property>
</Properties>
</file>